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0" r:id="rId6"/>
    <p:sldId id="262" r:id="rId7"/>
    <p:sldId id="263" r:id="rId8"/>
    <p:sldId id="264" r:id="rId9"/>
    <p:sldId id="265" r:id="rId10"/>
    <p:sldId id="266" r:id="rId11"/>
    <p:sldId id="267"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35653E-EC69-45C4-BAB4-3A182353E7CF}"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81767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5653E-EC69-45C4-BAB4-3A182353E7CF}"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7670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5653E-EC69-45C4-BAB4-3A182353E7CF}"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12783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5653E-EC69-45C4-BAB4-3A182353E7CF}"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237585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5653E-EC69-45C4-BAB4-3A182353E7CF}"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301146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35653E-EC69-45C4-BAB4-3A182353E7CF}"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173801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35653E-EC69-45C4-BAB4-3A182353E7CF}" type="datetimeFigureOut">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65127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35653E-EC69-45C4-BAB4-3A182353E7CF}" type="datetimeFigureOut">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72328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5653E-EC69-45C4-BAB4-3A182353E7CF}" type="datetimeFigureOut">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41996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5653E-EC69-45C4-BAB4-3A182353E7CF}"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201477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5653E-EC69-45C4-BAB4-3A182353E7CF}"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55E84-2814-4E78-89E0-5E1329C4DAC6}" type="slidenum">
              <a:rPr lang="en-US" smtClean="0"/>
              <a:t>‹#›</a:t>
            </a:fld>
            <a:endParaRPr lang="en-US"/>
          </a:p>
        </p:txBody>
      </p:sp>
    </p:spTree>
    <p:extLst>
      <p:ext uri="{BB962C8B-B14F-4D97-AF65-F5344CB8AC3E}">
        <p14:creationId xmlns:p14="http://schemas.microsoft.com/office/powerpoint/2010/main" val="234871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653E-EC69-45C4-BAB4-3A182353E7CF}" type="datetimeFigureOut">
              <a:rPr lang="en-US" smtClean="0"/>
              <a:t>11/15/2013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55E84-2814-4E78-89E0-5E1329C4DAC6}" type="slidenum">
              <a:rPr lang="en-US" smtClean="0"/>
              <a:t>‹#›</a:t>
            </a:fld>
            <a:endParaRPr lang="en-US"/>
          </a:p>
        </p:txBody>
      </p:sp>
    </p:spTree>
    <p:extLst>
      <p:ext uri="{BB962C8B-B14F-4D97-AF65-F5344CB8AC3E}">
        <p14:creationId xmlns:p14="http://schemas.microsoft.com/office/powerpoint/2010/main" val="231410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room5worldhistory.blogspot.com/2011_11_01_archive.html" TargetMode="External"/><Relationship Id="rId13" Type="http://schemas.openxmlformats.org/officeDocument/2006/relationships/hyperlink" Target="http://www.diercke.de/bilder/omeda/800/18661E_1_China_Bev_dichte.jpg" TargetMode="External"/><Relationship Id="rId3" Type="http://schemas.openxmlformats.org/officeDocument/2006/relationships/hyperlink" Target="http://www.orangesmile.com/travelguide/manila/" TargetMode="External"/><Relationship Id="rId7" Type="http://schemas.openxmlformats.org/officeDocument/2006/relationships/hyperlink" Target="http://stream.helixcharter.net/trevino/872315/matt%20vellone's%20gis%20portfolio/my%20map%20layout/4658ec32-08c7-4e40-b164-92f2d9b43642.html" TargetMode="External"/><Relationship Id="rId12" Type="http://schemas.openxmlformats.org/officeDocument/2006/relationships/hyperlink" Target="http://cac-ib-geography.wikispaces.com/Population+Density+and+Distribution+of+China" TargetMode="External"/><Relationship Id="rId2" Type="http://schemas.openxmlformats.org/officeDocument/2006/relationships/hyperlink" Target="http://education.randmcnally.com/classroom/action/viewLargerMapImage.do?mapFileName=Asia_Population.png&amp;imageTitle=Asia%20Population%20Density%20Map&amp;skillLevel=Elem&amp;oid=1073906999" TargetMode="External"/><Relationship Id="rId1" Type="http://schemas.openxmlformats.org/officeDocument/2006/relationships/slideLayout" Target="../slideLayouts/slideLayout2.xml"/><Relationship Id="rId6" Type="http://schemas.openxmlformats.org/officeDocument/2006/relationships/hyperlink" Target="http://education.randmcnally.com/classroom/action/viewLargerMapImage.do?mapFileName=Asia_Climate.png%20&amp;imageTitle=Asia%20Climate%20Map" TargetMode="External"/><Relationship Id="rId11" Type="http://schemas.openxmlformats.org/officeDocument/2006/relationships/hyperlink" Target="http://www.huffingtonpost.com/lacy-morris/transportation-around-the-world_b_3677994.html" TargetMode="External"/><Relationship Id="rId5" Type="http://schemas.openxmlformats.org/officeDocument/2006/relationships/hyperlink" Target="http://www.weatherwizkids.com/weather-climate.htm" TargetMode="External"/><Relationship Id="rId10" Type="http://schemas.openxmlformats.org/officeDocument/2006/relationships/hyperlink" Target="http://www.sacu.org/picshow.php?ind=11&amp;picid=501" TargetMode="External"/><Relationship Id="rId4" Type="http://schemas.openxmlformats.org/officeDocument/2006/relationships/hyperlink" Target="http://www.boldlygosolo.com/boldly_go_solo/asia/" TargetMode="External"/><Relationship Id="rId9" Type="http://schemas.openxmlformats.org/officeDocument/2006/relationships/hyperlink" Target="http://1.bp.blogspot.com/-rV1oRgaLusY/TrfJJ7c4JhI/AAAAAAAADfk/EwZ7rWOE64k/s1600/china-map-7.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40534"/>
            <a:ext cx="10515600" cy="1325563"/>
          </a:xfrm>
        </p:spPr>
        <p:txBody>
          <a:bodyPr>
            <a:noAutofit/>
          </a:bodyPr>
          <a:lstStyle/>
          <a:p>
            <a:r>
              <a:rPr lang="en-US" sz="4000" b="1" dirty="0" smtClean="0">
                <a:latin typeface="+mn-lt"/>
              </a:rPr>
              <a:t>SS7G11 The student will explain the impact of location, climate, physical characteristics, distribution of natural resources, and population distribution on Southern and Eastern Asia.</a:t>
            </a:r>
            <a:br>
              <a:rPr lang="en-US" sz="4000" b="1" dirty="0" smtClean="0">
                <a:latin typeface="+mn-lt"/>
              </a:rPr>
            </a:br>
            <a:endParaRPr lang="en-US" sz="4000" b="1" dirty="0">
              <a:latin typeface="+mn-lt"/>
            </a:endParaRPr>
          </a:p>
        </p:txBody>
      </p:sp>
      <p:sp>
        <p:nvSpPr>
          <p:cNvPr id="5" name="Content Placeholder 4"/>
          <p:cNvSpPr>
            <a:spLocks noGrp="1"/>
          </p:cNvSpPr>
          <p:nvPr>
            <p:ph idx="1"/>
          </p:nvPr>
        </p:nvSpPr>
        <p:spPr>
          <a:xfrm>
            <a:off x="838200" y="2992582"/>
            <a:ext cx="10515600" cy="2851872"/>
          </a:xfrm>
        </p:spPr>
        <p:txBody>
          <a:bodyPr>
            <a:noAutofit/>
          </a:bodyPr>
          <a:lstStyle/>
          <a:p>
            <a:pPr marL="0" indent="0">
              <a:buNone/>
            </a:pPr>
            <a:r>
              <a:rPr lang="en-US" sz="3600" dirty="0" smtClean="0"/>
              <a:t>a.  Describe the impact climate and location has on population distribution in Southern and Eastern Asia.</a:t>
            </a:r>
          </a:p>
          <a:p>
            <a:pPr marL="0" indent="0">
              <a:buNone/>
            </a:pPr>
            <a:r>
              <a:rPr lang="en-US" sz="3600" dirty="0" smtClean="0"/>
              <a:t/>
            </a:r>
            <a:br>
              <a:rPr lang="en-US" sz="3600" dirty="0" smtClean="0"/>
            </a:br>
            <a:r>
              <a:rPr lang="en-US" sz="3600" dirty="0" smtClean="0"/>
              <a:t>b.  Describe how the mountain, desert, and water features of Southern and Eastern Asia have affected the population in terms of where people live, the types of work they do, and how they travel.</a:t>
            </a:r>
            <a:endParaRPr lang="en-US" sz="3600" dirty="0"/>
          </a:p>
        </p:txBody>
      </p:sp>
    </p:spTree>
    <p:extLst>
      <p:ext uri="{BB962C8B-B14F-4D97-AF65-F5344CB8AC3E}">
        <p14:creationId xmlns:p14="http://schemas.microsoft.com/office/powerpoint/2010/main" val="266939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u="sng" dirty="0" smtClean="0">
                <a:latin typeface="+mn-lt"/>
              </a:rPr>
              <a:t>Deserts</a:t>
            </a:r>
            <a:endParaRPr lang="en-US" sz="5400" u="sng" dirty="0">
              <a:latin typeface="+mn-lt"/>
            </a:endParaRPr>
          </a:p>
        </p:txBody>
      </p:sp>
      <p:sp>
        <p:nvSpPr>
          <p:cNvPr id="3" name="Content Placeholder 2"/>
          <p:cNvSpPr>
            <a:spLocks noGrp="1"/>
          </p:cNvSpPr>
          <p:nvPr>
            <p:ph sz="half" idx="1"/>
          </p:nvPr>
        </p:nvSpPr>
        <p:spPr>
          <a:xfrm>
            <a:off x="0" y="1154762"/>
            <a:ext cx="4502727" cy="5614266"/>
          </a:xfrm>
        </p:spPr>
        <p:txBody>
          <a:bodyPr>
            <a:normAutofit lnSpcReduction="10000"/>
          </a:bodyPr>
          <a:lstStyle/>
          <a:p>
            <a:pPr marL="0" indent="0">
              <a:buNone/>
            </a:pPr>
            <a:r>
              <a:rPr lang="en-US" sz="3200" u="sng" dirty="0" smtClean="0"/>
              <a:t>The Gobi, </a:t>
            </a:r>
            <a:r>
              <a:rPr lang="en-US" sz="3200" u="sng" dirty="0" err="1" smtClean="0"/>
              <a:t>Taklamakan</a:t>
            </a:r>
            <a:r>
              <a:rPr lang="en-US" sz="3200" u="sng" dirty="0" smtClean="0"/>
              <a:t> and other desert areas</a:t>
            </a:r>
          </a:p>
          <a:p>
            <a:pPr lvl="1"/>
            <a:r>
              <a:rPr lang="en-US" sz="2800" dirty="0" smtClean="0"/>
              <a:t>Most people avoid living in the western and northern portion of China.</a:t>
            </a:r>
          </a:p>
          <a:p>
            <a:pPr lvl="1"/>
            <a:r>
              <a:rPr lang="en-US" sz="2800" dirty="0" smtClean="0"/>
              <a:t>Little to no water, sparse plant life.</a:t>
            </a:r>
          </a:p>
          <a:p>
            <a:pPr lvl="1"/>
            <a:r>
              <a:rPr lang="en-US" sz="2800" dirty="0" smtClean="0"/>
              <a:t>Sandy, hot terrain makes life and travel difficult.</a:t>
            </a:r>
          </a:p>
          <a:p>
            <a:pPr lvl="1"/>
            <a:r>
              <a:rPr lang="en-US" sz="2800" dirty="0" smtClean="0"/>
              <a:t>Inhabitants tend to be nomads (people who travel from place to place in search for food).</a:t>
            </a:r>
          </a:p>
          <a:p>
            <a:pPr lvl="1"/>
            <a:endParaRPr lang="en-US" sz="2800" dirty="0"/>
          </a:p>
        </p:txBody>
      </p:sp>
      <p:pic>
        <p:nvPicPr>
          <p:cNvPr id="5" name="Content Placeholder 4"/>
          <p:cNvPicPr>
            <a:picLocks noGrp="1" noChangeAspect="1"/>
          </p:cNvPicPr>
          <p:nvPr>
            <p:ph sz="half" idx="2"/>
          </p:nvPr>
        </p:nvPicPr>
        <p:blipFill>
          <a:blip r:embed="rId2"/>
          <a:stretch>
            <a:fillRect/>
          </a:stretch>
        </p:blipFill>
        <p:spPr>
          <a:xfrm>
            <a:off x="4358423" y="1325563"/>
            <a:ext cx="7881587" cy="4857028"/>
          </a:xfrm>
          <a:prstGeom prst="rect">
            <a:avLst/>
          </a:prstGeom>
        </p:spPr>
      </p:pic>
    </p:spTree>
    <p:extLst>
      <p:ext uri="{BB962C8B-B14F-4D97-AF65-F5344CB8AC3E}">
        <p14:creationId xmlns:p14="http://schemas.microsoft.com/office/powerpoint/2010/main" val="200575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smtClean="0">
                <a:latin typeface="+mn-lt"/>
              </a:rPr>
              <a:t>Water Features</a:t>
            </a:r>
            <a:endParaRPr lang="en-US" sz="5400" u="sng" dirty="0">
              <a:latin typeface="+mn-lt"/>
            </a:endParaRPr>
          </a:p>
        </p:txBody>
      </p:sp>
      <p:sp>
        <p:nvSpPr>
          <p:cNvPr id="3" name="Content Placeholder 2"/>
          <p:cNvSpPr>
            <a:spLocks noGrp="1"/>
          </p:cNvSpPr>
          <p:nvPr>
            <p:ph sz="half" idx="1"/>
          </p:nvPr>
        </p:nvSpPr>
        <p:spPr>
          <a:xfrm>
            <a:off x="100445" y="1825625"/>
            <a:ext cx="5181600" cy="4351338"/>
          </a:xfrm>
        </p:spPr>
        <p:txBody>
          <a:bodyPr>
            <a:normAutofit/>
          </a:bodyPr>
          <a:lstStyle/>
          <a:p>
            <a:pPr marL="0" indent="0">
              <a:buNone/>
            </a:pPr>
            <a:r>
              <a:rPr lang="en-US" sz="3200" u="sng" dirty="0" smtClean="0"/>
              <a:t>Rivers, seas, oceans and wetlands</a:t>
            </a:r>
          </a:p>
          <a:p>
            <a:pPr lvl="1"/>
            <a:r>
              <a:rPr lang="en-US" sz="2800" dirty="0" smtClean="0"/>
              <a:t>Fresh water, fertile soil, lots of plant and animal life.</a:t>
            </a:r>
          </a:p>
          <a:p>
            <a:pPr lvl="1"/>
            <a:r>
              <a:rPr lang="en-US" sz="2800" dirty="0" smtClean="0"/>
              <a:t>Variety of work (farming to fishing to industrial).</a:t>
            </a:r>
          </a:p>
          <a:p>
            <a:pPr lvl="1"/>
            <a:r>
              <a:rPr lang="en-US" sz="2800" dirty="0" smtClean="0"/>
              <a:t>Travel by boat.</a:t>
            </a:r>
          </a:p>
          <a:p>
            <a:pPr lvl="1"/>
            <a:r>
              <a:rPr lang="en-US" sz="2800" dirty="0" smtClean="0"/>
              <a:t>Have to deal with flooding.</a:t>
            </a:r>
          </a:p>
          <a:p>
            <a:pPr lvl="1"/>
            <a:endParaRPr lang="en-US" sz="2800" dirty="0"/>
          </a:p>
        </p:txBody>
      </p:sp>
      <p:pic>
        <p:nvPicPr>
          <p:cNvPr id="5" name="Content Placeholder 4"/>
          <p:cNvPicPr>
            <a:picLocks noGrp="1" noChangeAspect="1"/>
          </p:cNvPicPr>
          <p:nvPr>
            <p:ph sz="half" idx="2"/>
          </p:nvPr>
        </p:nvPicPr>
        <p:blipFill>
          <a:blip r:embed="rId2"/>
          <a:stretch>
            <a:fillRect/>
          </a:stretch>
        </p:blipFill>
        <p:spPr>
          <a:xfrm>
            <a:off x="4873335" y="1509086"/>
            <a:ext cx="7627685" cy="5348914"/>
          </a:xfrm>
          <a:prstGeom prst="rect">
            <a:avLst/>
          </a:prstGeom>
        </p:spPr>
      </p:pic>
    </p:spTree>
    <p:extLst>
      <p:ext uri="{BB962C8B-B14F-4D97-AF65-F5344CB8AC3E}">
        <p14:creationId xmlns:p14="http://schemas.microsoft.com/office/powerpoint/2010/main" val="75898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467" y="0"/>
            <a:ext cx="10515600" cy="1325563"/>
          </a:xfrm>
        </p:spPr>
        <p:txBody>
          <a:bodyPr>
            <a:normAutofit/>
          </a:bodyPr>
          <a:lstStyle/>
          <a:p>
            <a:pPr algn="ctr"/>
            <a:r>
              <a:rPr lang="en-US" sz="6000" u="sng" dirty="0" smtClean="0"/>
              <a:t>Sources</a:t>
            </a:r>
            <a:endParaRPr lang="en-US" sz="6000" u="sng" dirty="0"/>
          </a:p>
        </p:txBody>
      </p:sp>
      <p:sp>
        <p:nvSpPr>
          <p:cNvPr id="7" name="Content Placeholder 6"/>
          <p:cNvSpPr>
            <a:spLocks noGrp="1"/>
          </p:cNvSpPr>
          <p:nvPr>
            <p:ph idx="1"/>
          </p:nvPr>
        </p:nvSpPr>
        <p:spPr>
          <a:xfrm>
            <a:off x="135080" y="1325562"/>
            <a:ext cx="11918373" cy="5532437"/>
          </a:xfrm>
        </p:spPr>
        <p:txBody>
          <a:bodyPr>
            <a:normAutofit fontScale="92500" lnSpcReduction="20000"/>
          </a:bodyPr>
          <a:lstStyle/>
          <a:p>
            <a:pPr marL="0" indent="0">
              <a:buNone/>
            </a:pPr>
            <a:r>
              <a:rPr lang="en-US" sz="2000" dirty="0" smtClean="0"/>
              <a:t>Slide 2: </a:t>
            </a:r>
            <a:r>
              <a:rPr lang="en-US" sz="2000" dirty="0" smtClean="0">
                <a:hlinkClick r:id="rId2"/>
              </a:rPr>
              <a:t>http://education.randmcnally.com/classroom/action/viewLargerMapImage.do?mapFileName=Asia_Population.png&amp;imageTitle=Asia%20Population%20Density%20Map&amp;skillLevel=Elem&amp;oid=1073906999</a:t>
            </a:r>
            <a:endParaRPr lang="en-US" sz="2000" dirty="0" smtClean="0"/>
          </a:p>
          <a:p>
            <a:pPr marL="0" indent="0">
              <a:buNone/>
            </a:pPr>
            <a:r>
              <a:rPr lang="en-US" sz="2000" dirty="0" smtClean="0"/>
              <a:t>Slide 3: </a:t>
            </a:r>
            <a:r>
              <a:rPr lang="en-US" sz="2000" dirty="0" smtClean="0">
                <a:hlinkClick r:id="rId3"/>
              </a:rPr>
              <a:t>http://www.orangesmile.com/travelguide/manila/</a:t>
            </a:r>
            <a:r>
              <a:rPr lang="en-US" sz="2000" dirty="0" smtClean="0"/>
              <a:t>; </a:t>
            </a:r>
            <a:r>
              <a:rPr lang="en-US" sz="2000" dirty="0" smtClean="0">
                <a:hlinkClick r:id="rId4"/>
              </a:rPr>
              <a:t>http://www.boldlygosolo.com/boldly_go_solo/asia/</a:t>
            </a:r>
            <a:endParaRPr lang="en-US" sz="2000" dirty="0" smtClean="0"/>
          </a:p>
          <a:p>
            <a:pPr marL="0" indent="0">
              <a:buNone/>
            </a:pPr>
            <a:r>
              <a:rPr lang="en-US" sz="2000" dirty="0" smtClean="0"/>
              <a:t>Slide 4: </a:t>
            </a:r>
            <a:r>
              <a:rPr lang="en-US" sz="2000" dirty="0" smtClean="0">
                <a:hlinkClick r:id="rId5"/>
              </a:rPr>
              <a:t>http://www.weatherwizkids.com/weather-climate.htm</a:t>
            </a:r>
            <a:r>
              <a:rPr lang="en-US" sz="2000" dirty="0" smtClean="0"/>
              <a:t>; </a:t>
            </a:r>
            <a:r>
              <a:rPr lang="en-US" sz="2000" dirty="0" smtClean="0">
                <a:hlinkClick r:id="rId6"/>
              </a:rPr>
              <a:t>http://education.randmcnally.com/classroom/action/viewLargerMapImage.do?mapFileName=Asia_Climate.png%20&amp;imageTitle=Asia%20Climate%20Map</a:t>
            </a:r>
            <a:endParaRPr lang="en-US" sz="2000" dirty="0" smtClean="0"/>
          </a:p>
          <a:p>
            <a:pPr marL="0" indent="0">
              <a:buNone/>
            </a:pPr>
            <a:r>
              <a:rPr lang="en-US" sz="2000" dirty="0"/>
              <a:t>Slide 5: </a:t>
            </a:r>
            <a:r>
              <a:rPr lang="en-US" sz="2000" dirty="0">
                <a:hlinkClick r:id="rId7"/>
              </a:rPr>
              <a:t>http://</a:t>
            </a:r>
            <a:r>
              <a:rPr lang="en-US" sz="2000" dirty="0" smtClean="0">
                <a:hlinkClick r:id="rId7"/>
              </a:rPr>
              <a:t>stream.helixcharter.net/trevino/872315/matt%20vellone%27s%20gis%20portfolio/my%20map%20layout/4658ec32-08c7-4e40-b164-92f2d9b43642.html</a:t>
            </a:r>
            <a:endParaRPr lang="en-US" sz="2000" dirty="0" smtClean="0"/>
          </a:p>
          <a:p>
            <a:pPr marL="0" indent="0">
              <a:buNone/>
            </a:pPr>
            <a:r>
              <a:rPr lang="en-US" sz="2000" dirty="0" smtClean="0"/>
              <a:t>Slide </a:t>
            </a:r>
            <a:r>
              <a:rPr lang="en-US" sz="2000" dirty="0"/>
              <a:t>6: </a:t>
            </a:r>
            <a:r>
              <a:rPr lang="en-US" sz="2000" dirty="0">
                <a:hlinkClick r:id="rId8"/>
              </a:rPr>
              <a:t>http://</a:t>
            </a:r>
            <a:r>
              <a:rPr lang="en-US" sz="2000" dirty="0" smtClean="0">
                <a:hlinkClick r:id="rId8"/>
              </a:rPr>
              <a:t>room5worldhistory.blogspot.com/2011_11_01_archive.html</a:t>
            </a:r>
            <a:endParaRPr lang="en-US" sz="2000" dirty="0" smtClean="0"/>
          </a:p>
          <a:p>
            <a:pPr marL="0" indent="0">
              <a:buNone/>
            </a:pPr>
            <a:r>
              <a:rPr lang="en-US" sz="2000" dirty="0" smtClean="0"/>
              <a:t>Slide </a:t>
            </a:r>
            <a:r>
              <a:rPr lang="en-US" sz="2000" dirty="0"/>
              <a:t>7: </a:t>
            </a:r>
            <a:r>
              <a:rPr lang="en-US" sz="2000" dirty="0">
                <a:hlinkClick r:id="rId9"/>
              </a:rPr>
              <a:t>http://1.bp.blogspot.com/-</a:t>
            </a:r>
            <a:r>
              <a:rPr lang="en-US" sz="2000" dirty="0" smtClean="0">
                <a:hlinkClick r:id="rId9"/>
              </a:rPr>
              <a:t>rV1oRgaLusY/TrfJJ7c4JhI/AAAAAAAADfk/EwZ7rWOE64k/s1600/china-map-7.jpg</a:t>
            </a:r>
            <a:endParaRPr lang="en-US" sz="2000" dirty="0" smtClean="0"/>
          </a:p>
          <a:p>
            <a:pPr marL="0" indent="0">
              <a:buNone/>
            </a:pPr>
            <a:r>
              <a:rPr lang="en-US" sz="2000" dirty="0" smtClean="0"/>
              <a:t>Slide </a:t>
            </a:r>
            <a:r>
              <a:rPr lang="en-US" sz="2000" dirty="0"/>
              <a:t>8: </a:t>
            </a:r>
            <a:r>
              <a:rPr lang="en-US" sz="2000" dirty="0">
                <a:hlinkClick r:id="rId10"/>
              </a:rPr>
              <a:t>http://</a:t>
            </a:r>
            <a:r>
              <a:rPr lang="en-US" sz="2000" dirty="0" smtClean="0">
                <a:hlinkClick r:id="rId10"/>
              </a:rPr>
              <a:t>www.sacu.org/picshow.php?ind=11&amp;picid=501</a:t>
            </a:r>
            <a:r>
              <a:rPr lang="en-US" sz="2000" dirty="0" smtClean="0"/>
              <a:t>; </a:t>
            </a:r>
            <a:r>
              <a:rPr lang="en-US" sz="2000" dirty="0" smtClean="0">
                <a:hlinkClick r:id="rId11"/>
              </a:rPr>
              <a:t>http</a:t>
            </a:r>
            <a:r>
              <a:rPr lang="en-US" sz="2000" dirty="0">
                <a:hlinkClick r:id="rId11"/>
              </a:rPr>
              <a:t>://</a:t>
            </a:r>
            <a:r>
              <a:rPr lang="en-US" sz="2000" dirty="0" smtClean="0">
                <a:hlinkClick r:id="rId11"/>
              </a:rPr>
              <a:t>www.huffingtonpost.com/lacy-morris/transportation-around-the-world_b_3677994.html</a:t>
            </a:r>
            <a:endParaRPr lang="en-US" sz="2000" dirty="0" smtClean="0"/>
          </a:p>
          <a:p>
            <a:pPr marL="0" indent="0">
              <a:buNone/>
            </a:pPr>
            <a:r>
              <a:rPr lang="en-US" sz="2000" dirty="0" smtClean="0"/>
              <a:t>Slide </a:t>
            </a:r>
            <a:r>
              <a:rPr lang="en-US" sz="2000" dirty="0"/>
              <a:t>9: </a:t>
            </a:r>
            <a:r>
              <a:rPr lang="en-US" sz="2000" dirty="0">
                <a:hlinkClick r:id="rId12"/>
              </a:rPr>
              <a:t>http://</a:t>
            </a:r>
            <a:r>
              <a:rPr lang="en-US" sz="2000" dirty="0" smtClean="0">
                <a:hlinkClick r:id="rId12"/>
              </a:rPr>
              <a:t>cac-ib-geography.wikispaces.com/Population+Density+and+Distribution+of+China</a:t>
            </a:r>
            <a:endParaRPr lang="en-US" sz="2000" dirty="0" smtClean="0"/>
          </a:p>
          <a:p>
            <a:pPr marL="0" indent="0">
              <a:buNone/>
            </a:pPr>
            <a:r>
              <a:rPr lang="en-US" sz="2000" dirty="0" smtClean="0"/>
              <a:t>Slide </a:t>
            </a:r>
            <a:r>
              <a:rPr lang="en-US" sz="2000" dirty="0"/>
              <a:t>10: </a:t>
            </a:r>
            <a:r>
              <a:rPr lang="en-US" sz="2000" dirty="0">
                <a:hlinkClick r:id="rId13"/>
              </a:rPr>
              <a:t>http://</a:t>
            </a:r>
            <a:r>
              <a:rPr lang="en-US" sz="2000" dirty="0" smtClean="0">
                <a:hlinkClick r:id="rId13"/>
              </a:rPr>
              <a:t>www.diercke.de/bilder/omeda/800/18661E_1_China_Bev_dichte.jpg</a:t>
            </a:r>
            <a:endParaRPr lang="en-US" sz="2000" dirty="0" smtClean="0"/>
          </a:p>
          <a:p>
            <a:pPr marL="0" indent="0">
              <a:buNone/>
            </a:pPr>
            <a:r>
              <a:rPr lang="en-US" sz="2000" dirty="0"/>
              <a:t>Slide11: </a:t>
            </a:r>
            <a:r>
              <a:rPr lang="en-US" sz="2000" dirty="0">
                <a:hlinkClick r:id="rId2"/>
              </a:rPr>
              <a:t>http://</a:t>
            </a:r>
            <a:r>
              <a:rPr lang="en-US" sz="2000" dirty="0" smtClean="0">
                <a:hlinkClick r:id="rId2"/>
              </a:rPr>
              <a:t>education.randmcnally.com/classroom/action/viewLargerMapImage.do?mapFileName=Asia_Population.png&amp;imageTitle=Asia%20Population%20Density%20Map&amp;skillLevel=Elem&amp;oid=1073906999</a:t>
            </a: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332430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smtClean="0">
                <a:latin typeface="+mn-lt"/>
              </a:rPr>
              <a:t>What is population distribution?</a:t>
            </a:r>
            <a:endParaRPr lang="en-US" sz="5400" u="sng" dirty="0">
              <a:latin typeface="+mn-lt"/>
            </a:endParaRPr>
          </a:p>
        </p:txBody>
      </p:sp>
      <p:sp>
        <p:nvSpPr>
          <p:cNvPr id="4" name="Content Placeholder 3"/>
          <p:cNvSpPr>
            <a:spLocks noGrp="1"/>
          </p:cNvSpPr>
          <p:nvPr>
            <p:ph sz="half" idx="1"/>
          </p:nvPr>
        </p:nvSpPr>
        <p:spPr>
          <a:xfrm>
            <a:off x="193964" y="2597726"/>
            <a:ext cx="5181600" cy="3340245"/>
          </a:xfrm>
        </p:spPr>
        <p:txBody>
          <a:bodyPr>
            <a:normAutofit/>
          </a:bodyPr>
          <a:lstStyle/>
          <a:p>
            <a:pPr marL="0" indent="0">
              <a:buNone/>
            </a:pPr>
            <a:r>
              <a:rPr lang="en-US" sz="4000" dirty="0" smtClean="0"/>
              <a:t>Population distribution is basically where people live within a region.</a:t>
            </a:r>
            <a:endParaRPr lang="en-US" sz="4000" dirty="0"/>
          </a:p>
        </p:txBody>
      </p:sp>
      <p:pic>
        <p:nvPicPr>
          <p:cNvPr id="6" name="Content Placeholder 5"/>
          <p:cNvPicPr>
            <a:picLocks noGrp="1" noChangeAspect="1"/>
          </p:cNvPicPr>
          <p:nvPr>
            <p:ph sz="half" idx="2"/>
          </p:nvPr>
        </p:nvPicPr>
        <p:blipFill>
          <a:blip r:embed="rId2"/>
          <a:stretch>
            <a:fillRect/>
          </a:stretch>
        </p:blipFill>
        <p:spPr>
          <a:xfrm>
            <a:off x="5060373" y="1690688"/>
            <a:ext cx="7101998" cy="4980276"/>
          </a:xfrm>
          <a:prstGeom prst="rect">
            <a:avLst/>
          </a:prstGeom>
        </p:spPr>
      </p:pic>
    </p:spTree>
    <p:extLst>
      <p:ext uri="{BB962C8B-B14F-4D97-AF65-F5344CB8AC3E}">
        <p14:creationId xmlns:p14="http://schemas.microsoft.com/office/powerpoint/2010/main" val="162960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800" dirty="0" smtClean="0">
                <a:latin typeface="+mn-lt"/>
              </a:rPr>
              <a:t>Why do people live where they live?</a:t>
            </a:r>
            <a:endParaRPr lang="en-US" sz="4800" dirty="0">
              <a:latin typeface="+mn-lt"/>
            </a:endParaRPr>
          </a:p>
        </p:txBody>
      </p:sp>
      <p:sp>
        <p:nvSpPr>
          <p:cNvPr id="10" name="Content Placeholder 9"/>
          <p:cNvSpPr>
            <a:spLocks noGrp="1"/>
          </p:cNvSpPr>
          <p:nvPr>
            <p:ph sz="half" idx="1"/>
          </p:nvPr>
        </p:nvSpPr>
        <p:spPr>
          <a:xfrm>
            <a:off x="838200" y="2427504"/>
            <a:ext cx="3193472" cy="4351338"/>
          </a:xfrm>
        </p:spPr>
        <p:txBody>
          <a:bodyPr>
            <a:normAutofit/>
          </a:bodyPr>
          <a:lstStyle/>
          <a:p>
            <a:r>
              <a:rPr lang="en-US" sz="3600" dirty="0" smtClean="0"/>
              <a:t>Climate</a:t>
            </a:r>
          </a:p>
          <a:p>
            <a:r>
              <a:rPr lang="en-US" sz="3600" dirty="0" smtClean="0"/>
              <a:t>Location of country within a region</a:t>
            </a:r>
          </a:p>
          <a:p>
            <a:r>
              <a:rPr lang="en-US" sz="3600" dirty="0" smtClean="0"/>
              <a:t>Physical features of a region</a:t>
            </a:r>
            <a:endParaRPr lang="en-US" sz="3600" dirty="0"/>
          </a:p>
        </p:txBody>
      </p:sp>
      <p:pic>
        <p:nvPicPr>
          <p:cNvPr id="12" name="Content Placeholder 11"/>
          <p:cNvPicPr>
            <a:picLocks noGrp="1" noChangeAspect="1"/>
          </p:cNvPicPr>
          <p:nvPr>
            <p:ph sz="half" idx="2"/>
          </p:nvPr>
        </p:nvPicPr>
        <p:blipFill>
          <a:blip r:embed="rId2"/>
          <a:stretch>
            <a:fillRect/>
          </a:stretch>
        </p:blipFill>
        <p:spPr>
          <a:xfrm>
            <a:off x="4031672" y="1453817"/>
            <a:ext cx="5060373" cy="3291219"/>
          </a:xfrm>
          <a:prstGeom prst="rect">
            <a:avLst/>
          </a:prstGeom>
        </p:spPr>
      </p:pic>
      <p:pic>
        <p:nvPicPr>
          <p:cNvPr id="13" name="Picture 12"/>
          <p:cNvPicPr>
            <a:picLocks noChangeAspect="1"/>
          </p:cNvPicPr>
          <p:nvPr/>
        </p:nvPicPr>
        <p:blipFill>
          <a:blip r:embed="rId3"/>
          <a:stretch>
            <a:fillRect/>
          </a:stretch>
        </p:blipFill>
        <p:spPr>
          <a:xfrm>
            <a:off x="9213272" y="2307026"/>
            <a:ext cx="2978728" cy="4471816"/>
          </a:xfrm>
          <a:prstGeom prst="rect">
            <a:avLst/>
          </a:prstGeom>
        </p:spPr>
      </p:pic>
    </p:spTree>
    <p:extLst>
      <p:ext uri="{BB962C8B-B14F-4D97-AF65-F5344CB8AC3E}">
        <p14:creationId xmlns:p14="http://schemas.microsoft.com/office/powerpoint/2010/main" val="293703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u="sng" dirty="0" smtClean="0">
                <a:latin typeface="+mn-lt"/>
              </a:rPr>
              <a:t>Climate</a:t>
            </a:r>
            <a:endParaRPr lang="en-US" sz="5400" u="sng" dirty="0">
              <a:latin typeface="+mn-lt"/>
            </a:endParaRPr>
          </a:p>
        </p:txBody>
      </p:sp>
      <p:sp>
        <p:nvSpPr>
          <p:cNvPr id="3" name="Content Placeholder 2"/>
          <p:cNvSpPr>
            <a:spLocks noGrp="1"/>
          </p:cNvSpPr>
          <p:nvPr>
            <p:ph sz="half" idx="1"/>
          </p:nvPr>
        </p:nvSpPr>
        <p:spPr>
          <a:xfrm>
            <a:off x="162791" y="1825625"/>
            <a:ext cx="5181600" cy="4351338"/>
          </a:xfrm>
        </p:spPr>
        <p:txBody>
          <a:bodyPr>
            <a:noAutofit/>
          </a:bodyPr>
          <a:lstStyle/>
          <a:p>
            <a:r>
              <a:rPr lang="en-US" sz="3200" dirty="0"/>
              <a:t>Climate is the average weather usually taken over a 30-year time period for a particular region and time </a:t>
            </a:r>
            <a:r>
              <a:rPr lang="en-US" sz="3200" dirty="0" smtClean="0"/>
              <a:t>period.</a:t>
            </a:r>
            <a:endParaRPr lang="en-US" sz="3200" dirty="0"/>
          </a:p>
          <a:p>
            <a:r>
              <a:rPr lang="en-US" sz="3200" dirty="0" smtClean="0"/>
              <a:t>Climate </a:t>
            </a:r>
            <a:r>
              <a:rPr lang="en-US" sz="3200" dirty="0"/>
              <a:t>is not the same as weather, but rather, it is the average pattern of weather for a particular region. </a:t>
            </a:r>
          </a:p>
        </p:txBody>
      </p:sp>
      <p:pic>
        <p:nvPicPr>
          <p:cNvPr id="5" name="Content Placeholder 4"/>
          <p:cNvPicPr>
            <a:picLocks noGrp="1" noChangeAspect="1"/>
          </p:cNvPicPr>
          <p:nvPr>
            <p:ph sz="half" idx="2"/>
          </p:nvPr>
        </p:nvPicPr>
        <p:blipFill>
          <a:blip r:embed="rId2"/>
          <a:stretch>
            <a:fillRect/>
          </a:stretch>
        </p:blipFill>
        <p:spPr>
          <a:xfrm>
            <a:off x="5257800" y="1325563"/>
            <a:ext cx="6918218" cy="4851400"/>
          </a:xfrm>
          <a:prstGeom prst="rect">
            <a:avLst/>
          </a:prstGeom>
        </p:spPr>
      </p:pic>
    </p:spTree>
    <p:extLst>
      <p:ext uri="{BB962C8B-B14F-4D97-AF65-F5344CB8AC3E}">
        <p14:creationId xmlns:p14="http://schemas.microsoft.com/office/powerpoint/2010/main" val="120676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How does climate affect population distribution?</a:t>
            </a:r>
            <a:endParaRPr lang="en-US" b="1" dirty="0">
              <a:latin typeface="+mn-lt"/>
            </a:endParaRPr>
          </a:p>
        </p:txBody>
      </p:sp>
      <p:sp>
        <p:nvSpPr>
          <p:cNvPr id="3" name="Content Placeholder 2"/>
          <p:cNvSpPr>
            <a:spLocks noGrp="1"/>
          </p:cNvSpPr>
          <p:nvPr>
            <p:ph sz="half" idx="1"/>
          </p:nvPr>
        </p:nvSpPr>
        <p:spPr>
          <a:xfrm>
            <a:off x="214746" y="2348345"/>
            <a:ext cx="5181600" cy="4161127"/>
          </a:xfrm>
        </p:spPr>
        <p:txBody>
          <a:bodyPr>
            <a:noAutofit/>
          </a:bodyPr>
          <a:lstStyle/>
          <a:p>
            <a:r>
              <a:rPr lang="en-US" sz="3200" dirty="0" smtClean="0"/>
              <a:t>People are creatures of comfort.</a:t>
            </a:r>
          </a:p>
          <a:p>
            <a:r>
              <a:rPr lang="en-US" sz="3200" dirty="0" smtClean="0"/>
              <a:t>Climate influences what we wear.</a:t>
            </a:r>
          </a:p>
          <a:p>
            <a:r>
              <a:rPr lang="en-US" sz="3200" dirty="0" smtClean="0"/>
              <a:t>Climate influences what we eat.</a:t>
            </a:r>
          </a:p>
          <a:p>
            <a:r>
              <a:rPr lang="en-US" sz="3200" dirty="0" smtClean="0"/>
              <a:t>Climate influences the types of houses in which we live.</a:t>
            </a:r>
          </a:p>
        </p:txBody>
      </p:sp>
      <p:pic>
        <p:nvPicPr>
          <p:cNvPr id="5" name="Content Placeholder 4"/>
          <p:cNvPicPr>
            <a:picLocks noGrp="1" noChangeAspect="1"/>
          </p:cNvPicPr>
          <p:nvPr>
            <p:ph sz="half" idx="2"/>
          </p:nvPr>
        </p:nvPicPr>
        <p:blipFill>
          <a:blip r:embed="rId2"/>
          <a:stretch>
            <a:fillRect/>
          </a:stretch>
        </p:blipFill>
        <p:spPr>
          <a:xfrm>
            <a:off x="5288972" y="1628342"/>
            <a:ext cx="6948277" cy="5229658"/>
          </a:xfrm>
          <a:prstGeom prst="rect">
            <a:avLst/>
          </a:prstGeom>
        </p:spPr>
      </p:pic>
    </p:spTree>
    <p:extLst>
      <p:ext uri="{BB962C8B-B14F-4D97-AF65-F5344CB8AC3E}">
        <p14:creationId xmlns:p14="http://schemas.microsoft.com/office/powerpoint/2010/main" val="395098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0"/>
            <a:ext cx="10515600" cy="1325563"/>
          </a:xfrm>
        </p:spPr>
        <p:txBody>
          <a:bodyPr>
            <a:normAutofit/>
          </a:bodyPr>
          <a:lstStyle/>
          <a:p>
            <a:pPr algn="ctr"/>
            <a:r>
              <a:rPr lang="en-US" sz="5400" u="sng" dirty="0" smtClean="0">
                <a:latin typeface="+mn-lt"/>
              </a:rPr>
              <a:t>Location</a:t>
            </a:r>
            <a:endParaRPr lang="en-US" sz="5400" u="sng" dirty="0">
              <a:latin typeface="+mn-lt"/>
            </a:endParaRPr>
          </a:p>
        </p:txBody>
      </p:sp>
      <p:sp>
        <p:nvSpPr>
          <p:cNvPr id="3" name="Content Placeholder 2"/>
          <p:cNvSpPr>
            <a:spLocks noGrp="1"/>
          </p:cNvSpPr>
          <p:nvPr>
            <p:ph sz="half" idx="1"/>
          </p:nvPr>
        </p:nvSpPr>
        <p:spPr>
          <a:xfrm>
            <a:off x="162791" y="2649681"/>
            <a:ext cx="5181600" cy="3527281"/>
          </a:xfrm>
        </p:spPr>
        <p:txBody>
          <a:bodyPr>
            <a:normAutofit/>
          </a:bodyPr>
          <a:lstStyle/>
          <a:p>
            <a:pPr marL="0" indent="0">
              <a:buNone/>
            </a:pPr>
            <a:r>
              <a:rPr lang="en-US" sz="3600" dirty="0" smtClean="0"/>
              <a:t>Where something is in relationship to other places in its region and the world.</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5253091" y="1056696"/>
            <a:ext cx="5896354" cy="5802013"/>
          </a:xfrm>
          <a:prstGeom prst="rect">
            <a:avLst/>
          </a:prstGeom>
        </p:spPr>
      </p:pic>
    </p:spTree>
    <p:extLst>
      <p:ext uri="{BB962C8B-B14F-4D97-AF65-F5344CB8AC3E}">
        <p14:creationId xmlns:p14="http://schemas.microsoft.com/office/powerpoint/2010/main" val="238164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5400" dirty="0" smtClean="0">
                <a:latin typeface="+mn-lt"/>
              </a:rPr>
              <a:t>How does location affect population distribution?</a:t>
            </a:r>
            <a:endParaRPr lang="en-US" sz="5400" dirty="0">
              <a:latin typeface="+mn-lt"/>
            </a:endParaRPr>
          </a:p>
        </p:txBody>
      </p:sp>
      <p:sp>
        <p:nvSpPr>
          <p:cNvPr id="3" name="Content Placeholder 2"/>
          <p:cNvSpPr>
            <a:spLocks noGrp="1"/>
          </p:cNvSpPr>
          <p:nvPr>
            <p:ph sz="half" idx="1"/>
          </p:nvPr>
        </p:nvSpPr>
        <p:spPr>
          <a:xfrm>
            <a:off x="79664" y="2535381"/>
            <a:ext cx="5181600" cy="3641581"/>
          </a:xfrm>
        </p:spPr>
        <p:txBody>
          <a:bodyPr/>
          <a:lstStyle/>
          <a:p>
            <a:r>
              <a:rPr lang="en-US" dirty="0" smtClean="0"/>
              <a:t>The location of a place in relationship to other areas will determine where people live.</a:t>
            </a:r>
          </a:p>
          <a:p>
            <a:r>
              <a:rPr lang="en-US" dirty="0" smtClean="0"/>
              <a:t>The location of the physical features and natural resources will also influence population density.</a:t>
            </a: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708313" y="1640689"/>
            <a:ext cx="5483687" cy="5217311"/>
          </a:xfrm>
          <a:prstGeom prst="rect">
            <a:avLst/>
          </a:prstGeom>
        </p:spPr>
      </p:pic>
    </p:spTree>
    <p:extLst>
      <p:ext uri="{BB962C8B-B14F-4D97-AF65-F5344CB8AC3E}">
        <p14:creationId xmlns:p14="http://schemas.microsoft.com/office/powerpoint/2010/main" val="281625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en-US" sz="5400" u="sng" dirty="0" smtClean="0">
                <a:latin typeface="+mn-lt"/>
              </a:rPr>
              <a:t>What impact do physical features have on us?</a:t>
            </a:r>
            <a:endParaRPr lang="en-US" sz="5400" u="sng" dirty="0">
              <a:latin typeface="+mn-lt"/>
            </a:endParaRPr>
          </a:p>
        </p:txBody>
      </p:sp>
      <p:sp>
        <p:nvSpPr>
          <p:cNvPr id="3" name="Content Placeholder 2"/>
          <p:cNvSpPr>
            <a:spLocks noGrp="1"/>
          </p:cNvSpPr>
          <p:nvPr>
            <p:ph sz="half" idx="1"/>
          </p:nvPr>
        </p:nvSpPr>
        <p:spPr>
          <a:xfrm>
            <a:off x="100446" y="2566555"/>
            <a:ext cx="5181600" cy="3610408"/>
          </a:xfrm>
        </p:spPr>
        <p:txBody>
          <a:bodyPr>
            <a:normAutofit/>
          </a:bodyPr>
          <a:lstStyle/>
          <a:p>
            <a:r>
              <a:rPr lang="en-US" sz="4400" dirty="0" smtClean="0"/>
              <a:t>where we live</a:t>
            </a:r>
          </a:p>
          <a:p>
            <a:r>
              <a:rPr lang="en-US" sz="4400" dirty="0" smtClean="0"/>
              <a:t>the types of work we do</a:t>
            </a:r>
          </a:p>
          <a:p>
            <a:r>
              <a:rPr lang="en-US" sz="4400" dirty="0" smtClean="0"/>
              <a:t>how we travel</a:t>
            </a:r>
            <a:endParaRPr lang="en-US" sz="4400" dirty="0"/>
          </a:p>
        </p:txBody>
      </p:sp>
      <p:pic>
        <p:nvPicPr>
          <p:cNvPr id="8" name="Content Placeholder 7"/>
          <p:cNvPicPr>
            <a:picLocks noGrp="1" noChangeAspect="1"/>
          </p:cNvPicPr>
          <p:nvPr>
            <p:ph sz="half" idx="2"/>
          </p:nvPr>
        </p:nvPicPr>
        <p:blipFill>
          <a:blip r:embed="rId2"/>
          <a:stretch>
            <a:fillRect/>
          </a:stretch>
        </p:blipFill>
        <p:spPr>
          <a:xfrm>
            <a:off x="4530436" y="652390"/>
            <a:ext cx="6195302" cy="3337719"/>
          </a:xfrm>
          <a:prstGeom prst="rect">
            <a:avLst/>
          </a:prstGeom>
        </p:spPr>
      </p:pic>
      <p:pic>
        <p:nvPicPr>
          <p:cNvPr id="6" name="Picture 5"/>
          <p:cNvPicPr>
            <a:picLocks noChangeAspect="1"/>
          </p:cNvPicPr>
          <p:nvPr/>
        </p:nvPicPr>
        <p:blipFill>
          <a:blip r:embed="rId3"/>
          <a:stretch>
            <a:fillRect/>
          </a:stretch>
        </p:blipFill>
        <p:spPr>
          <a:xfrm>
            <a:off x="7269171" y="3574473"/>
            <a:ext cx="4922829" cy="3283527"/>
          </a:xfrm>
          <a:prstGeom prst="rect">
            <a:avLst/>
          </a:prstGeom>
        </p:spPr>
      </p:pic>
    </p:spTree>
    <p:extLst>
      <p:ext uri="{BB962C8B-B14F-4D97-AF65-F5344CB8AC3E}">
        <p14:creationId xmlns:p14="http://schemas.microsoft.com/office/powerpoint/2010/main" val="200798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u="sng" dirty="0" smtClean="0">
                <a:latin typeface="+mn-lt"/>
              </a:rPr>
              <a:t>Mountains</a:t>
            </a:r>
            <a:endParaRPr lang="en-US" sz="5400" u="sng" dirty="0">
              <a:latin typeface="+mn-lt"/>
            </a:endParaRPr>
          </a:p>
        </p:txBody>
      </p:sp>
      <p:sp>
        <p:nvSpPr>
          <p:cNvPr id="3" name="Content Placeholder 2"/>
          <p:cNvSpPr>
            <a:spLocks noGrp="1"/>
          </p:cNvSpPr>
          <p:nvPr>
            <p:ph sz="half" idx="1"/>
          </p:nvPr>
        </p:nvSpPr>
        <p:spPr>
          <a:xfrm>
            <a:off x="131618" y="1056698"/>
            <a:ext cx="5181600" cy="5219412"/>
          </a:xfrm>
        </p:spPr>
        <p:txBody>
          <a:bodyPr>
            <a:noAutofit/>
          </a:bodyPr>
          <a:lstStyle/>
          <a:p>
            <a:pPr marL="0" indent="0">
              <a:buNone/>
            </a:pPr>
            <a:r>
              <a:rPr lang="en-US" sz="3200" u="sng" dirty="0" smtClean="0"/>
              <a:t>The Himalayas</a:t>
            </a:r>
          </a:p>
          <a:p>
            <a:pPr lvl="1"/>
            <a:r>
              <a:rPr lang="en-US" sz="2800" dirty="0" smtClean="0"/>
              <a:t>The ruggedness of the mountains keep many people from living in it’s range.</a:t>
            </a:r>
          </a:p>
          <a:p>
            <a:pPr lvl="1"/>
            <a:r>
              <a:rPr lang="en-US" sz="2800" dirty="0" smtClean="0"/>
              <a:t>The rain-shadow effect of the mountains keeps most people out of western China.</a:t>
            </a:r>
          </a:p>
          <a:p>
            <a:pPr lvl="1"/>
            <a:r>
              <a:rPr lang="en-US" sz="2800" dirty="0" smtClean="0"/>
              <a:t>People who travel through the mountains have to use vehicles capable of covering rough terrain.</a:t>
            </a:r>
          </a:p>
          <a:p>
            <a:pPr lvl="1"/>
            <a:r>
              <a:rPr lang="en-US" sz="2800" dirty="0" smtClean="0"/>
              <a:t>People in the mountains perform more traditional work.</a:t>
            </a:r>
          </a:p>
          <a:p>
            <a:pPr lvl="1"/>
            <a:endParaRPr lang="en-US" sz="2800" dirty="0"/>
          </a:p>
        </p:txBody>
      </p:sp>
      <p:pic>
        <p:nvPicPr>
          <p:cNvPr id="5" name="Content Placeholder 4"/>
          <p:cNvPicPr>
            <a:picLocks noGrp="1" noChangeAspect="1"/>
          </p:cNvPicPr>
          <p:nvPr>
            <p:ph sz="half" idx="2"/>
          </p:nvPr>
        </p:nvPicPr>
        <p:blipFill>
          <a:blip r:embed="rId2"/>
          <a:stretch>
            <a:fillRect/>
          </a:stretch>
        </p:blipFill>
        <p:spPr>
          <a:xfrm>
            <a:off x="5628409" y="1056698"/>
            <a:ext cx="6563591" cy="5790546"/>
          </a:xfrm>
          <a:prstGeom prst="rect">
            <a:avLst/>
          </a:prstGeom>
        </p:spPr>
      </p:pic>
    </p:spTree>
    <p:extLst>
      <p:ext uri="{BB962C8B-B14F-4D97-AF65-F5344CB8AC3E}">
        <p14:creationId xmlns:p14="http://schemas.microsoft.com/office/powerpoint/2010/main" val="3676042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454</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SS7G11 The student will explain the impact of location, climate, physical characteristics, distribution of natural resources, and population distribution on Southern and Eastern Asia. </vt:lpstr>
      <vt:lpstr>What is population distribution?</vt:lpstr>
      <vt:lpstr>Why do people live where they live?</vt:lpstr>
      <vt:lpstr>Climate</vt:lpstr>
      <vt:lpstr>How does climate affect population distribution?</vt:lpstr>
      <vt:lpstr>Location</vt:lpstr>
      <vt:lpstr>How does location affect population distribution?</vt:lpstr>
      <vt:lpstr>What impact do physical features have on us?</vt:lpstr>
      <vt:lpstr>Mountains</vt:lpstr>
      <vt:lpstr>Deserts</vt:lpstr>
      <vt:lpstr>Water Features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SS7G11 The student will explain the impact of location, climate, physical characteristics, distribution of natural resources, and population distribution on Southern and Eastern Asia.</dc:title>
  <dc:creator>Nora Johnson</dc:creator>
  <cp:lastModifiedBy>Kelly</cp:lastModifiedBy>
  <cp:revision>31</cp:revision>
  <dcterms:created xsi:type="dcterms:W3CDTF">2013-08-25T17:19:01Z</dcterms:created>
  <dcterms:modified xsi:type="dcterms:W3CDTF">2013-11-18T12:40:26Z</dcterms:modified>
</cp:coreProperties>
</file>