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59" r:id="rId5"/>
    <p:sldId id="28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D8CF"/>
    <a:srgbClr val="F0ECC9"/>
    <a:srgbClr val="C18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07201-B451-4273-BCBB-9869591A518C}"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157984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07201-B451-4273-BCBB-9869591A518C}"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381970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07201-B451-4273-BCBB-9869591A518C}"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103125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07201-B451-4273-BCBB-9869591A518C}"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142235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07201-B451-4273-BCBB-9869591A518C}"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346278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07201-B451-4273-BCBB-9869591A518C}"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176797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D07201-B451-4273-BCBB-9869591A518C}"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403942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07201-B451-4273-BCBB-9869591A518C}"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108917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07201-B451-4273-BCBB-9869591A518C}"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279782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07201-B451-4273-BCBB-9869591A518C}"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22213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07201-B451-4273-BCBB-9869591A518C}"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9ED58-1B03-4A8C-A943-774D21006979}" type="slidenum">
              <a:rPr lang="en-US" smtClean="0"/>
              <a:t>‹#›</a:t>
            </a:fld>
            <a:endParaRPr lang="en-US"/>
          </a:p>
        </p:txBody>
      </p:sp>
    </p:spTree>
    <p:extLst>
      <p:ext uri="{BB962C8B-B14F-4D97-AF65-F5344CB8AC3E}">
        <p14:creationId xmlns:p14="http://schemas.microsoft.com/office/powerpoint/2010/main" val="388167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07201-B451-4273-BCBB-9869591A518C}" type="datetimeFigureOut">
              <a:rPr lang="en-US" smtClean="0"/>
              <a:t>10/31/2013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9ED58-1B03-4A8C-A943-774D21006979}" type="slidenum">
              <a:rPr lang="en-US" smtClean="0"/>
              <a:t>‹#›</a:t>
            </a:fld>
            <a:endParaRPr lang="en-US"/>
          </a:p>
        </p:txBody>
      </p:sp>
    </p:spTree>
    <p:extLst>
      <p:ext uri="{BB962C8B-B14F-4D97-AF65-F5344CB8AC3E}">
        <p14:creationId xmlns:p14="http://schemas.microsoft.com/office/powerpoint/2010/main" val="17776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397390" y="228600"/>
            <a:ext cx="9397219" cy="6400800"/>
          </a:xfrm>
          <a:prstGeom prst="ellipse">
            <a:avLst/>
          </a:prstGeom>
          <a:solidFill>
            <a:srgbClr val="F0ECC9"/>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0566" y="1349550"/>
            <a:ext cx="8090868" cy="3785652"/>
          </a:xfrm>
          <a:prstGeom prst="rect">
            <a:avLst/>
          </a:prstGeom>
          <a:noFill/>
        </p:spPr>
        <p:txBody>
          <a:bodyPr wrap="none" lIns="91440" tIns="45720" rIns="91440" bIns="45720">
            <a:spAutoFit/>
          </a:bodyPr>
          <a:lstStyle/>
          <a:p>
            <a:pPr algn="ctr"/>
            <a:r>
              <a:rPr lang="en-US" sz="8000" b="1" cap="none" spc="0"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Quebec’s</a:t>
            </a:r>
          </a:p>
          <a:p>
            <a:pPr algn="ctr"/>
            <a:r>
              <a:rPr lang="en-US" sz="8000" b="1"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Independence</a:t>
            </a:r>
          </a:p>
          <a:p>
            <a:pPr algn="ctr"/>
            <a:r>
              <a:rPr lang="en-US" sz="8000" b="1" cap="none" spc="0"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Movement</a:t>
            </a:r>
            <a:endParaRPr lang="en-US" sz="11000" b="1" cap="none" spc="0" dirty="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303670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63929" y="0"/>
            <a:ext cx="5664243"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Early 1900s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94008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Most French Canadian families had been living in Quebec for hundreds of years</a:t>
            </a:r>
            <a:r>
              <a:rPr lang="en-US" sz="3600" dirty="0" smtClean="0">
                <a:solidFill>
                  <a:srgbClr val="3B2314"/>
                </a:solidFill>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1200" dirty="0" smtClean="0">
              <a:solidFill>
                <a:srgbClr val="3B2314"/>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They s</a:t>
            </a:r>
            <a:r>
              <a:rPr lang="en-US" sz="3600" dirty="0" smtClean="0">
                <a:solidFill>
                  <a:srgbClr val="3B2314"/>
                </a:solidFill>
                <a:latin typeface="KBScaredStraight" panose="02000603000000000000" pitchFamily="2" charset="0"/>
                <a:ea typeface="KBScaredStraight" panose="02000603000000000000" pitchFamily="2" charset="0"/>
              </a:rPr>
              <a:t>poke </a:t>
            </a:r>
            <a:r>
              <a:rPr lang="en-US" sz="3600" dirty="0" smtClean="0">
                <a:solidFill>
                  <a:srgbClr val="3B2314"/>
                </a:solidFill>
                <a:latin typeface="KBScaredStraight" panose="02000603000000000000" pitchFamily="2" charset="0"/>
                <a:ea typeface="KBScaredStraight" panose="02000603000000000000" pitchFamily="2" charset="0"/>
              </a:rPr>
              <a:t>French &amp; had a different culture than English-speaking </a:t>
            </a:r>
            <a:r>
              <a:rPr lang="en-US" sz="3600" dirty="0" smtClean="0">
                <a:solidFill>
                  <a:srgbClr val="3B2314"/>
                </a:solidFill>
                <a:latin typeface="KBScaredStraight" panose="02000603000000000000" pitchFamily="2" charset="0"/>
                <a:ea typeface="KBScaredStraight" panose="02000603000000000000" pitchFamily="2" charset="0"/>
              </a:rPr>
              <a:t>Canadians.</a:t>
            </a:r>
            <a:endParaRPr lang="en-US" sz="3600" dirty="0" smtClean="0">
              <a:solidFill>
                <a:srgbClr val="3B2314"/>
              </a:solidFill>
              <a:latin typeface="KBScaredStraight" panose="02000603000000000000" pitchFamily="2" charset="0"/>
              <a:ea typeface="KBScaredStraight" panose="02000603000000000000" pitchFamily="2" charset="0"/>
            </a:endParaRPr>
          </a:p>
          <a:p>
            <a:pPr marL="1028700" lvl="1" indent="-5715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The m</a:t>
            </a:r>
            <a:r>
              <a:rPr lang="en-US" sz="3600" dirty="0" smtClean="0">
                <a:solidFill>
                  <a:srgbClr val="3B2314"/>
                </a:solidFill>
                <a:latin typeface="KBScaredStraight" panose="02000603000000000000" pitchFamily="2" charset="0"/>
                <a:ea typeface="KBScaredStraight" panose="02000603000000000000" pitchFamily="2" charset="0"/>
              </a:rPr>
              <a:t>ajority </a:t>
            </a:r>
            <a:r>
              <a:rPr lang="en-US" sz="3600" dirty="0" smtClean="0">
                <a:solidFill>
                  <a:srgbClr val="3B2314"/>
                </a:solidFill>
                <a:latin typeface="KBScaredStraight" panose="02000603000000000000" pitchFamily="2" charset="0"/>
                <a:ea typeface="KBScaredStraight" panose="02000603000000000000" pitchFamily="2" charset="0"/>
              </a:rPr>
              <a:t>lived on farms and rarely left their villages</a:t>
            </a:r>
            <a:r>
              <a:rPr lang="en-US" sz="3600" dirty="0" smtClean="0">
                <a:solidFill>
                  <a:srgbClr val="3B2314"/>
                </a:solidFill>
                <a:latin typeface="KBScaredStraight" panose="02000603000000000000" pitchFamily="2" charset="0"/>
                <a:ea typeface="KBScaredStraight" panose="02000603000000000000" pitchFamily="2" charset="0"/>
              </a:rPr>
              <a:t>.</a:t>
            </a:r>
          </a:p>
          <a:p>
            <a:pPr marL="1028700" lvl="1" indent="-571500">
              <a:buFont typeface="Arial" panose="020B0604020202020204" pitchFamily="34" charset="0"/>
              <a:buChar char="•"/>
            </a:pPr>
            <a:endParaRPr lang="en-US" sz="1200" dirty="0" smtClean="0">
              <a:solidFill>
                <a:srgbClr val="3B2314"/>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Most French Canadians were Catholic, while the majority of British Canadians were Protestant.</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400523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pcfa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44044" y="1200443"/>
            <a:ext cx="8903911" cy="445711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898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6173" y="0"/>
            <a:ext cx="10599761"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A Separate Quebec</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606935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The i</a:t>
            </a:r>
            <a:r>
              <a:rPr lang="en-US" sz="3600" dirty="0" smtClean="0">
                <a:solidFill>
                  <a:srgbClr val="3B2314"/>
                </a:solidFill>
                <a:latin typeface="KBScaredStraight" panose="02000603000000000000" pitchFamily="2" charset="0"/>
                <a:ea typeface="KBScaredStraight" panose="02000603000000000000" pitchFamily="2" charset="0"/>
              </a:rPr>
              <a:t>dea </a:t>
            </a:r>
            <a:r>
              <a:rPr lang="en-US" sz="3600" dirty="0" smtClean="0">
                <a:solidFill>
                  <a:srgbClr val="3B2314"/>
                </a:solidFill>
                <a:latin typeface="KBScaredStraight" panose="02000603000000000000" pitchFamily="2" charset="0"/>
                <a:ea typeface="KBScaredStraight" panose="02000603000000000000" pitchFamily="2" charset="0"/>
              </a:rPr>
              <a:t>of a separate French Canada spread slowly</a:t>
            </a:r>
            <a:r>
              <a:rPr lang="en-US" sz="3600" dirty="0" smtClean="0">
                <a:solidFill>
                  <a:srgbClr val="3B2314"/>
                </a:solidFill>
                <a:latin typeface="KBScaredStraight" panose="02000603000000000000" pitchFamily="2" charset="0"/>
                <a:ea typeface="KBScaredStraight" panose="02000603000000000000" pitchFamily="2" charset="0"/>
              </a:rPr>
              <a:t>.</a:t>
            </a:r>
          </a:p>
          <a:p>
            <a:pPr marL="457200" indent="-457200">
              <a:lnSpc>
                <a:spcPct val="90000"/>
              </a:lnSpc>
              <a:buFont typeface="Arial" panose="020B0604020202020204" pitchFamily="34" charset="0"/>
              <a:buChar char="•"/>
            </a:pPr>
            <a:endParaRPr lang="en-US" sz="3600" dirty="0" smtClean="0">
              <a:solidFill>
                <a:srgbClr val="3B2314"/>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At first, most French Canadians did not think that Quebec needed independence just to be French.</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By the 1960s, however, thinking had changed…</a:t>
            </a:r>
          </a:p>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Many French Canadians had become Quebec nationalists &amp; thought of themselves as </a:t>
            </a:r>
            <a:r>
              <a:rPr lang="en-US" sz="3600" dirty="0" smtClean="0">
                <a:solidFill>
                  <a:srgbClr val="3B2314"/>
                </a:solidFill>
                <a:latin typeface="KBScaredStraight" panose="02000603000000000000" pitchFamily="2" charset="0"/>
                <a:ea typeface="KBScaredStraight" panose="02000603000000000000" pitchFamily="2" charset="0"/>
              </a:rPr>
              <a:t>Quebecois, </a:t>
            </a:r>
            <a:r>
              <a:rPr lang="en-US" sz="3600" dirty="0" smtClean="0">
                <a:solidFill>
                  <a:srgbClr val="3B2314"/>
                </a:solidFill>
                <a:latin typeface="KBScaredStraight" panose="02000603000000000000" pitchFamily="2" charset="0"/>
                <a:ea typeface="KBScaredStraight" panose="02000603000000000000" pitchFamily="2" charset="0"/>
              </a:rPr>
              <a:t>not Canadians.</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562536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6173" y="0"/>
            <a:ext cx="10599761"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A Separate Quebec</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618630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By this time, Quebec had changed in many ways…</a:t>
            </a:r>
          </a:p>
          <a:p>
            <a:pPr marL="457200" indent="-4572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Growing populations pushed into farmlands </a:t>
            </a:r>
            <a:r>
              <a:rPr lang="en-US" sz="3200" dirty="0" smtClean="0">
                <a:solidFill>
                  <a:srgbClr val="3B2314"/>
                </a:solidFill>
                <a:latin typeface="KBScaredStraight" panose="02000603000000000000" pitchFamily="2" charset="0"/>
                <a:ea typeface="KBScaredStraight" panose="02000603000000000000" pitchFamily="2" charset="0"/>
              </a:rPr>
              <a:t>and </a:t>
            </a:r>
            <a:r>
              <a:rPr lang="en-US" sz="3200" dirty="0" smtClean="0">
                <a:solidFill>
                  <a:srgbClr val="3B2314"/>
                </a:solidFill>
                <a:latin typeface="KBScaredStraight" panose="02000603000000000000" pitchFamily="2" charset="0"/>
                <a:ea typeface="KBScaredStraight" panose="02000603000000000000" pitchFamily="2" charset="0"/>
              </a:rPr>
              <a:t>rural people grew poor.</a:t>
            </a:r>
          </a:p>
          <a:p>
            <a:pPr marL="800100" lvl="1" indent="-3429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Many chose to leave farms </a:t>
            </a:r>
            <a:r>
              <a:rPr lang="en-US" sz="3200" dirty="0" smtClean="0">
                <a:solidFill>
                  <a:srgbClr val="3B2314"/>
                </a:solidFill>
                <a:latin typeface="KBScaredStraight" panose="02000603000000000000" pitchFamily="2" charset="0"/>
                <a:ea typeface="KBScaredStraight" panose="02000603000000000000" pitchFamily="2" charset="0"/>
              </a:rPr>
              <a:t>and </a:t>
            </a:r>
            <a:r>
              <a:rPr lang="en-US" sz="3200" dirty="0" smtClean="0">
                <a:solidFill>
                  <a:srgbClr val="3B2314"/>
                </a:solidFill>
                <a:latin typeface="KBScaredStraight" panose="02000603000000000000" pitchFamily="2" charset="0"/>
                <a:ea typeface="KBScaredStraight" panose="02000603000000000000" pitchFamily="2" charset="0"/>
              </a:rPr>
              <a:t>move to cities.</a:t>
            </a:r>
          </a:p>
          <a:p>
            <a:pPr marL="800100" lvl="1" indent="-342900">
              <a:buFont typeface="Arial" panose="020B0604020202020204" pitchFamily="34" charset="0"/>
              <a:buChar char="•"/>
            </a:pPr>
            <a:endParaRPr lang="en-US" sz="1200" dirty="0" smtClean="0">
              <a:solidFill>
                <a:srgbClr val="3B2314"/>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Their l</a:t>
            </a:r>
            <a:r>
              <a:rPr lang="en-US" sz="3200" dirty="0" smtClean="0">
                <a:solidFill>
                  <a:srgbClr val="3B2314"/>
                </a:solidFill>
                <a:latin typeface="KBScaredStraight" panose="02000603000000000000" pitchFamily="2" charset="0"/>
                <a:ea typeface="KBScaredStraight" panose="02000603000000000000" pitchFamily="2" charset="0"/>
              </a:rPr>
              <a:t>ives </a:t>
            </a:r>
            <a:r>
              <a:rPr lang="en-US" sz="3200" dirty="0" smtClean="0">
                <a:solidFill>
                  <a:srgbClr val="3B2314"/>
                </a:solidFill>
                <a:latin typeface="KBScaredStraight" panose="02000603000000000000" pitchFamily="2" charset="0"/>
                <a:ea typeface="KBScaredStraight" panose="02000603000000000000" pitchFamily="2" charset="0"/>
              </a:rPr>
              <a:t>were very different </a:t>
            </a:r>
            <a:r>
              <a:rPr lang="en-US" sz="3200" dirty="0" smtClean="0">
                <a:solidFill>
                  <a:srgbClr val="3B2314"/>
                </a:solidFill>
                <a:latin typeface="KBScaredStraight" panose="02000603000000000000" pitchFamily="2" charset="0"/>
                <a:ea typeface="KBScaredStraight" panose="02000603000000000000" pitchFamily="2" charset="0"/>
              </a:rPr>
              <a:t>now. </a:t>
            </a:r>
            <a:endParaRPr lang="en-US" sz="3200" dirty="0" smtClean="0">
              <a:solidFill>
                <a:srgbClr val="3B2314"/>
              </a:solidFill>
              <a:latin typeface="KBScaredStraight" panose="02000603000000000000" pitchFamily="2" charset="0"/>
              <a:ea typeface="KBScaredStraight" panose="02000603000000000000" pitchFamily="2" charset="0"/>
            </a:endParaRPr>
          </a:p>
          <a:p>
            <a:pPr marL="1257300" lvl="2" indent="-3429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They s</a:t>
            </a:r>
            <a:r>
              <a:rPr lang="en-US" sz="3200" dirty="0" smtClean="0">
                <a:solidFill>
                  <a:srgbClr val="3B2314"/>
                </a:solidFill>
                <a:latin typeface="KBScaredStraight" panose="02000603000000000000" pitchFamily="2" charset="0"/>
                <a:ea typeface="KBScaredStraight" panose="02000603000000000000" pitchFamily="2" charset="0"/>
              </a:rPr>
              <a:t>topped </a:t>
            </a:r>
            <a:r>
              <a:rPr lang="en-US" sz="3200" dirty="0" smtClean="0">
                <a:solidFill>
                  <a:srgbClr val="3B2314"/>
                </a:solidFill>
                <a:latin typeface="KBScaredStraight" panose="02000603000000000000" pitchFamily="2" charset="0"/>
                <a:ea typeface="KBScaredStraight" panose="02000603000000000000" pitchFamily="2" charset="0"/>
              </a:rPr>
              <a:t>going to Catholic churches.</a:t>
            </a:r>
          </a:p>
          <a:p>
            <a:pPr marL="1257300" lvl="2" indent="-3429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They n</a:t>
            </a:r>
            <a:r>
              <a:rPr lang="en-US" sz="3200" dirty="0" smtClean="0">
                <a:solidFill>
                  <a:srgbClr val="3B2314"/>
                </a:solidFill>
                <a:latin typeface="KBScaredStraight" panose="02000603000000000000" pitchFamily="2" charset="0"/>
                <a:ea typeface="KBScaredStraight" panose="02000603000000000000" pitchFamily="2" charset="0"/>
              </a:rPr>
              <a:t>o </a:t>
            </a:r>
            <a:r>
              <a:rPr lang="en-US" sz="3200" dirty="0" smtClean="0">
                <a:solidFill>
                  <a:srgbClr val="3B2314"/>
                </a:solidFill>
                <a:latin typeface="KBScaredStraight" panose="02000603000000000000" pitchFamily="2" charset="0"/>
                <a:ea typeface="KBScaredStraight" panose="02000603000000000000" pitchFamily="2" charset="0"/>
              </a:rPr>
              <a:t>longer led a traditional lifestyle. </a:t>
            </a:r>
          </a:p>
          <a:p>
            <a:pPr marL="1257300" lvl="2" indent="-34290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English was spoken in most cities, while French was not.</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2335981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1999"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Documents and Settings\e200602727\Local Settings\Temporary Internet Files\Content.IE5\G7JKVT6S\MPj0438826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69323" y="-30696"/>
            <a:ext cx="4853353" cy="688869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361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98544" y="0"/>
            <a:ext cx="7595028"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Independence</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606935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Many French Canadians felt that their language </a:t>
            </a:r>
            <a:r>
              <a:rPr lang="en-US" sz="3600" dirty="0" smtClean="0">
                <a:solidFill>
                  <a:srgbClr val="3B2314"/>
                </a:solidFill>
                <a:latin typeface="KBScaredStraight" panose="02000603000000000000" pitchFamily="2" charset="0"/>
                <a:ea typeface="KBScaredStraight" panose="02000603000000000000" pitchFamily="2" charset="0"/>
              </a:rPr>
              <a:t>and </a:t>
            </a:r>
            <a:r>
              <a:rPr lang="en-US" sz="3600" dirty="0" smtClean="0">
                <a:solidFill>
                  <a:srgbClr val="3B2314"/>
                </a:solidFill>
                <a:latin typeface="KBScaredStraight" panose="02000603000000000000" pitchFamily="2" charset="0"/>
                <a:ea typeface="KBScaredStraight" panose="02000603000000000000" pitchFamily="2" charset="0"/>
              </a:rPr>
              <a:t>culture might disappear.</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French culture was </a:t>
            </a:r>
            <a:r>
              <a:rPr lang="en-US" sz="3600" dirty="0" smtClean="0">
                <a:solidFill>
                  <a:srgbClr val="3B2314"/>
                </a:solidFill>
                <a:latin typeface="KBScaredStraight" panose="02000603000000000000" pitchFamily="2" charset="0"/>
                <a:ea typeface="KBScaredStraight" panose="02000603000000000000" pitchFamily="2" charset="0"/>
              </a:rPr>
              <a:t>overwhelmed by English.</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They were tired of feeling like </a:t>
            </a:r>
            <a:r>
              <a:rPr lang="en-US" sz="3600" dirty="0" smtClean="0">
                <a:solidFill>
                  <a:srgbClr val="3B2314"/>
                </a:solidFill>
                <a:latin typeface="KBScaredStraight" panose="02000603000000000000" pitchFamily="2" charset="0"/>
                <a:ea typeface="KBScaredStraight" panose="02000603000000000000" pitchFamily="2" charset="0"/>
              </a:rPr>
              <a:t>second-class </a:t>
            </a:r>
            <a:r>
              <a:rPr lang="en-US" sz="3600" dirty="0" smtClean="0">
                <a:solidFill>
                  <a:srgbClr val="3B2314"/>
                </a:solidFill>
                <a:latin typeface="KBScaredStraight" panose="02000603000000000000" pitchFamily="2" charset="0"/>
                <a:ea typeface="KBScaredStraight" panose="02000603000000000000" pitchFamily="2" charset="0"/>
              </a:rPr>
              <a:t>citizens in their own country.</a:t>
            </a:r>
          </a:p>
          <a:p>
            <a:pPr marL="800100" lvl="1" indent="-342900">
              <a:lnSpc>
                <a:spcPct val="90000"/>
              </a:lnSpc>
              <a:buFont typeface="Arial" panose="020B0604020202020204" pitchFamily="34" charset="0"/>
              <a:buChar char="•"/>
            </a:pPr>
            <a:endParaRPr lang="en-US" sz="3600" dirty="0" smtClean="0">
              <a:solidFill>
                <a:srgbClr val="3B2314"/>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Most started to think that Quebec should secede from Canada (be independent).</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Separatists--want Quebec to “separate” from Canada.</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243184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1999"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fro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09103" y="498286"/>
            <a:ext cx="8373793" cy="586142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632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91882" y="0"/>
            <a:ext cx="9008364"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Separating - Pros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072158"/>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Those who </a:t>
            </a:r>
            <a:r>
              <a:rPr lang="en-US" sz="3600" dirty="0" smtClean="0">
                <a:solidFill>
                  <a:srgbClr val="3B2314"/>
                </a:solidFill>
                <a:latin typeface="KBScaredStraight" panose="02000603000000000000" pitchFamily="2" charset="0"/>
                <a:ea typeface="KBScaredStraight" panose="02000603000000000000" pitchFamily="2" charset="0"/>
              </a:rPr>
              <a:t>support </a:t>
            </a:r>
            <a:r>
              <a:rPr lang="en-US" sz="3600" dirty="0" smtClean="0">
                <a:solidFill>
                  <a:srgbClr val="3B2314"/>
                </a:solidFill>
                <a:latin typeface="KBScaredStraight" panose="02000603000000000000" pitchFamily="2" charset="0"/>
                <a:ea typeface="KBScaredStraight" panose="02000603000000000000" pitchFamily="2" charset="0"/>
              </a:rPr>
              <a:t>Quebec separatism want: 	</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to protect French language and culture </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to be treated as equals with English-speaking Canadians</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other Canadians to respect French language and culture</a:t>
            </a:r>
          </a:p>
          <a:p>
            <a:pPr marL="800100" lvl="1" indent="-342900">
              <a:lnSpc>
                <a:spcPct val="90000"/>
              </a:lnSpc>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to preserve French Canadian culture for future generations</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1709474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60630" y="0"/>
            <a:ext cx="9270871"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Separating - Cons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4524315"/>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4000" dirty="0" smtClean="0">
                <a:solidFill>
                  <a:srgbClr val="3B2314"/>
                </a:solidFill>
                <a:latin typeface="KBScaredStraight" panose="02000603000000000000" pitchFamily="2" charset="0"/>
                <a:ea typeface="KBScaredStraight" panose="02000603000000000000" pitchFamily="2" charset="0"/>
              </a:rPr>
              <a:t>Those who </a:t>
            </a:r>
            <a:r>
              <a:rPr lang="en-US" sz="4000" dirty="0" smtClean="0">
                <a:solidFill>
                  <a:srgbClr val="3B2314"/>
                </a:solidFill>
                <a:latin typeface="KBScaredStraight" panose="02000603000000000000" pitchFamily="2" charset="0"/>
                <a:ea typeface="KBScaredStraight" panose="02000603000000000000" pitchFamily="2" charset="0"/>
              </a:rPr>
              <a:t>oppose </a:t>
            </a:r>
            <a:r>
              <a:rPr lang="en-US" sz="4000" dirty="0" smtClean="0">
                <a:solidFill>
                  <a:srgbClr val="3B2314"/>
                </a:solidFill>
                <a:latin typeface="KBScaredStraight" panose="02000603000000000000" pitchFamily="2" charset="0"/>
                <a:ea typeface="KBScaredStraight" panose="02000603000000000000" pitchFamily="2" charset="0"/>
              </a:rPr>
              <a:t>Quebec separatism </a:t>
            </a:r>
            <a:r>
              <a:rPr lang="en-US" sz="4000" dirty="0" smtClean="0">
                <a:solidFill>
                  <a:srgbClr val="3B2314"/>
                </a:solidFill>
                <a:latin typeface="KBScaredStraight" panose="02000603000000000000" pitchFamily="2" charset="0"/>
                <a:ea typeface="KBScaredStraight" panose="02000603000000000000" pitchFamily="2" charset="0"/>
              </a:rPr>
              <a:t>argue </a:t>
            </a:r>
            <a:r>
              <a:rPr lang="en-US" sz="4000" dirty="0" smtClean="0">
                <a:solidFill>
                  <a:srgbClr val="3B2314"/>
                </a:solidFill>
                <a:latin typeface="KBScaredStraight" panose="02000603000000000000" pitchFamily="2" charset="0"/>
                <a:ea typeface="KBScaredStraight" panose="02000603000000000000" pitchFamily="2" charset="0"/>
              </a:rPr>
              <a:t>that separatism would:</a:t>
            </a:r>
          </a:p>
          <a:p>
            <a:pPr marL="800100" lvl="1" indent="-342900">
              <a:lnSpc>
                <a:spcPct val="90000"/>
              </a:lnSpc>
              <a:buFont typeface="Arial" panose="020B0604020202020204" pitchFamily="34" charset="0"/>
              <a:buChar char="•"/>
            </a:pPr>
            <a:r>
              <a:rPr lang="en-US" sz="4000" dirty="0" smtClean="0">
                <a:solidFill>
                  <a:srgbClr val="3B2314"/>
                </a:solidFill>
                <a:latin typeface="KBScaredStraight" panose="02000603000000000000" pitchFamily="2" charset="0"/>
                <a:ea typeface="KBScaredStraight" panose="02000603000000000000" pitchFamily="2" charset="0"/>
              </a:rPr>
              <a:t>result in economic disaster for </a:t>
            </a:r>
            <a:r>
              <a:rPr lang="en-US" sz="4000" dirty="0" smtClean="0">
                <a:solidFill>
                  <a:srgbClr val="3B2314"/>
                </a:solidFill>
                <a:latin typeface="KBScaredStraight" panose="02000603000000000000" pitchFamily="2" charset="0"/>
                <a:ea typeface="KBScaredStraight" panose="02000603000000000000" pitchFamily="2" charset="0"/>
              </a:rPr>
              <a:t>Quebec,</a:t>
            </a:r>
            <a:endParaRPr lang="en-US" sz="4000" dirty="0" smtClean="0">
              <a:solidFill>
                <a:srgbClr val="3B2314"/>
              </a:solidFill>
              <a:latin typeface="KBScaredStraight" panose="02000603000000000000" pitchFamily="2" charset="0"/>
              <a:ea typeface="KBScaredStraight" panose="02000603000000000000" pitchFamily="2" charset="0"/>
            </a:endParaRPr>
          </a:p>
          <a:p>
            <a:pPr marL="800100" lvl="1" indent="-342900">
              <a:lnSpc>
                <a:spcPct val="90000"/>
              </a:lnSpc>
              <a:buFont typeface="Arial" panose="020B0604020202020204" pitchFamily="34" charset="0"/>
              <a:buChar char="•"/>
            </a:pPr>
            <a:r>
              <a:rPr lang="en-US" sz="4000" dirty="0" smtClean="0">
                <a:solidFill>
                  <a:srgbClr val="3B2314"/>
                </a:solidFill>
                <a:latin typeface="KBScaredStraight" panose="02000603000000000000" pitchFamily="2" charset="0"/>
                <a:ea typeface="KBScaredStraight" panose="02000603000000000000" pitchFamily="2" charset="0"/>
              </a:rPr>
              <a:t>Ruin national unity and </a:t>
            </a:r>
            <a:r>
              <a:rPr lang="en-US" sz="4000" dirty="0" smtClean="0">
                <a:solidFill>
                  <a:srgbClr val="3B2314"/>
                </a:solidFill>
                <a:latin typeface="KBScaredStraight" panose="02000603000000000000" pitchFamily="2" charset="0"/>
                <a:ea typeface="KBScaredStraight" panose="02000603000000000000" pitchFamily="2" charset="0"/>
              </a:rPr>
              <a:t>pride, &amp;</a:t>
            </a:r>
            <a:endParaRPr lang="en-US" sz="4000" dirty="0" smtClean="0">
              <a:solidFill>
                <a:srgbClr val="3B2314"/>
              </a:solidFill>
              <a:latin typeface="KBScaredStraight" panose="02000603000000000000" pitchFamily="2" charset="0"/>
              <a:ea typeface="KBScaredStraight" panose="02000603000000000000" pitchFamily="2" charset="0"/>
            </a:endParaRPr>
          </a:p>
          <a:p>
            <a:pPr marL="800100" lvl="1" indent="-342900">
              <a:lnSpc>
                <a:spcPct val="90000"/>
              </a:lnSpc>
              <a:buFont typeface="Arial" panose="020B0604020202020204" pitchFamily="34" charset="0"/>
              <a:buChar char="•"/>
            </a:pPr>
            <a:r>
              <a:rPr lang="en-US" sz="4000" dirty="0" smtClean="0">
                <a:solidFill>
                  <a:srgbClr val="3B2314"/>
                </a:solidFill>
                <a:latin typeface="KBScaredStraight" panose="02000603000000000000" pitchFamily="2" charset="0"/>
                <a:ea typeface="KBScaredStraight" panose="02000603000000000000" pitchFamily="2" charset="0"/>
              </a:rPr>
              <a:t>Make the rest of Canada lose all of Quebec’s natural resources. </a:t>
            </a:r>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509175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311" y="0"/>
            <a:ext cx="10085518"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Let the People Vote</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6124754"/>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In 1980 </a:t>
            </a:r>
            <a:r>
              <a:rPr lang="en-US" sz="3600" dirty="0" smtClean="0">
                <a:solidFill>
                  <a:srgbClr val="3B2314"/>
                </a:solidFill>
                <a:latin typeface="KBScaredStraight" panose="02000603000000000000" pitchFamily="2" charset="0"/>
                <a:ea typeface="KBScaredStraight" panose="02000603000000000000" pitchFamily="2" charset="0"/>
              </a:rPr>
              <a:t>&amp; </a:t>
            </a:r>
            <a:r>
              <a:rPr lang="en-US" sz="3600" dirty="0" smtClean="0">
                <a:solidFill>
                  <a:srgbClr val="3B2314"/>
                </a:solidFill>
                <a:latin typeface="KBScaredStraight" panose="02000603000000000000" pitchFamily="2" charset="0"/>
                <a:ea typeface="KBScaredStraight" panose="02000603000000000000" pitchFamily="2" charset="0"/>
              </a:rPr>
              <a:t>1995, the people </a:t>
            </a:r>
            <a:r>
              <a:rPr lang="en-US" sz="3600" dirty="0" smtClean="0">
                <a:solidFill>
                  <a:srgbClr val="3B2314"/>
                </a:solidFill>
                <a:latin typeface="KBScaredStraight" panose="02000603000000000000" pitchFamily="2" charset="0"/>
                <a:ea typeface="KBScaredStraight" panose="02000603000000000000" pitchFamily="2" charset="0"/>
              </a:rPr>
              <a:t>of Quebec voted whether or not to secede.</a:t>
            </a:r>
          </a:p>
          <a:p>
            <a:pPr marL="800100" lvl="1" indent="-3429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Both votes were </a:t>
            </a:r>
            <a:r>
              <a:rPr lang="en-US" sz="3600" b="1" dirty="0" smtClean="0">
                <a:solidFill>
                  <a:srgbClr val="3B2314"/>
                </a:solidFill>
                <a:latin typeface="KBScaredStraight" panose="02000603000000000000" pitchFamily="2" charset="0"/>
                <a:ea typeface="KBScaredStraight" panose="02000603000000000000" pitchFamily="2" charset="0"/>
              </a:rPr>
              <a:t>in favor of staying Canadian.</a:t>
            </a:r>
          </a:p>
          <a:p>
            <a:pPr marL="800100" lvl="1" indent="-3429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Last vote--49.4% voted to </a:t>
            </a:r>
            <a:r>
              <a:rPr lang="en-US" sz="3600" dirty="0" smtClean="0">
                <a:solidFill>
                  <a:srgbClr val="3B2314"/>
                </a:solidFill>
                <a:latin typeface="KBScaredStraight" panose="02000603000000000000" pitchFamily="2" charset="0"/>
                <a:ea typeface="KBScaredStraight" panose="02000603000000000000" pitchFamily="2" charset="0"/>
              </a:rPr>
              <a:t>secede and 50.6</a:t>
            </a:r>
            <a:r>
              <a:rPr lang="en-US" sz="3600" dirty="0" smtClean="0">
                <a:solidFill>
                  <a:srgbClr val="3B2314"/>
                </a:solidFill>
                <a:latin typeface="KBScaredStraight" panose="02000603000000000000" pitchFamily="2" charset="0"/>
                <a:ea typeface="KBScaredStraight" panose="02000603000000000000" pitchFamily="2" charset="0"/>
              </a:rPr>
              <a:t>% voted to stay Canadian…wow!</a:t>
            </a:r>
          </a:p>
          <a:p>
            <a:pPr marL="457200" indent="-457200">
              <a:buFont typeface="Arial" panose="020B0604020202020204" pitchFamily="34" charset="0"/>
              <a:buChar char="•"/>
            </a:pPr>
            <a:endParaRPr lang="en-US" sz="3600" dirty="0" smtClean="0">
              <a:solidFill>
                <a:srgbClr val="3B2314"/>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Close results showed that the relationship between Quebec and the rest of Canada will continue to be a controversial issue.</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793858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40695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4400" dirty="0"/>
          </a:p>
          <a:p>
            <a:r>
              <a:rPr lang="en-US" sz="3200" b="1" dirty="0">
                <a:latin typeface="KBScaredStraight" panose="02000603000000000000" pitchFamily="2" charset="0"/>
                <a:ea typeface="KBScaredStraight" panose="02000603000000000000" pitchFamily="2" charset="0"/>
              </a:rPr>
              <a:t>SS6H5 The student will analyze important contemporary issues in Canada.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Describe Quebec’s independence movement.</a:t>
            </a:r>
          </a:p>
        </p:txBody>
      </p:sp>
    </p:spTree>
    <p:extLst>
      <p:ext uri="{BB962C8B-B14F-4D97-AF65-F5344CB8AC3E}">
        <p14:creationId xmlns:p14="http://schemas.microsoft.com/office/powerpoint/2010/main" val="52272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65434" y="0"/>
            <a:ext cx="6061275"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What Now?</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41009" y="1170627"/>
            <a:ext cx="10109982" cy="6309420"/>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Canada’s </a:t>
            </a:r>
            <a:r>
              <a:rPr lang="en-US" sz="3600" dirty="0" smtClean="0">
                <a:solidFill>
                  <a:srgbClr val="3B2314"/>
                </a:solidFill>
                <a:latin typeface="KBScaredStraight" panose="02000603000000000000" pitchFamily="2" charset="0"/>
                <a:ea typeface="KBScaredStraight" panose="02000603000000000000" pitchFamily="2" charset="0"/>
              </a:rPr>
              <a:t>government does not want to allow Quebec to separate from </a:t>
            </a:r>
            <a:r>
              <a:rPr lang="en-US" sz="3600" dirty="0" smtClean="0">
                <a:solidFill>
                  <a:srgbClr val="3B2314"/>
                </a:solidFill>
                <a:latin typeface="KBScaredStraight" panose="02000603000000000000" pitchFamily="2" charset="0"/>
                <a:ea typeface="KBScaredStraight" panose="02000603000000000000" pitchFamily="2" charset="0"/>
              </a:rPr>
              <a:t>Canada because Quebec:</a:t>
            </a:r>
            <a:endParaRPr lang="en-US" sz="3600" dirty="0" smtClean="0">
              <a:solidFill>
                <a:srgbClr val="3B2314"/>
              </a:solidFill>
              <a:latin typeface="KBScaredStraight" panose="02000603000000000000" pitchFamily="2" charset="0"/>
              <a:ea typeface="KBScaredStraight" panose="02000603000000000000" pitchFamily="2" charset="0"/>
            </a:endParaRPr>
          </a:p>
          <a:p>
            <a:pPr marL="800100" lvl="1" indent="-3429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Is a h</a:t>
            </a:r>
            <a:r>
              <a:rPr lang="en-US" sz="3600" dirty="0" smtClean="0">
                <a:solidFill>
                  <a:srgbClr val="3B2314"/>
                </a:solidFill>
                <a:latin typeface="KBScaredStraight" panose="02000603000000000000" pitchFamily="2" charset="0"/>
                <a:ea typeface="KBScaredStraight" panose="02000603000000000000" pitchFamily="2" charset="0"/>
              </a:rPr>
              <a:t>uge </a:t>
            </a:r>
            <a:r>
              <a:rPr lang="en-US" sz="3600" dirty="0" smtClean="0">
                <a:solidFill>
                  <a:srgbClr val="3B2314"/>
                </a:solidFill>
                <a:latin typeface="KBScaredStraight" panose="02000603000000000000" pitchFamily="2" charset="0"/>
                <a:ea typeface="KBScaredStraight" panose="02000603000000000000" pitchFamily="2" charset="0"/>
              </a:rPr>
              <a:t>economic help to </a:t>
            </a:r>
            <a:r>
              <a:rPr lang="en-US" sz="3600" dirty="0" smtClean="0">
                <a:solidFill>
                  <a:srgbClr val="3B2314"/>
                </a:solidFill>
                <a:latin typeface="KBScaredStraight" panose="02000603000000000000" pitchFamily="2" charset="0"/>
                <a:ea typeface="KBScaredStraight" panose="02000603000000000000" pitchFamily="2" charset="0"/>
              </a:rPr>
              <a:t>country,</a:t>
            </a:r>
            <a:endParaRPr lang="en-US" sz="3600" dirty="0" smtClean="0">
              <a:solidFill>
                <a:srgbClr val="3B2314"/>
              </a:solidFill>
              <a:latin typeface="KBScaredStraight" panose="02000603000000000000" pitchFamily="2" charset="0"/>
              <a:ea typeface="KBScaredStraight" panose="02000603000000000000" pitchFamily="2" charset="0"/>
            </a:endParaRPr>
          </a:p>
          <a:p>
            <a:pPr marL="800100" lvl="1" indent="-3429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Is r</a:t>
            </a:r>
            <a:r>
              <a:rPr lang="en-US" sz="3600" dirty="0" smtClean="0">
                <a:solidFill>
                  <a:srgbClr val="3B2314"/>
                </a:solidFill>
                <a:latin typeface="KBScaredStraight" panose="02000603000000000000" pitchFamily="2" charset="0"/>
                <a:ea typeface="KBScaredStraight" panose="02000603000000000000" pitchFamily="2" charset="0"/>
              </a:rPr>
              <a:t>ich </a:t>
            </a:r>
            <a:r>
              <a:rPr lang="en-US" sz="3600" dirty="0" smtClean="0">
                <a:solidFill>
                  <a:srgbClr val="3B2314"/>
                </a:solidFill>
                <a:latin typeface="KBScaredStraight" panose="02000603000000000000" pitchFamily="2" charset="0"/>
                <a:ea typeface="KBScaredStraight" panose="02000603000000000000" pitchFamily="2" charset="0"/>
              </a:rPr>
              <a:t>in natural </a:t>
            </a:r>
            <a:r>
              <a:rPr lang="en-US" sz="3600" dirty="0" smtClean="0">
                <a:solidFill>
                  <a:srgbClr val="3B2314"/>
                </a:solidFill>
                <a:latin typeface="KBScaredStraight" panose="02000603000000000000" pitchFamily="2" charset="0"/>
                <a:ea typeface="KBScaredStraight" panose="02000603000000000000" pitchFamily="2" charset="0"/>
              </a:rPr>
              <a:t>resources, &amp;</a:t>
            </a:r>
            <a:endParaRPr lang="en-US" sz="3600" dirty="0" smtClean="0">
              <a:solidFill>
                <a:srgbClr val="3B2314"/>
              </a:solidFill>
              <a:latin typeface="KBScaredStraight" panose="02000603000000000000" pitchFamily="2" charset="0"/>
              <a:ea typeface="KBScaredStraight" panose="02000603000000000000" pitchFamily="2" charset="0"/>
            </a:endParaRPr>
          </a:p>
          <a:p>
            <a:pPr marL="800100" lvl="1" indent="-3429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Has a</a:t>
            </a:r>
            <a:r>
              <a:rPr lang="en-US" sz="3600" dirty="0" smtClean="0">
                <a:solidFill>
                  <a:srgbClr val="3B2314"/>
                </a:solidFill>
                <a:latin typeface="KBScaredStraight" panose="02000603000000000000" pitchFamily="2" charset="0"/>
                <a:ea typeface="KBScaredStraight" panose="02000603000000000000" pitchFamily="2" charset="0"/>
              </a:rPr>
              <a:t>ccess </a:t>
            </a:r>
            <a:r>
              <a:rPr lang="en-US" sz="3600" dirty="0" smtClean="0">
                <a:solidFill>
                  <a:srgbClr val="3B2314"/>
                </a:solidFill>
                <a:latin typeface="KBScaredStraight" panose="02000603000000000000" pitchFamily="2" charset="0"/>
                <a:ea typeface="KBScaredStraight" panose="02000603000000000000" pitchFamily="2" charset="0"/>
              </a:rPr>
              <a:t>to many waterways (shipping &amp; trade</a:t>
            </a:r>
            <a:r>
              <a:rPr lang="en-US" sz="3600" dirty="0" smtClean="0">
                <a:solidFill>
                  <a:srgbClr val="3B2314"/>
                </a:solidFill>
                <a:latin typeface="KBScaredStraight" panose="02000603000000000000" pitchFamily="2" charset="0"/>
                <a:ea typeface="KBScaredStraight" panose="02000603000000000000" pitchFamily="2" charset="0"/>
              </a:rPr>
              <a:t>).</a:t>
            </a:r>
          </a:p>
          <a:p>
            <a:pPr marL="800100" lvl="1" indent="-342900">
              <a:buFont typeface="Arial" panose="020B0604020202020204" pitchFamily="34" charset="0"/>
              <a:buChar char="•"/>
            </a:pPr>
            <a:endParaRPr lang="en-US" sz="1200" dirty="0" smtClean="0">
              <a:solidFill>
                <a:srgbClr val="3B2314"/>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The g</a:t>
            </a:r>
            <a:r>
              <a:rPr lang="en-US" sz="3600" dirty="0" smtClean="0">
                <a:solidFill>
                  <a:srgbClr val="3B2314"/>
                </a:solidFill>
                <a:latin typeface="KBScaredStraight" panose="02000603000000000000" pitchFamily="2" charset="0"/>
                <a:ea typeface="KBScaredStraight" panose="02000603000000000000" pitchFamily="2" charset="0"/>
              </a:rPr>
              <a:t>overnment </a:t>
            </a:r>
            <a:r>
              <a:rPr lang="en-US" sz="3600" dirty="0" smtClean="0">
                <a:solidFill>
                  <a:srgbClr val="3B2314"/>
                </a:solidFill>
                <a:latin typeface="KBScaredStraight" panose="02000603000000000000" pitchFamily="2" charset="0"/>
                <a:ea typeface="KBScaredStraight" panose="02000603000000000000" pitchFamily="2" charset="0"/>
              </a:rPr>
              <a:t>has made several reforms in an attempt to keep separatists </a:t>
            </a:r>
            <a:r>
              <a:rPr lang="en-US" sz="3600" dirty="0" smtClean="0">
                <a:solidFill>
                  <a:srgbClr val="3B2314"/>
                </a:solidFill>
                <a:latin typeface="KBScaredStraight" panose="02000603000000000000" pitchFamily="2" charset="0"/>
                <a:ea typeface="KBScaredStraight" panose="02000603000000000000" pitchFamily="2" charset="0"/>
              </a:rPr>
              <a:t>happy.</a:t>
            </a:r>
            <a:endParaRPr lang="en-US" sz="3600" dirty="0" smtClean="0">
              <a:solidFill>
                <a:srgbClr val="3B2314"/>
              </a:solidFill>
              <a:latin typeface="KBScaredStraight" panose="02000603000000000000" pitchFamily="2" charset="0"/>
              <a:ea typeface="KBScaredStraight" panose="02000603000000000000" pitchFamily="2" charset="0"/>
            </a:endParaRP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420451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92168" y="0"/>
            <a:ext cx="4407810"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Reforms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57075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Canada’s g</a:t>
            </a:r>
            <a:r>
              <a:rPr lang="en-US" sz="3600" dirty="0" smtClean="0">
                <a:solidFill>
                  <a:srgbClr val="3B2314"/>
                </a:solidFill>
                <a:latin typeface="KBScaredStraight" panose="02000603000000000000" pitchFamily="2" charset="0"/>
                <a:ea typeface="KBScaredStraight" panose="02000603000000000000" pitchFamily="2" charset="0"/>
              </a:rPr>
              <a:t>overnment </a:t>
            </a:r>
            <a:r>
              <a:rPr lang="en-US" sz="3600" dirty="0" smtClean="0">
                <a:solidFill>
                  <a:srgbClr val="3B2314"/>
                </a:solidFill>
                <a:latin typeface="KBScaredStraight" panose="02000603000000000000" pitchFamily="2" charset="0"/>
                <a:ea typeface="KBScaredStraight" panose="02000603000000000000" pitchFamily="2" charset="0"/>
              </a:rPr>
              <a:t>has passed several laws to help Quebec’s citizens preserve their language and culture.</a:t>
            </a:r>
          </a:p>
          <a:p>
            <a:pPr marL="285750"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In 1982, the </a:t>
            </a:r>
            <a:r>
              <a:rPr lang="en-US" sz="3600" dirty="0" smtClean="0">
                <a:solidFill>
                  <a:srgbClr val="3B2314"/>
                </a:solidFill>
                <a:latin typeface="KBScaredStraight" panose="02000603000000000000" pitchFamily="2" charset="0"/>
                <a:ea typeface="KBScaredStraight" panose="02000603000000000000" pitchFamily="2" charset="0"/>
              </a:rPr>
              <a:t>Constitution Act made Canada bilingual.</a:t>
            </a:r>
          </a:p>
          <a:p>
            <a:pPr marL="742950" lvl="1"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1. </a:t>
            </a:r>
            <a:r>
              <a:rPr lang="en-US" sz="3600" dirty="0" smtClean="0">
                <a:solidFill>
                  <a:srgbClr val="3B2314"/>
                </a:solidFill>
                <a:latin typeface="KBScaredStraight" panose="02000603000000000000" pitchFamily="2" charset="0"/>
                <a:ea typeface="KBScaredStraight" panose="02000603000000000000" pitchFamily="2" charset="0"/>
              </a:rPr>
              <a:t>Two </a:t>
            </a:r>
            <a:r>
              <a:rPr lang="en-US" sz="3600" dirty="0" smtClean="0">
                <a:solidFill>
                  <a:srgbClr val="3B2314"/>
                </a:solidFill>
                <a:latin typeface="KBScaredStraight" panose="02000603000000000000" pitchFamily="2" charset="0"/>
                <a:ea typeface="KBScaredStraight" panose="02000603000000000000" pitchFamily="2" charset="0"/>
              </a:rPr>
              <a:t>official languages (English &amp; French</a:t>
            </a:r>
            <a:r>
              <a:rPr lang="en-US" sz="3600" dirty="0" smtClean="0">
                <a:solidFill>
                  <a:srgbClr val="3B2314"/>
                </a:solidFill>
                <a:latin typeface="KBScaredStraight" panose="02000603000000000000" pitchFamily="2" charset="0"/>
                <a:ea typeface="KBScaredStraight" panose="02000603000000000000" pitchFamily="2" charset="0"/>
              </a:rPr>
              <a:t>)</a:t>
            </a:r>
            <a:endParaRPr lang="en-US" sz="3600" dirty="0" smtClean="0">
              <a:solidFill>
                <a:srgbClr val="3B2314"/>
              </a:solidFill>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2. All government documents must be written in French &amp; English</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4288086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4485" y="0"/>
            <a:ext cx="9763187"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In Quebec Today…</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57075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French is the only official language.</a:t>
            </a:r>
          </a:p>
          <a:p>
            <a:pPr marL="742950" lvl="1"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English may be used in advertising, but it must be placed after the French words, and it must be smaller font.</a:t>
            </a:r>
          </a:p>
          <a:p>
            <a:pPr marL="742950" lvl="1" indent="-285750">
              <a:buFont typeface="Arial" panose="020B0604020202020204" pitchFamily="34" charset="0"/>
              <a:buChar char="•"/>
            </a:pPr>
            <a:endParaRPr lang="en-US" sz="3600" dirty="0" smtClean="0">
              <a:solidFill>
                <a:srgbClr val="3B2314"/>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solidFill>
                  <a:srgbClr val="3B2314"/>
                </a:solidFill>
                <a:latin typeface="KBScaredStraight" panose="02000603000000000000" pitchFamily="2" charset="0"/>
                <a:ea typeface="KBScaredStraight" panose="02000603000000000000" pitchFamily="2" charset="0"/>
              </a:rPr>
              <a:t>Some people are happy with these changes, but other people still believe that Quebec should be independent from the rest of Canada.</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253166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715064" y="-1780737"/>
            <a:ext cx="6858002" cy="10419471"/>
          </a:xfrm>
          <a:prstGeom prst="rect">
            <a:avLst/>
          </a:prstGeom>
        </p:spPr>
      </p:pic>
    </p:spTree>
    <p:extLst>
      <p:ext uri="{BB962C8B-B14F-4D97-AF65-F5344CB8AC3E}">
        <p14:creationId xmlns:p14="http://schemas.microsoft.com/office/powerpoint/2010/main" val="2975250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998198" y="132583"/>
            <a:ext cx="8195603" cy="659283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2533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9411" y="0"/>
            <a:ext cx="8233344"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Two Viewpoints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12542" y="1323439"/>
            <a:ext cx="12079458" cy="5816977"/>
          </a:xfrm>
          <a:prstGeom prst="rect">
            <a:avLst/>
          </a:prstGeom>
          <a:noFill/>
        </p:spPr>
        <p:txBody>
          <a:bodyPr wrap="square" rtlCol="0">
            <a:spAutoFit/>
          </a:bodyPr>
          <a:lstStyle/>
          <a:p>
            <a:pPr marL="514350" indent="-514350">
              <a:buAutoNum type="arabicPeriod"/>
              <a:defRPr/>
            </a:pPr>
            <a:r>
              <a:rPr lang="en-US" sz="3200" dirty="0" smtClean="0">
                <a:solidFill>
                  <a:srgbClr val="3B2314"/>
                </a:solidFill>
                <a:latin typeface="KBScaredStraight" panose="02000603000000000000" pitchFamily="2" charset="0"/>
                <a:ea typeface="KBScaredStraight" panose="02000603000000000000" pitchFamily="2" charset="0"/>
              </a:rPr>
              <a:t>On </a:t>
            </a:r>
            <a:r>
              <a:rPr lang="en-US" sz="3200" dirty="0">
                <a:solidFill>
                  <a:srgbClr val="3B2314"/>
                </a:solidFill>
                <a:latin typeface="KBScaredStraight" panose="02000603000000000000" pitchFamily="2" charset="0"/>
                <a:ea typeface="KBScaredStraight" panose="02000603000000000000" pitchFamily="2" charset="0"/>
              </a:rPr>
              <a:t>the </a:t>
            </a:r>
            <a:r>
              <a:rPr lang="en-US" sz="3200" b="1" dirty="0">
                <a:solidFill>
                  <a:srgbClr val="3B2314"/>
                </a:solidFill>
                <a:latin typeface="KBScaredStraight" panose="02000603000000000000" pitchFamily="2" charset="0"/>
                <a:ea typeface="KBScaredStraight" panose="02000603000000000000" pitchFamily="2" charset="0"/>
              </a:rPr>
              <a:t>left</a:t>
            </a:r>
            <a:r>
              <a:rPr lang="en-US" sz="3200" dirty="0">
                <a:solidFill>
                  <a:srgbClr val="3B2314"/>
                </a:solidFill>
                <a:latin typeface="KBScaredStraight" panose="02000603000000000000" pitchFamily="2" charset="0"/>
                <a:ea typeface="KBScaredStraight" panose="02000603000000000000" pitchFamily="2" charset="0"/>
              </a:rPr>
              <a:t> lens of the glasses, write two reasons why the Quebecois would </a:t>
            </a:r>
            <a:r>
              <a:rPr lang="en-US" sz="3200" b="1" dirty="0">
                <a:solidFill>
                  <a:srgbClr val="3B2314"/>
                </a:solidFill>
                <a:latin typeface="KBScaredStraight" panose="02000603000000000000" pitchFamily="2" charset="0"/>
                <a:ea typeface="KBScaredStraight" panose="02000603000000000000" pitchFamily="2" charset="0"/>
              </a:rPr>
              <a:t>want to separate</a:t>
            </a:r>
            <a:r>
              <a:rPr lang="en-US" sz="3200" dirty="0">
                <a:solidFill>
                  <a:srgbClr val="3B2314"/>
                </a:solidFill>
                <a:latin typeface="KBScaredStraight" panose="02000603000000000000" pitchFamily="2" charset="0"/>
                <a:ea typeface="KBScaredStraight" panose="02000603000000000000" pitchFamily="2" charset="0"/>
              </a:rPr>
              <a:t> from Canada and create their own country. *Include an illustration that represents this viewpoint</a:t>
            </a:r>
            <a:r>
              <a:rPr lang="en-US" sz="3200" dirty="0" smtClean="0">
                <a:solidFill>
                  <a:srgbClr val="3B2314"/>
                </a:solidFill>
                <a:latin typeface="KBScaredStraight" panose="02000603000000000000" pitchFamily="2" charset="0"/>
                <a:ea typeface="KBScaredStraight" panose="02000603000000000000" pitchFamily="2" charset="0"/>
              </a:rPr>
              <a:t>.</a:t>
            </a:r>
          </a:p>
          <a:p>
            <a:pPr marL="514350" indent="-514350">
              <a:buAutoNum type="arabicPeriod"/>
              <a:defRPr/>
            </a:pPr>
            <a:endParaRPr lang="en-US" sz="1000" dirty="0">
              <a:solidFill>
                <a:srgbClr val="3B2314"/>
              </a:solidFill>
              <a:latin typeface="KBScaredStraight" panose="02000603000000000000" pitchFamily="2" charset="0"/>
              <a:ea typeface="KBScaredStraight" panose="02000603000000000000" pitchFamily="2" charset="0"/>
            </a:endParaRPr>
          </a:p>
          <a:p>
            <a:pPr>
              <a:defRPr/>
            </a:pPr>
            <a:r>
              <a:rPr lang="en-US" sz="3200" dirty="0">
                <a:solidFill>
                  <a:srgbClr val="3B2314"/>
                </a:solidFill>
                <a:latin typeface="KBScaredStraight" panose="02000603000000000000" pitchFamily="2" charset="0"/>
                <a:ea typeface="KBScaredStraight" panose="02000603000000000000" pitchFamily="2" charset="0"/>
              </a:rPr>
              <a:t> 2. On the </a:t>
            </a:r>
            <a:r>
              <a:rPr lang="en-US" sz="3200" b="1" dirty="0">
                <a:solidFill>
                  <a:srgbClr val="3B2314"/>
                </a:solidFill>
                <a:latin typeface="KBScaredStraight" panose="02000603000000000000" pitchFamily="2" charset="0"/>
                <a:ea typeface="KBScaredStraight" panose="02000603000000000000" pitchFamily="2" charset="0"/>
              </a:rPr>
              <a:t>right </a:t>
            </a:r>
            <a:r>
              <a:rPr lang="en-US" sz="3200" dirty="0">
                <a:solidFill>
                  <a:srgbClr val="3B2314"/>
                </a:solidFill>
                <a:latin typeface="KBScaredStraight" panose="02000603000000000000" pitchFamily="2" charset="0"/>
                <a:ea typeface="KBScaredStraight" panose="02000603000000000000" pitchFamily="2" charset="0"/>
              </a:rPr>
              <a:t>lens of the glasses, write two reasons why the Quebecois </a:t>
            </a:r>
            <a:r>
              <a:rPr lang="en-US" sz="3200" b="1" dirty="0">
                <a:solidFill>
                  <a:srgbClr val="3B2314"/>
                </a:solidFill>
                <a:latin typeface="KBScaredStraight" panose="02000603000000000000" pitchFamily="2" charset="0"/>
                <a:ea typeface="KBScaredStraight" panose="02000603000000000000" pitchFamily="2" charset="0"/>
              </a:rPr>
              <a:t>would NOT want to separate</a:t>
            </a:r>
            <a:r>
              <a:rPr lang="en-US" sz="3200" dirty="0">
                <a:solidFill>
                  <a:srgbClr val="3B2314"/>
                </a:solidFill>
                <a:latin typeface="KBScaredStraight" panose="02000603000000000000" pitchFamily="2" charset="0"/>
                <a:ea typeface="KBScaredStraight" panose="02000603000000000000" pitchFamily="2" charset="0"/>
              </a:rPr>
              <a:t> from Canada. *Include an illustration that represents this viewpoint</a:t>
            </a:r>
            <a:r>
              <a:rPr lang="en-US" sz="3200" dirty="0" smtClean="0">
                <a:solidFill>
                  <a:srgbClr val="3B2314"/>
                </a:solidFill>
                <a:latin typeface="KBScaredStraight" panose="02000603000000000000" pitchFamily="2" charset="0"/>
                <a:ea typeface="KBScaredStraight" panose="02000603000000000000" pitchFamily="2" charset="0"/>
              </a:rPr>
              <a:t>.</a:t>
            </a:r>
          </a:p>
          <a:p>
            <a:pPr>
              <a:defRPr/>
            </a:pPr>
            <a:endParaRPr lang="en-US" sz="1000" dirty="0">
              <a:solidFill>
                <a:srgbClr val="3B2314"/>
              </a:solidFill>
              <a:latin typeface="KBScaredStraight" panose="02000603000000000000" pitchFamily="2" charset="0"/>
              <a:ea typeface="KBScaredStraight" panose="02000603000000000000" pitchFamily="2" charset="0"/>
            </a:endParaRPr>
          </a:p>
          <a:p>
            <a:pPr>
              <a:defRPr/>
            </a:pPr>
            <a:r>
              <a:rPr lang="en-US" sz="3200" dirty="0">
                <a:solidFill>
                  <a:srgbClr val="3B2314"/>
                </a:solidFill>
                <a:latin typeface="KBScaredStraight" panose="02000603000000000000" pitchFamily="2" charset="0"/>
                <a:ea typeface="KBScaredStraight" panose="02000603000000000000" pitchFamily="2" charset="0"/>
              </a:rPr>
              <a:t> 3. Color your glasses. Please do not leave any white space on your paper! </a:t>
            </a:r>
          </a:p>
          <a:p>
            <a:pPr>
              <a:defRPr/>
            </a:pPr>
            <a:r>
              <a:rPr lang="en-US" sz="3200" dirty="0">
                <a:solidFill>
                  <a:srgbClr val="3B2314"/>
                </a:solidFill>
                <a:latin typeface="KBScaredStraight" panose="02000603000000000000" pitchFamily="2" charset="0"/>
                <a:ea typeface="KBScaredStraight" panose="02000603000000000000" pitchFamily="2" charset="0"/>
              </a:rPr>
              <a:t> 4. Cut out your glasses and turn them in. </a:t>
            </a:r>
            <a:r>
              <a:rPr lang="en-US" sz="3200" dirty="0">
                <a:solidFill>
                  <a:srgbClr val="3B2314"/>
                </a:solidFill>
                <a:latin typeface="KBScaredStraight" panose="02000603000000000000" pitchFamily="2" charset="0"/>
                <a:ea typeface="KBScaredStraight" panose="02000603000000000000" pitchFamily="2" charset="0"/>
                <a:sym typeface="Wingdings" pitchFamily="2" charset="2"/>
              </a:rPr>
              <a:t></a:t>
            </a:r>
            <a:r>
              <a:rPr lang="en-US" sz="3200" dirty="0">
                <a:solidFill>
                  <a:srgbClr val="3B2314"/>
                </a:solidFill>
                <a:latin typeface="KBScaredStraight" panose="02000603000000000000" pitchFamily="2" charset="0"/>
                <a:ea typeface="KBScaredStraight" panose="02000603000000000000" pitchFamily="2" charset="0"/>
              </a:rPr>
              <a:t> </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35170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656638" y="-2656639"/>
            <a:ext cx="6878723" cy="12192002"/>
          </a:xfrm>
          <a:prstGeom prst="rect">
            <a:avLst/>
          </a:prstGeom>
        </p:spPr>
      </p:pic>
    </p:spTree>
    <p:extLst>
      <p:ext uri="{BB962C8B-B14F-4D97-AF65-F5344CB8AC3E}">
        <p14:creationId xmlns:p14="http://schemas.microsoft.com/office/powerpoint/2010/main" val="2744835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259272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140474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46287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Print out the following slide for each student. They should complete the graphic organizer during the presentation.</a:t>
            </a:r>
          </a:p>
        </p:txBody>
      </p:sp>
    </p:spTree>
    <p:extLst>
      <p:ext uri="{BB962C8B-B14F-4D97-AF65-F5344CB8AC3E}">
        <p14:creationId xmlns:p14="http://schemas.microsoft.com/office/powerpoint/2010/main" val="294300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653571" y="-1795443"/>
            <a:ext cx="6884857" cy="10475743"/>
          </a:xfrm>
          <a:prstGeom prst="rect">
            <a:avLst/>
          </a:prstGeom>
        </p:spPr>
      </p:pic>
    </p:spTree>
    <p:extLst>
      <p:ext uri="{BB962C8B-B14F-4D97-AF65-F5344CB8AC3E}">
        <p14:creationId xmlns:p14="http://schemas.microsoft.com/office/powerpoint/2010/main" val="160277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397390" y="228600"/>
            <a:ext cx="9397219" cy="6400800"/>
          </a:xfrm>
          <a:prstGeom prst="ellipse">
            <a:avLst/>
          </a:prstGeom>
          <a:solidFill>
            <a:srgbClr val="F0ECC9"/>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0566" y="1349550"/>
            <a:ext cx="8090868" cy="3785652"/>
          </a:xfrm>
          <a:prstGeom prst="rect">
            <a:avLst/>
          </a:prstGeom>
          <a:noFill/>
        </p:spPr>
        <p:txBody>
          <a:bodyPr wrap="none" lIns="91440" tIns="45720" rIns="91440" bIns="45720">
            <a:spAutoFit/>
          </a:bodyPr>
          <a:lstStyle/>
          <a:p>
            <a:pPr algn="ctr"/>
            <a:r>
              <a:rPr lang="en-US" sz="8000" b="1" cap="none" spc="0"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Quebec’s</a:t>
            </a:r>
          </a:p>
          <a:p>
            <a:pPr algn="ctr"/>
            <a:r>
              <a:rPr lang="en-US" sz="8000" b="1"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Independence</a:t>
            </a:r>
          </a:p>
          <a:p>
            <a:pPr algn="ctr"/>
            <a:r>
              <a:rPr lang="en-US" sz="8000" b="1" cap="none" spc="0" dirty="0" smtClean="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rPr>
              <a:t>Movement</a:t>
            </a:r>
            <a:endParaRPr lang="en-US" sz="11000" b="1" cap="none" spc="0" dirty="0">
              <a:ln w="28575">
                <a:solidFill>
                  <a:schemeClr val="tx1"/>
                </a:solidFill>
                <a:prstDash val="solid"/>
              </a:ln>
              <a:solidFill>
                <a:srgbClr val="0DA2A0"/>
              </a:solidFill>
              <a:effectLst>
                <a:glow rad="63500">
                  <a:srgbClr val="C1846F"/>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403962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706px-Québec,_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7400" y="4762"/>
            <a:ext cx="8077200" cy="685323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158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1637" y="0"/>
            <a:ext cx="10648814"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Province of Quebec</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Quebec is located </a:t>
            </a:r>
            <a:r>
              <a:rPr lang="en-US" sz="3200" dirty="0" smtClean="0">
                <a:solidFill>
                  <a:srgbClr val="3B2314"/>
                </a:solidFill>
                <a:latin typeface="KBScaredStraight" panose="02000603000000000000" pitchFamily="2" charset="0"/>
                <a:ea typeface="KBScaredStraight" panose="02000603000000000000" pitchFamily="2" charset="0"/>
              </a:rPr>
              <a:t>in eastern </a:t>
            </a:r>
            <a:r>
              <a:rPr lang="en-US" sz="3200" dirty="0" smtClean="0">
                <a:solidFill>
                  <a:srgbClr val="3B2314"/>
                </a:solidFill>
                <a:latin typeface="KBScaredStraight" panose="02000603000000000000" pitchFamily="2" charset="0"/>
                <a:ea typeface="KBScaredStraight" panose="02000603000000000000" pitchFamily="2" charset="0"/>
              </a:rPr>
              <a:t>Canada.</a:t>
            </a:r>
            <a:endParaRPr lang="en-US" sz="3200" dirty="0" smtClean="0">
              <a:solidFill>
                <a:srgbClr val="3B2314"/>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A l</a:t>
            </a:r>
            <a:r>
              <a:rPr lang="en-US" sz="3200" dirty="0" smtClean="0">
                <a:solidFill>
                  <a:srgbClr val="3B2314"/>
                </a:solidFill>
                <a:latin typeface="KBScaredStraight" panose="02000603000000000000" pitchFamily="2" charset="0"/>
                <a:ea typeface="KBScaredStraight" panose="02000603000000000000" pitchFamily="2" charset="0"/>
              </a:rPr>
              <a:t>arge </a:t>
            </a:r>
            <a:r>
              <a:rPr lang="en-US" sz="3200" dirty="0" smtClean="0">
                <a:solidFill>
                  <a:srgbClr val="3B2314"/>
                </a:solidFill>
                <a:latin typeface="KBScaredStraight" panose="02000603000000000000" pitchFamily="2" charset="0"/>
                <a:ea typeface="KBScaredStraight" panose="02000603000000000000" pitchFamily="2" charset="0"/>
              </a:rPr>
              <a:t>part of Canadian industry is centered in Quebec.</a:t>
            </a:r>
          </a:p>
          <a:p>
            <a:pPr marL="742950" lvl="1" indent="-28575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Many electronics and computer factories are based here</a:t>
            </a:r>
            <a:r>
              <a:rPr lang="en-US" sz="3200" dirty="0" smtClean="0">
                <a:solidFill>
                  <a:srgbClr val="3B2314"/>
                </a:solidFill>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endParaRPr lang="en-US" sz="3200" dirty="0" smtClean="0">
              <a:solidFill>
                <a:srgbClr val="3B2314"/>
              </a:solidFill>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French is the official language of business and government in Quebec.</a:t>
            </a:r>
          </a:p>
          <a:p>
            <a:pPr marL="1200150" lvl="2" indent="-285750">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81% </a:t>
            </a:r>
            <a:r>
              <a:rPr lang="en-US" sz="3200" dirty="0" smtClean="0">
                <a:solidFill>
                  <a:srgbClr val="3B2314"/>
                </a:solidFill>
                <a:latin typeface="KBScaredStraight" panose="02000603000000000000" pitchFamily="2" charset="0"/>
                <a:ea typeface="KBScaredStraight" panose="02000603000000000000" pitchFamily="2" charset="0"/>
              </a:rPr>
              <a:t>of the people speak </a:t>
            </a:r>
            <a:r>
              <a:rPr lang="en-US" sz="3200" dirty="0" smtClean="0">
                <a:solidFill>
                  <a:srgbClr val="3B2314"/>
                </a:solidFill>
                <a:latin typeface="KBScaredStraight" panose="02000603000000000000" pitchFamily="2" charset="0"/>
                <a:ea typeface="KBScaredStraight" panose="02000603000000000000" pitchFamily="2" charset="0"/>
              </a:rPr>
              <a:t>French </a:t>
            </a:r>
            <a:r>
              <a:rPr lang="en-US" sz="3200" dirty="0" smtClean="0">
                <a:solidFill>
                  <a:srgbClr val="3B2314"/>
                </a:solidFill>
                <a:latin typeface="KBScaredStraight" panose="02000603000000000000" pitchFamily="2" charset="0"/>
                <a:ea typeface="KBScaredStraight" panose="02000603000000000000" pitchFamily="2" charset="0"/>
              </a:rPr>
              <a:t>as their </a:t>
            </a:r>
            <a:r>
              <a:rPr lang="en-US" sz="3200" dirty="0" smtClean="0">
                <a:solidFill>
                  <a:srgbClr val="3B2314"/>
                </a:solidFill>
                <a:latin typeface="KBScaredStraight" panose="02000603000000000000" pitchFamily="2" charset="0"/>
                <a:ea typeface="KBScaredStraight" panose="02000603000000000000" pitchFamily="2" charset="0"/>
              </a:rPr>
              <a:t>1</a:t>
            </a:r>
            <a:r>
              <a:rPr lang="en-US" sz="3200" baseline="30000" dirty="0" smtClean="0">
                <a:solidFill>
                  <a:srgbClr val="3B2314"/>
                </a:solidFill>
                <a:latin typeface="KBScaredStraight" panose="02000603000000000000" pitchFamily="2" charset="0"/>
                <a:ea typeface="KBScaredStraight" panose="02000603000000000000" pitchFamily="2" charset="0"/>
              </a:rPr>
              <a:t>st</a:t>
            </a:r>
            <a:r>
              <a:rPr lang="en-US" sz="3200" dirty="0" smtClean="0">
                <a:solidFill>
                  <a:srgbClr val="3B2314"/>
                </a:solidFill>
                <a:latin typeface="KBScaredStraight" panose="02000603000000000000" pitchFamily="2" charset="0"/>
                <a:ea typeface="KBScaredStraight" panose="02000603000000000000" pitchFamily="2" charset="0"/>
              </a:rPr>
              <a:t> </a:t>
            </a:r>
            <a:r>
              <a:rPr lang="en-US" sz="3200" dirty="0" smtClean="0">
                <a:solidFill>
                  <a:srgbClr val="3B2314"/>
                </a:solidFill>
                <a:latin typeface="KBScaredStraight" panose="02000603000000000000" pitchFamily="2" charset="0"/>
                <a:ea typeface="KBScaredStraight" panose="02000603000000000000" pitchFamily="2" charset="0"/>
              </a:rPr>
              <a:t>language.</a:t>
            </a:r>
            <a:endParaRPr lang="en-US" sz="3200" dirty="0" smtClean="0">
              <a:solidFill>
                <a:srgbClr val="3B2314"/>
              </a:solidFill>
              <a:latin typeface="KBScaredStraight" panose="02000603000000000000" pitchFamily="2" charset="0"/>
              <a:ea typeface="KBScaredStraight" panose="02000603000000000000" pitchFamily="2" charset="0"/>
            </a:endParaRP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378989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A0D8C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quebec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39461" y="814840"/>
            <a:ext cx="7913078" cy="522831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96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F0ECC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49486" y="0"/>
            <a:ext cx="7893123" cy="1246495"/>
          </a:xfrm>
          <a:prstGeom prst="rect">
            <a:avLst/>
          </a:prstGeom>
          <a:noFill/>
        </p:spPr>
        <p:txBody>
          <a:bodyPr wrap="none" lIns="91440" tIns="45720" rIns="91440" bIns="45720">
            <a:spAutoFit/>
          </a:bodyPr>
          <a:lstStyle/>
          <a:p>
            <a:pPr algn="ctr"/>
            <a:r>
              <a:rPr lang="en-US" sz="75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History Review</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90315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Canada was originally colonized </a:t>
            </a:r>
            <a:r>
              <a:rPr lang="en-US" sz="3200" dirty="0" smtClean="0">
                <a:solidFill>
                  <a:srgbClr val="3B2314"/>
                </a:solidFill>
                <a:latin typeface="KBScaredStraight" panose="02000603000000000000" pitchFamily="2" charset="0"/>
                <a:ea typeface="KBScaredStraight" panose="02000603000000000000" pitchFamily="2" charset="0"/>
              </a:rPr>
              <a:t>by the </a:t>
            </a:r>
            <a:r>
              <a:rPr lang="en-US" sz="3200" dirty="0" smtClean="0">
                <a:solidFill>
                  <a:srgbClr val="3B2314"/>
                </a:solidFill>
                <a:latin typeface="KBScaredStraight" panose="02000603000000000000" pitchFamily="2" charset="0"/>
                <a:ea typeface="KBScaredStraight" panose="02000603000000000000" pitchFamily="2" charset="0"/>
              </a:rPr>
              <a:t>French (fur trade</a:t>
            </a:r>
            <a:r>
              <a:rPr lang="en-US" sz="3200" dirty="0" smtClean="0">
                <a:solidFill>
                  <a:srgbClr val="3B2314"/>
                </a:solidFill>
                <a:latin typeface="KBScaredStraight" panose="02000603000000000000" pitchFamily="2" charset="0"/>
                <a:ea typeface="KBScaredStraight" panose="02000603000000000000" pitchFamily="2" charset="0"/>
              </a:rPr>
              <a:t>).</a:t>
            </a:r>
          </a:p>
          <a:p>
            <a:pPr marL="457200" indent="-457200">
              <a:lnSpc>
                <a:spcPct val="90000"/>
              </a:lnSpc>
              <a:buFont typeface="Arial" panose="020B0604020202020204" pitchFamily="34" charset="0"/>
              <a:buChar char="•"/>
            </a:pPr>
            <a:endParaRPr lang="en-US" sz="3200" dirty="0" smtClean="0">
              <a:solidFill>
                <a:srgbClr val="3B2314"/>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Great Britain </a:t>
            </a:r>
            <a:r>
              <a:rPr lang="en-US" sz="3200" dirty="0" smtClean="0">
                <a:solidFill>
                  <a:srgbClr val="3B2314"/>
                </a:solidFill>
                <a:latin typeface="KBScaredStraight" panose="02000603000000000000" pitchFamily="2" charset="0"/>
                <a:ea typeface="KBScaredStraight" panose="02000603000000000000" pitchFamily="2" charset="0"/>
              </a:rPr>
              <a:t>wanted part of the fur </a:t>
            </a:r>
            <a:r>
              <a:rPr lang="en-US" sz="3200" dirty="0" smtClean="0">
                <a:solidFill>
                  <a:srgbClr val="3B2314"/>
                </a:solidFill>
                <a:latin typeface="KBScaredStraight" panose="02000603000000000000" pitchFamily="2" charset="0"/>
                <a:ea typeface="KBScaredStraight" panose="02000603000000000000" pitchFamily="2" charset="0"/>
              </a:rPr>
              <a:t>trade, so they fought </a:t>
            </a:r>
            <a:r>
              <a:rPr lang="en-US" sz="3200" dirty="0" smtClean="0">
                <a:solidFill>
                  <a:srgbClr val="3B2314"/>
                </a:solidFill>
                <a:latin typeface="KBScaredStraight" panose="02000603000000000000" pitchFamily="2" charset="0"/>
                <a:ea typeface="KBScaredStraight" panose="02000603000000000000" pitchFamily="2" charset="0"/>
              </a:rPr>
              <a:t>&amp; </a:t>
            </a:r>
            <a:r>
              <a:rPr lang="en-US" sz="3200" dirty="0" smtClean="0">
                <a:solidFill>
                  <a:srgbClr val="3B2314"/>
                </a:solidFill>
                <a:latin typeface="KBScaredStraight" panose="02000603000000000000" pitchFamily="2" charset="0"/>
                <a:ea typeface="KBScaredStraight" panose="02000603000000000000" pitchFamily="2" charset="0"/>
              </a:rPr>
              <a:t>won the </a:t>
            </a:r>
            <a:r>
              <a:rPr lang="en-US" sz="3200" dirty="0" smtClean="0">
                <a:solidFill>
                  <a:srgbClr val="3B2314"/>
                </a:solidFill>
                <a:latin typeface="KBScaredStraight" panose="02000603000000000000" pitchFamily="2" charset="0"/>
                <a:ea typeface="KBScaredStraight" panose="02000603000000000000" pitchFamily="2" charset="0"/>
              </a:rPr>
              <a:t>French and Indian War.</a:t>
            </a:r>
          </a:p>
          <a:p>
            <a:pPr marL="800100" lvl="1" indent="-3429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They d</a:t>
            </a:r>
            <a:r>
              <a:rPr lang="en-US" sz="3200" dirty="0" smtClean="0">
                <a:solidFill>
                  <a:srgbClr val="3B2314"/>
                </a:solidFill>
                <a:latin typeface="KBScaredStraight" panose="02000603000000000000" pitchFamily="2" charset="0"/>
                <a:ea typeface="KBScaredStraight" panose="02000603000000000000" pitchFamily="2" charset="0"/>
              </a:rPr>
              <a:t>ivided </a:t>
            </a:r>
            <a:r>
              <a:rPr lang="en-US" sz="3200" dirty="0" smtClean="0">
                <a:solidFill>
                  <a:srgbClr val="3B2314"/>
                </a:solidFill>
                <a:latin typeface="KBScaredStraight" panose="02000603000000000000" pitchFamily="2" charset="0"/>
                <a:ea typeface="KBScaredStraight" panose="02000603000000000000" pitchFamily="2" charset="0"/>
              </a:rPr>
              <a:t>Canada into Upper Canada (British) and Lower Canada (French</a:t>
            </a:r>
            <a:r>
              <a:rPr lang="en-US" sz="3200" dirty="0" smtClean="0">
                <a:solidFill>
                  <a:srgbClr val="3B2314"/>
                </a:solidFill>
                <a:latin typeface="KBScaredStraight" panose="02000603000000000000" pitchFamily="2" charset="0"/>
                <a:ea typeface="KBScaredStraight" panose="02000603000000000000" pitchFamily="2" charset="0"/>
              </a:rPr>
              <a:t>).</a:t>
            </a:r>
            <a:endParaRPr lang="en-US" sz="3200" dirty="0" smtClean="0">
              <a:solidFill>
                <a:srgbClr val="3B2314"/>
              </a:solidFill>
              <a:latin typeface="KBScaredStraight" panose="02000603000000000000" pitchFamily="2" charset="0"/>
              <a:ea typeface="KBScaredStraight" panose="02000603000000000000" pitchFamily="2" charset="0"/>
            </a:endParaRPr>
          </a:p>
          <a:p>
            <a:pPr marL="800100" lvl="1" indent="-3429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“Lower Canada” is now called Quebec</a:t>
            </a:r>
            <a:r>
              <a:rPr lang="en-US" sz="3200" dirty="0" smtClean="0">
                <a:solidFill>
                  <a:srgbClr val="3B2314"/>
                </a:solidFill>
                <a:latin typeface="KBScaredStraight" panose="02000603000000000000" pitchFamily="2" charset="0"/>
                <a:ea typeface="KBScaredStraight" panose="02000603000000000000" pitchFamily="2" charset="0"/>
              </a:rPr>
              <a:t>.</a:t>
            </a:r>
          </a:p>
          <a:p>
            <a:pPr marL="800100" lvl="1" indent="-342900">
              <a:lnSpc>
                <a:spcPct val="90000"/>
              </a:lnSpc>
              <a:buFont typeface="Arial" panose="020B0604020202020204" pitchFamily="34" charset="0"/>
              <a:buChar char="•"/>
            </a:pPr>
            <a:endParaRPr lang="en-US" sz="3200" dirty="0" smtClean="0">
              <a:solidFill>
                <a:srgbClr val="3B2314"/>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Canada was united in </a:t>
            </a:r>
            <a:r>
              <a:rPr lang="en-US" sz="3200" dirty="0" smtClean="0">
                <a:solidFill>
                  <a:srgbClr val="3B2314"/>
                </a:solidFill>
                <a:latin typeface="KBScaredStraight" panose="02000603000000000000" pitchFamily="2" charset="0"/>
                <a:ea typeface="KBScaredStraight" panose="02000603000000000000" pitchFamily="2" charset="0"/>
              </a:rPr>
              <a:t>1867 with the British </a:t>
            </a:r>
            <a:r>
              <a:rPr lang="en-US" sz="3200" dirty="0" smtClean="0">
                <a:solidFill>
                  <a:srgbClr val="3B2314"/>
                </a:solidFill>
                <a:latin typeface="KBScaredStraight" panose="02000603000000000000" pitchFamily="2" charset="0"/>
                <a:ea typeface="KBScaredStraight" panose="02000603000000000000" pitchFamily="2" charset="0"/>
              </a:rPr>
              <a:t>North America Act.</a:t>
            </a:r>
          </a:p>
          <a:p>
            <a:pPr marL="1257300" lvl="2" indent="-342900">
              <a:lnSpc>
                <a:spcPct val="90000"/>
              </a:lnSpc>
              <a:buFont typeface="Arial" panose="020B0604020202020204" pitchFamily="34" charset="0"/>
              <a:buChar char="•"/>
            </a:pPr>
            <a:r>
              <a:rPr lang="en-US" sz="3200" dirty="0" smtClean="0">
                <a:solidFill>
                  <a:srgbClr val="3B2314"/>
                </a:solidFill>
                <a:latin typeface="KBScaredStraight" panose="02000603000000000000" pitchFamily="2" charset="0"/>
                <a:ea typeface="KBScaredStraight" panose="02000603000000000000" pitchFamily="2" charset="0"/>
              </a:rPr>
              <a:t>Quebec </a:t>
            </a:r>
            <a:r>
              <a:rPr lang="en-US" sz="3200" dirty="0" smtClean="0">
                <a:solidFill>
                  <a:srgbClr val="3B2314"/>
                </a:solidFill>
                <a:latin typeface="KBScaredStraight" panose="02000603000000000000" pitchFamily="2" charset="0"/>
                <a:ea typeface="KBScaredStraight" panose="02000603000000000000" pitchFamily="2" charset="0"/>
              </a:rPr>
              <a:t>is still predominately </a:t>
            </a:r>
            <a:r>
              <a:rPr lang="en-US" sz="3200" dirty="0" smtClean="0">
                <a:solidFill>
                  <a:srgbClr val="3B2314"/>
                </a:solidFill>
                <a:latin typeface="KBScaredStraight" panose="02000603000000000000" pitchFamily="2" charset="0"/>
                <a:ea typeface="KBScaredStraight" panose="02000603000000000000" pitchFamily="2" charset="0"/>
              </a:rPr>
              <a:t>French.</a:t>
            </a:r>
            <a:endParaRPr lang="en-US" sz="3200" dirty="0" smtClean="0">
              <a:solidFill>
                <a:srgbClr val="3B2314"/>
              </a:solidFill>
              <a:latin typeface="KBScaredStraight" panose="02000603000000000000" pitchFamily="2" charset="0"/>
              <a:ea typeface="KBScaredStraight" panose="02000603000000000000" pitchFamily="2" charset="0"/>
            </a:endParaRP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357814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828</Words>
  <Application>Microsoft Office PowerPoint</Application>
  <PresentationFormat>Widescreen</PresentationFormat>
  <Paragraphs>131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6</cp:revision>
  <dcterms:created xsi:type="dcterms:W3CDTF">2013-10-31T14:25:02Z</dcterms:created>
  <dcterms:modified xsi:type="dcterms:W3CDTF">2013-11-01T14:56:52Z</dcterms:modified>
</cp:coreProperties>
</file>