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9" r:id="rId2"/>
    <p:sldId id="271" r:id="rId3"/>
    <p:sldId id="372" r:id="rId4"/>
    <p:sldId id="378" r:id="rId5"/>
    <p:sldId id="373" r:id="rId6"/>
    <p:sldId id="369" r:id="rId7"/>
    <p:sldId id="370" r:id="rId8"/>
    <p:sldId id="367" r:id="rId9"/>
    <p:sldId id="347" r:id="rId10"/>
    <p:sldId id="348" r:id="rId11"/>
    <p:sldId id="374" r:id="rId12"/>
    <p:sldId id="349" r:id="rId13"/>
    <p:sldId id="350" r:id="rId14"/>
    <p:sldId id="351" r:id="rId15"/>
    <p:sldId id="375" r:id="rId16"/>
    <p:sldId id="379" r:id="rId17"/>
    <p:sldId id="353" r:id="rId18"/>
    <p:sldId id="354" r:id="rId19"/>
    <p:sldId id="355" r:id="rId20"/>
    <p:sldId id="356" r:id="rId21"/>
    <p:sldId id="357" r:id="rId22"/>
    <p:sldId id="358" r:id="rId23"/>
    <p:sldId id="334" r:id="rId24"/>
    <p:sldId id="359" r:id="rId25"/>
    <p:sldId id="360" r:id="rId26"/>
    <p:sldId id="362" r:id="rId27"/>
    <p:sldId id="361" r:id="rId28"/>
    <p:sldId id="363" r:id="rId29"/>
    <p:sldId id="364" r:id="rId30"/>
    <p:sldId id="382" r:id="rId31"/>
    <p:sldId id="383" r:id="rId32"/>
    <p:sldId id="286" r:id="rId33"/>
    <p:sldId id="381" r:id="rId34"/>
    <p:sldId id="38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94"/>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9" autoAdjust="0"/>
  </p:normalViewPr>
  <p:slideViewPr>
    <p:cSldViewPr snapToObjects="1">
      <p:cViewPr>
        <p:scale>
          <a:sx n="80" d="100"/>
          <a:sy n="80" d="100"/>
        </p:scale>
        <p:origin x="-1074"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512"/>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9/13/2014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marL="0" indent="0" eaLnBrk="1" hangingPunct="1">
              <a:spcBef>
                <a:spcPct val="0"/>
              </a:spcBef>
              <a:buFont typeface="Arial" pitchFamily="34" charset="0"/>
              <a:buNone/>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endParaRPr lang="en-US" u="none"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endParaRPr lang="en-US" sz="900" u="none"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endParaRPr lang="en-US" u="none"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endParaRPr lang="en-US" u="none"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endParaRPr lang="en-US" u="none"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Char char="•"/>
              <a:defRPr/>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9/13/2014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9/13/2014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9/13/2014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9/13/2014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9/13/2014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9/13/2014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9/13/2014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9/13/2014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9/13/2014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9/13/2014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9/13/2014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9/13/2014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9.xml"/><Relationship Id="rId7" Type="http://schemas.openxmlformats.org/officeDocument/2006/relationships/hyperlink" Target="http://www.online-stopwatch.com/countdown-tim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slide" Target="slide9.xml"/><Relationship Id="rId4" Type="http://schemas.openxmlformats.org/officeDocument/2006/relationships/image" Target="../media/image14.png"/><Relationship Id="rId9"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11" Type="http://schemas.openxmlformats.org/officeDocument/2006/relationships/image" Target="../media/image18.emf"/><Relationship Id="rId5" Type="http://schemas.openxmlformats.org/officeDocument/2006/relationships/image" Target="../media/image2.png"/><Relationship Id="rId10" Type="http://schemas.openxmlformats.org/officeDocument/2006/relationships/oleObject" Target="../embeddings/oleObject8.bin"/><Relationship Id="rId4" Type="http://schemas.openxmlformats.org/officeDocument/2006/relationships/slide" Target="slide9.xml"/><Relationship Id="rId9"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1.emf"/><Relationship Id="rId3" Type="http://schemas.openxmlformats.org/officeDocument/2006/relationships/notesSlide" Target="../notesSlides/notesSlide16.xml"/><Relationship Id="rId7" Type="http://schemas.openxmlformats.org/officeDocument/2006/relationships/image" Target="../media/image4.pn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11" Type="http://schemas.openxmlformats.org/officeDocument/2006/relationships/image" Target="../media/image20.emf"/><Relationship Id="rId5" Type="http://schemas.openxmlformats.org/officeDocument/2006/relationships/image" Target="../media/image2.png"/><Relationship Id="rId15" Type="http://schemas.openxmlformats.org/officeDocument/2006/relationships/image" Target="../media/image22.emf"/><Relationship Id="rId10" Type="http://schemas.openxmlformats.org/officeDocument/2006/relationships/oleObject" Target="../embeddings/oleObject10.bin"/><Relationship Id="rId4" Type="http://schemas.openxmlformats.org/officeDocument/2006/relationships/slide" Target="slide9.xml"/><Relationship Id="rId9" Type="http://schemas.openxmlformats.org/officeDocument/2006/relationships/image" Target="../media/image19.emf"/><Relationship Id="rId1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5.emf"/><Relationship Id="rId3" Type="http://schemas.openxmlformats.org/officeDocument/2006/relationships/notesSlide" Target="../notesSlides/notesSlide17.xml"/><Relationship Id="rId7" Type="http://schemas.openxmlformats.org/officeDocument/2006/relationships/image" Target="../media/image4.png"/><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png"/><Relationship Id="rId11" Type="http://schemas.openxmlformats.org/officeDocument/2006/relationships/image" Target="../media/image24.emf"/><Relationship Id="rId5" Type="http://schemas.openxmlformats.org/officeDocument/2006/relationships/image" Target="../media/image2.png"/><Relationship Id="rId10" Type="http://schemas.openxmlformats.org/officeDocument/2006/relationships/oleObject" Target="../embeddings/oleObject14.bin"/><Relationship Id="rId4" Type="http://schemas.openxmlformats.org/officeDocument/2006/relationships/slide" Target="slide9.xml"/><Relationship Id="rId9"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8.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png"/><Relationship Id="rId11" Type="http://schemas.openxmlformats.org/officeDocument/2006/relationships/image" Target="../media/image27.emf"/><Relationship Id="rId5" Type="http://schemas.openxmlformats.org/officeDocument/2006/relationships/image" Target="../media/image2.png"/><Relationship Id="rId10" Type="http://schemas.openxmlformats.org/officeDocument/2006/relationships/oleObject" Target="../embeddings/oleObject17.bin"/><Relationship Id="rId4" Type="http://schemas.openxmlformats.org/officeDocument/2006/relationships/slide" Target="slide9.xml"/><Relationship Id="rId9" Type="http://schemas.openxmlformats.org/officeDocument/2006/relationships/image" Target="../media/image26.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9.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png"/><Relationship Id="rId11" Type="http://schemas.openxmlformats.org/officeDocument/2006/relationships/image" Target="../media/image29.emf"/><Relationship Id="rId5" Type="http://schemas.openxmlformats.org/officeDocument/2006/relationships/image" Target="../media/image2.png"/><Relationship Id="rId10" Type="http://schemas.openxmlformats.org/officeDocument/2006/relationships/oleObject" Target="../embeddings/oleObject19.bin"/><Relationship Id="rId4" Type="http://schemas.openxmlformats.org/officeDocument/2006/relationships/slide" Target="slide9.xml"/><Relationship Id="rId9" Type="http://schemas.openxmlformats.org/officeDocument/2006/relationships/image" Target="../media/image28.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image" Target="../media/image4.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6.emf"/><Relationship Id="rId5" Type="http://schemas.openxmlformats.org/officeDocument/2006/relationships/image" Target="../media/image2.png"/><Relationship Id="rId15" Type="http://schemas.openxmlformats.org/officeDocument/2006/relationships/image" Target="../media/image8.emf"/><Relationship Id="rId10" Type="http://schemas.openxmlformats.org/officeDocument/2006/relationships/oleObject" Target="../embeddings/oleObject2.bin"/><Relationship Id="rId4" Type="http://schemas.openxmlformats.org/officeDocument/2006/relationships/slide" Target="slide9.xml"/><Relationship Id="rId9" Type="http://schemas.openxmlformats.org/officeDocument/2006/relationships/image" Target="../media/image5.emf"/><Relationship Id="rId1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png"/><Relationship Id="rId11" Type="http://schemas.openxmlformats.org/officeDocument/2006/relationships/image" Target="../media/image31.emf"/><Relationship Id="rId5" Type="http://schemas.openxmlformats.org/officeDocument/2006/relationships/image" Target="../media/image2.png"/><Relationship Id="rId10" Type="http://schemas.openxmlformats.org/officeDocument/2006/relationships/oleObject" Target="../embeddings/oleObject21.bin"/><Relationship Id="rId4" Type="http://schemas.openxmlformats.org/officeDocument/2006/relationships/slide" Target="slide9.xml"/><Relationship Id="rId9"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9.xml"/><Relationship Id="rId9" Type="http://schemas.openxmlformats.org/officeDocument/2006/relationships/image" Target="../media/image32.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png"/><Relationship Id="rId11" Type="http://schemas.openxmlformats.org/officeDocument/2006/relationships/image" Target="../media/image34.emf"/><Relationship Id="rId5" Type="http://schemas.openxmlformats.org/officeDocument/2006/relationships/image" Target="../media/image2.png"/><Relationship Id="rId10" Type="http://schemas.openxmlformats.org/officeDocument/2006/relationships/oleObject" Target="../embeddings/oleObject24.bin"/><Relationship Id="rId4" Type="http://schemas.openxmlformats.org/officeDocument/2006/relationships/slide" Target="slide9.xml"/><Relationship Id="rId9" Type="http://schemas.openxmlformats.org/officeDocument/2006/relationships/image" Target="../media/image33.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png"/><Relationship Id="rId11" Type="http://schemas.openxmlformats.org/officeDocument/2006/relationships/image" Target="../media/image36.emf"/><Relationship Id="rId5" Type="http://schemas.openxmlformats.org/officeDocument/2006/relationships/image" Target="../media/image2.png"/><Relationship Id="rId10" Type="http://schemas.openxmlformats.org/officeDocument/2006/relationships/oleObject" Target="../embeddings/oleObject26.bin"/><Relationship Id="rId4" Type="http://schemas.openxmlformats.org/officeDocument/2006/relationships/slide" Target="slide9.xml"/><Relationship Id="rId9" Type="http://schemas.openxmlformats.org/officeDocument/2006/relationships/image" Target="../media/image35.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png"/><Relationship Id="rId11" Type="http://schemas.openxmlformats.org/officeDocument/2006/relationships/image" Target="../media/image38.emf"/><Relationship Id="rId5" Type="http://schemas.openxmlformats.org/officeDocument/2006/relationships/image" Target="../media/image2.png"/><Relationship Id="rId10" Type="http://schemas.openxmlformats.org/officeDocument/2006/relationships/oleObject" Target="../embeddings/oleObject28.bin"/><Relationship Id="rId4" Type="http://schemas.openxmlformats.org/officeDocument/2006/relationships/slide" Target="slide9.xml"/><Relationship Id="rId9" Type="http://schemas.openxmlformats.org/officeDocument/2006/relationships/image" Target="../media/image37.emf"/></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slide" Target="slide9.xml"/><Relationship Id="rId11" Type="http://schemas.openxmlformats.org/officeDocument/2006/relationships/image" Target="../media/image38.emf"/><Relationship Id="rId5" Type="http://schemas.openxmlformats.org/officeDocument/2006/relationships/image" Target="../media/image39.emf"/><Relationship Id="rId10" Type="http://schemas.openxmlformats.org/officeDocument/2006/relationships/oleObject" Target="../embeddings/oleObject30.bin"/><Relationship Id="rId4" Type="http://schemas.openxmlformats.org/officeDocument/2006/relationships/oleObject" Target="../embeddings/oleObject29.bin"/><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2.emf"/><Relationship Id="rId3" Type="http://schemas.openxmlformats.org/officeDocument/2006/relationships/notesSlide" Target="../notesSlides/notesSlide29.xml"/><Relationship Id="rId7" Type="http://schemas.openxmlformats.org/officeDocument/2006/relationships/image" Target="../media/image4.png"/><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png"/><Relationship Id="rId11" Type="http://schemas.openxmlformats.org/officeDocument/2006/relationships/image" Target="../media/image41.emf"/><Relationship Id="rId5" Type="http://schemas.openxmlformats.org/officeDocument/2006/relationships/image" Target="../media/image2.png"/><Relationship Id="rId15" Type="http://schemas.openxmlformats.org/officeDocument/2006/relationships/image" Target="../media/image43.emf"/><Relationship Id="rId10" Type="http://schemas.openxmlformats.org/officeDocument/2006/relationships/oleObject" Target="../embeddings/oleObject32.bin"/><Relationship Id="rId4" Type="http://schemas.openxmlformats.org/officeDocument/2006/relationships/slide" Target="slide9.xml"/><Relationship Id="rId9" Type="http://schemas.openxmlformats.org/officeDocument/2006/relationships/image" Target="../media/image40.emf"/><Relationship Id="rId1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6.emf"/><Relationship Id="rId3" Type="http://schemas.openxmlformats.org/officeDocument/2006/relationships/notesSlide" Target="../notesSlides/notesSlide30.xml"/><Relationship Id="rId7" Type="http://schemas.openxmlformats.org/officeDocument/2006/relationships/image" Target="../media/image4.png"/><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png"/><Relationship Id="rId11" Type="http://schemas.openxmlformats.org/officeDocument/2006/relationships/image" Target="../media/image45.emf"/><Relationship Id="rId5" Type="http://schemas.openxmlformats.org/officeDocument/2006/relationships/image" Target="../media/image2.png"/><Relationship Id="rId15" Type="http://schemas.openxmlformats.org/officeDocument/2006/relationships/image" Target="../media/image47.emf"/><Relationship Id="rId10" Type="http://schemas.openxmlformats.org/officeDocument/2006/relationships/oleObject" Target="../embeddings/oleObject36.bin"/><Relationship Id="rId4" Type="http://schemas.openxmlformats.org/officeDocument/2006/relationships/slide" Target="slide9.xml"/><Relationship Id="rId9" Type="http://schemas.openxmlformats.org/officeDocument/2006/relationships/image" Target="../media/image44.emf"/><Relationship Id="rId14" Type="http://schemas.openxmlformats.org/officeDocument/2006/relationships/oleObject" Target="../embeddings/oleObject3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0.emf"/><Relationship Id="rId3" Type="http://schemas.openxmlformats.org/officeDocument/2006/relationships/notesSlide" Target="../notesSlides/notesSlide31.xml"/><Relationship Id="rId7" Type="http://schemas.openxmlformats.org/officeDocument/2006/relationships/image" Target="../media/image4.png"/><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png"/><Relationship Id="rId11" Type="http://schemas.openxmlformats.org/officeDocument/2006/relationships/image" Target="../media/image49.emf"/><Relationship Id="rId5" Type="http://schemas.openxmlformats.org/officeDocument/2006/relationships/image" Target="../media/image2.png"/><Relationship Id="rId15" Type="http://schemas.openxmlformats.org/officeDocument/2006/relationships/image" Target="../media/image51.emf"/><Relationship Id="rId10" Type="http://schemas.openxmlformats.org/officeDocument/2006/relationships/oleObject" Target="../embeddings/oleObject40.bin"/><Relationship Id="rId4" Type="http://schemas.openxmlformats.org/officeDocument/2006/relationships/slide" Target="slide9.xml"/><Relationship Id="rId9" Type="http://schemas.openxmlformats.org/officeDocument/2006/relationships/image" Target="../media/image48.emf"/><Relationship Id="rId14" Type="http://schemas.openxmlformats.org/officeDocument/2006/relationships/oleObject" Target="../embeddings/oleObject42.bin"/></Relationships>
</file>

<file path=ppt/slides/_rels/slide3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notesSlide" Target="../notesSlides/notesSlide32.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4.bin"/><Relationship Id="rId11" Type="http://schemas.openxmlformats.org/officeDocument/2006/relationships/image" Target="../media/image4.png"/><Relationship Id="rId5" Type="http://schemas.openxmlformats.org/officeDocument/2006/relationships/image" Target="../media/image52.emf"/><Relationship Id="rId10" Type="http://schemas.openxmlformats.org/officeDocument/2006/relationships/image" Target="../media/image3.png"/><Relationship Id="rId4" Type="http://schemas.openxmlformats.org/officeDocument/2006/relationships/oleObject" Target="../embeddings/oleObject43.bin"/><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3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png"/><Relationship Id="rId11" Type="http://schemas.openxmlformats.org/officeDocument/2006/relationships/image" Target="../media/image55.emf"/><Relationship Id="rId5" Type="http://schemas.openxmlformats.org/officeDocument/2006/relationships/image" Target="../media/image2.png"/><Relationship Id="rId10" Type="http://schemas.openxmlformats.org/officeDocument/2006/relationships/oleObject" Target="../embeddings/oleObject46.bin"/><Relationship Id="rId4" Type="http://schemas.openxmlformats.org/officeDocument/2006/relationships/slide" Target="slide9.xml"/><Relationship Id="rId9" Type="http://schemas.openxmlformats.org/officeDocument/2006/relationships/image" Target="../media/image54.emf"/></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9.xml"/><Relationship Id="rId7" Type="http://schemas.openxmlformats.org/officeDocument/2006/relationships/hyperlink" Target="http://www.online-stopwatch.com/countdown-tim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
          <p:cNvSpPr txBox="1">
            <a:spLocks noChangeArrowheads="1"/>
          </p:cNvSpPr>
          <p:nvPr/>
        </p:nvSpPr>
        <p:spPr bwMode="auto">
          <a:xfrm>
            <a:off x="649288" y="1828800"/>
            <a:ext cx="7620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dirty="0" smtClean="0">
                <a:solidFill>
                  <a:srgbClr val="FFFFFF"/>
                </a:solidFill>
              </a:rPr>
              <a:t>Unit Conversions Using Equivalent Ratios</a:t>
            </a:r>
            <a:endParaRPr lang="en-US" sz="4400" i="1" dirty="0">
              <a:solidFill>
                <a:schemeClr val="bg1"/>
              </a:solidFill>
            </a:endParaRPr>
          </a:p>
        </p:txBody>
      </p:sp>
      <p:sp>
        <p:nvSpPr>
          <p:cNvPr id="1229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1"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Explore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10</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863328"/>
            <a:ext cx="8255000" cy="2862322"/>
          </a:xfrm>
          <a:prstGeom prst="rect">
            <a:avLst/>
          </a:prstGeom>
          <a:noFill/>
        </p:spPr>
        <p:txBody>
          <a:bodyPr wrap="square" rtlCol="0">
            <a:spAutoFit/>
          </a:bodyPr>
          <a:lstStyle/>
          <a:p>
            <a:endParaRPr lang="en-US" sz="3000" dirty="0" smtClean="0"/>
          </a:p>
          <a:p>
            <a:r>
              <a:rPr lang="en-US" sz="3000" dirty="0" smtClean="0"/>
              <a:t>You must be 54 inches tall to ride the Batman roller coaster.  </a:t>
            </a:r>
            <a:r>
              <a:rPr lang="en-US" sz="3000" b="1" dirty="0" smtClean="0"/>
              <a:t>Who can and who cannot go on this ride?</a:t>
            </a:r>
            <a:endParaRPr lang="en-US" sz="3000" dirty="0" smtClean="0"/>
          </a:p>
          <a:p>
            <a:endParaRPr lang="en-US" sz="3000" dirty="0" smtClean="0"/>
          </a:p>
          <a:p>
            <a:endParaRPr lang="en-US" sz="3000" dirty="0" smtClean="0"/>
          </a:p>
          <a:p>
            <a:endParaRPr lang="en-US" sz="3000" dirty="0"/>
          </a:p>
        </p:txBody>
      </p:sp>
      <p:graphicFrame>
        <p:nvGraphicFramePr>
          <p:cNvPr id="11" name="Table 10"/>
          <p:cNvGraphicFramePr>
            <a:graphicFrameLocks noGrp="1"/>
          </p:cNvGraphicFramePr>
          <p:nvPr/>
        </p:nvGraphicFramePr>
        <p:xfrm>
          <a:off x="457200" y="1036320"/>
          <a:ext cx="8102601" cy="1097280"/>
        </p:xfrm>
        <a:graphic>
          <a:graphicData uri="http://schemas.openxmlformats.org/drawingml/2006/table">
            <a:tbl>
              <a:tblPr firstRow="1" bandRow="1">
                <a:tableStyleId>{2D5ABB26-0587-4C30-8999-92F81FD0307C}</a:tableStyleId>
              </a:tblPr>
              <a:tblGrid>
                <a:gridCol w="2700867"/>
                <a:gridCol w="2700867"/>
                <a:gridCol w="2700867"/>
              </a:tblGrid>
              <a:tr h="370840">
                <a:tc>
                  <a:txBody>
                    <a:bodyPr/>
                    <a:lstStyle/>
                    <a:p>
                      <a:pPr algn="ctr"/>
                      <a:r>
                        <a:rPr lang="en-US" sz="3000" u="sng" dirty="0" smtClean="0"/>
                        <a:t>Emily</a:t>
                      </a:r>
                      <a:endParaRPr lang="en-US" sz="3000" u="sng" dirty="0"/>
                    </a:p>
                  </a:txBody>
                  <a:tcPr/>
                </a:tc>
                <a:tc>
                  <a:txBody>
                    <a:bodyPr/>
                    <a:lstStyle/>
                    <a:p>
                      <a:pPr algn="ctr"/>
                      <a:r>
                        <a:rPr lang="en-US" sz="3000" u="sng" dirty="0" err="1" smtClean="0"/>
                        <a:t>Lilo</a:t>
                      </a:r>
                      <a:endParaRPr lang="en-US" sz="3000" u="sng" dirty="0"/>
                    </a:p>
                  </a:txBody>
                  <a:tcPr/>
                </a:tc>
                <a:tc>
                  <a:txBody>
                    <a:bodyPr/>
                    <a:lstStyle/>
                    <a:p>
                      <a:pPr algn="ctr"/>
                      <a:r>
                        <a:rPr lang="en-US" sz="3000" u="sng" dirty="0" smtClean="0"/>
                        <a:t>Henry</a:t>
                      </a:r>
                      <a:endParaRPr lang="en-US" sz="3000" u="sng" dirty="0"/>
                    </a:p>
                  </a:txBody>
                  <a:tcPr/>
                </a:tc>
              </a:tr>
              <a:tr h="370840">
                <a:tc>
                  <a:txBody>
                    <a:bodyPr/>
                    <a:lstStyle/>
                    <a:p>
                      <a:pPr algn="ctr"/>
                      <a:r>
                        <a:rPr lang="en-US" sz="3000" dirty="0" smtClean="0"/>
                        <a:t>4 feet, 4 inches</a:t>
                      </a:r>
                      <a:endParaRPr lang="en-US" sz="3000" dirty="0"/>
                    </a:p>
                  </a:txBody>
                  <a:tcPr/>
                </a:tc>
                <a:tc>
                  <a:txBody>
                    <a:bodyPr/>
                    <a:lstStyle/>
                    <a:p>
                      <a:pPr algn="ctr"/>
                      <a:r>
                        <a:rPr lang="en-US" sz="3000" dirty="0" smtClean="0"/>
                        <a:t>4 ½ feet</a:t>
                      </a:r>
                      <a:endParaRPr lang="en-US" sz="3000" dirty="0"/>
                    </a:p>
                  </a:txBody>
                  <a:tcPr/>
                </a:tc>
                <a:tc>
                  <a:txBody>
                    <a:bodyPr/>
                    <a:lstStyle/>
                    <a:p>
                      <a:pPr algn="ctr"/>
                      <a:r>
                        <a:rPr lang="en-US" sz="3000" dirty="0" smtClean="0"/>
                        <a:t>4 ¾ feet</a:t>
                      </a:r>
                      <a:endParaRPr lang="en-US" sz="3000" dirty="0"/>
                    </a:p>
                  </a:txBody>
                  <a:tcPr/>
                </a:tc>
              </a:tr>
            </a:tbl>
          </a:graphicData>
        </a:graphic>
      </p:graphicFrame>
      <p:pic>
        <p:nvPicPr>
          <p:cNvPr id="12" name="Timer">
            <a:hlinkClick r:id="rId7"/>
          </p:cNvPr>
          <p:cNvPicPr>
            <a:picLocks noChangeAspect="1" noChangeArrowheads="1"/>
          </p:cNvPicPr>
          <p:nvPr/>
        </p:nvPicPr>
        <p:blipFill>
          <a:blip r:embed="rId8"/>
          <a:srcRect/>
          <a:stretch>
            <a:fillRect/>
          </a:stretch>
        </p:blipFill>
        <p:spPr bwMode="auto">
          <a:xfrm>
            <a:off x="228600" y="3657600"/>
            <a:ext cx="1652588"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3" name="TextBox 12"/>
          <p:cNvSpPr txBox="1"/>
          <p:nvPr/>
        </p:nvSpPr>
        <p:spPr>
          <a:xfrm>
            <a:off x="1881189" y="3657600"/>
            <a:ext cx="6831012" cy="1292662"/>
          </a:xfrm>
          <a:prstGeom prst="rect">
            <a:avLst/>
          </a:prstGeom>
          <a:noFill/>
        </p:spPr>
        <p:txBody>
          <a:bodyPr wrap="square" rtlCol="0">
            <a:spAutoFit/>
          </a:bodyPr>
          <a:lstStyle/>
          <a:p>
            <a:r>
              <a:rPr lang="en-US" sz="3000" dirty="0" smtClean="0"/>
              <a:t>Take 5 minutes to work on this problem on your own.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Explore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11</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863328"/>
            <a:ext cx="8255000" cy="2862322"/>
          </a:xfrm>
          <a:prstGeom prst="rect">
            <a:avLst/>
          </a:prstGeom>
          <a:noFill/>
        </p:spPr>
        <p:txBody>
          <a:bodyPr wrap="square" rtlCol="0">
            <a:spAutoFit/>
          </a:bodyPr>
          <a:lstStyle/>
          <a:p>
            <a:endParaRPr lang="en-US" sz="3000" dirty="0" smtClean="0"/>
          </a:p>
          <a:p>
            <a:r>
              <a:rPr lang="en-US" sz="3000" dirty="0" smtClean="0"/>
              <a:t>You must be 54 inches tall to ride the Batman roller coaster.  </a:t>
            </a:r>
            <a:r>
              <a:rPr lang="en-US" sz="3000" b="1" dirty="0" smtClean="0"/>
              <a:t>Who can and who cannot go on this ride?</a:t>
            </a:r>
            <a:endParaRPr lang="en-US" sz="3000" dirty="0" smtClean="0"/>
          </a:p>
          <a:p>
            <a:endParaRPr lang="en-US" sz="3000" dirty="0" smtClean="0"/>
          </a:p>
          <a:p>
            <a:endParaRPr lang="en-US" sz="3000" dirty="0" smtClean="0"/>
          </a:p>
          <a:p>
            <a:endParaRPr lang="en-US" sz="3000" dirty="0"/>
          </a:p>
        </p:txBody>
      </p:sp>
      <p:graphicFrame>
        <p:nvGraphicFramePr>
          <p:cNvPr id="11" name="Table 10"/>
          <p:cNvGraphicFramePr>
            <a:graphicFrameLocks noGrp="1"/>
          </p:cNvGraphicFramePr>
          <p:nvPr/>
        </p:nvGraphicFramePr>
        <p:xfrm>
          <a:off x="457200" y="1036320"/>
          <a:ext cx="8102601" cy="1097280"/>
        </p:xfrm>
        <a:graphic>
          <a:graphicData uri="http://schemas.openxmlformats.org/drawingml/2006/table">
            <a:tbl>
              <a:tblPr firstRow="1" bandRow="1">
                <a:tableStyleId>{2D5ABB26-0587-4C30-8999-92F81FD0307C}</a:tableStyleId>
              </a:tblPr>
              <a:tblGrid>
                <a:gridCol w="2700867"/>
                <a:gridCol w="2700867"/>
                <a:gridCol w="2700867"/>
              </a:tblGrid>
              <a:tr h="370840">
                <a:tc>
                  <a:txBody>
                    <a:bodyPr/>
                    <a:lstStyle/>
                    <a:p>
                      <a:pPr algn="ctr"/>
                      <a:r>
                        <a:rPr lang="en-US" sz="3000" u="sng" dirty="0" smtClean="0"/>
                        <a:t>Emily</a:t>
                      </a:r>
                      <a:endParaRPr lang="en-US" sz="3000" u="sng" dirty="0"/>
                    </a:p>
                  </a:txBody>
                  <a:tcPr/>
                </a:tc>
                <a:tc>
                  <a:txBody>
                    <a:bodyPr/>
                    <a:lstStyle/>
                    <a:p>
                      <a:pPr algn="ctr"/>
                      <a:r>
                        <a:rPr lang="en-US" sz="3000" u="sng" dirty="0" err="1" smtClean="0"/>
                        <a:t>Lilo</a:t>
                      </a:r>
                      <a:endParaRPr lang="en-US" sz="3000" u="sng" dirty="0"/>
                    </a:p>
                  </a:txBody>
                  <a:tcPr/>
                </a:tc>
                <a:tc>
                  <a:txBody>
                    <a:bodyPr/>
                    <a:lstStyle/>
                    <a:p>
                      <a:pPr algn="ctr"/>
                      <a:r>
                        <a:rPr lang="en-US" sz="3000" u="sng" dirty="0" smtClean="0"/>
                        <a:t>Henry</a:t>
                      </a:r>
                      <a:endParaRPr lang="en-US" sz="3000" u="sng" dirty="0"/>
                    </a:p>
                  </a:txBody>
                  <a:tcPr/>
                </a:tc>
              </a:tr>
              <a:tr h="370840">
                <a:tc>
                  <a:txBody>
                    <a:bodyPr/>
                    <a:lstStyle/>
                    <a:p>
                      <a:pPr algn="ctr"/>
                      <a:r>
                        <a:rPr lang="en-US" sz="3000" dirty="0" smtClean="0"/>
                        <a:t>4 feet, 4 inches</a:t>
                      </a:r>
                      <a:endParaRPr lang="en-US" sz="3000" dirty="0"/>
                    </a:p>
                  </a:txBody>
                  <a:tcPr/>
                </a:tc>
                <a:tc>
                  <a:txBody>
                    <a:bodyPr/>
                    <a:lstStyle/>
                    <a:p>
                      <a:pPr algn="ctr"/>
                      <a:r>
                        <a:rPr lang="en-US" sz="3000" dirty="0" smtClean="0"/>
                        <a:t>4 ½ feet</a:t>
                      </a:r>
                      <a:endParaRPr lang="en-US" sz="3000" dirty="0"/>
                    </a:p>
                  </a:txBody>
                  <a:tcPr/>
                </a:tc>
                <a:tc>
                  <a:txBody>
                    <a:bodyPr/>
                    <a:lstStyle/>
                    <a:p>
                      <a:pPr algn="ctr"/>
                      <a:r>
                        <a:rPr lang="en-US" sz="3000" dirty="0" smtClean="0"/>
                        <a:t>4 ¾ feet</a:t>
                      </a:r>
                      <a:endParaRPr lang="en-US" sz="3000" dirty="0"/>
                    </a:p>
                  </a:txBody>
                  <a:tcPr/>
                </a:tc>
              </a:tr>
            </a:tbl>
          </a:graphicData>
        </a:graphic>
      </p:graphicFrame>
      <p:pic>
        <p:nvPicPr>
          <p:cNvPr id="12" name="Timer"/>
          <p:cNvPicPr>
            <a:picLocks noChangeAspect="1" noChangeArrowheads="1"/>
          </p:cNvPicPr>
          <p:nvPr/>
        </p:nvPicPr>
        <p:blipFill>
          <a:blip r:embed="rId7"/>
          <a:srcRect/>
          <a:stretch>
            <a:fillRect/>
          </a:stretch>
        </p:blipFill>
        <p:spPr bwMode="auto">
          <a:xfrm>
            <a:off x="228600" y="3657600"/>
            <a:ext cx="1652588"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3" name="TextBox 12"/>
          <p:cNvSpPr txBox="1"/>
          <p:nvPr/>
        </p:nvSpPr>
        <p:spPr>
          <a:xfrm>
            <a:off x="1752600" y="3657600"/>
            <a:ext cx="683101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u="sng" dirty="0" smtClean="0"/>
              <a:t>Think, Write, Pair, Share</a:t>
            </a:r>
            <a:r>
              <a:rPr lang="en-US" sz="3000" dirty="0" smtClean="0"/>
              <a:t>:  What makes this problem difficult?</a:t>
            </a:r>
          </a:p>
          <a:p>
            <a:r>
              <a:rPr lang="en-US" sz="3000" dirty="0" smtClean="0"/>
              <a:t>Write your thoughts on your worksheet.  Then share with your partner.</a:t>
            </a:r>
          </a:p>
        </p:txBody>
      </p:sp>
      <p:sp>
        <p:nvSpPr>
          <p:cNvPr id="14" name="TextBox 13"/>
          <p:cNvSpPr txBox="1"/>
          <p:nvPr/>
        </p:nvSpPr>
        <p:spPr>
          <a:xfrm>
            <a:off x="1752600" y="3657600"/>
            <a:ext cx="6831012"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endParaRPr lang="en-US" sz="3000" u="sng" dirty="0" smtClean="0"/>
          </a:p>
          <a:p>
            <a:r>
              <a:rPr lang="en-US" sz="3000" u="sng" dirty="0" smtClean="0"/>
              <a:t>Share</a:t>
            </a:r>
            <a:r>
              <a:rPr lang="en-US" sz="3000" dirty="0" smtClean="0"/>
              <a:t>:  How could we make this problem easier to do?</a:t>
            </a:r>
          </a:p>
          <a:p>
            <a:endParaRPr 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New Skill – Unit Conversion Using Ratios</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12</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219200"/>
            <a:ext cx="8255000" cy="584776"/>
          </a:xfrm>
          <a:prstGeom prst="rect">
            <a:avLst/>
          </a:prstGeom>
          <a:noFill/>
        </p:spPr>
        <p:txBody>
          <a:bodyPr wrap="square" rtlCol="0">
            <a:spAutoFit/>
          </a:bodyPr>
          <a:lstStyle/>
          <a:p>
            <a:r>
              <a:rPr lang="en-US" sz="3200" dirty="0" smtClean="0"/>
              <a:t>Let’s change the 54 inches to feet.</a:t>
            </a:r>
          </a:p>
        </p:txBody>
      </p:sp>
      <p:pic>
        <p:nvPicPr>
          <p:cNvPr id="11" name="Picture 10" descr="Screen shot 2013-06-04 at 11.37.31 AM.png"/>
          <p:cNvPicPr>
            <a:picLocks noChangeAspect="1"/>
          </p:cNvPicPr>
          <p:nvPr/>
        </p:nvPicPr>
        <p:blipFill>
          <a:blip r:embed="rId7"/>
          <a:stretch>
            <a:fillRect/>
          </a:stretch>
        </p:blipFill>
        <p:spPr>
          <a:xfrm>
            <a:off x="482600" y="3536838"/>
            <a:ext cx="7899400" cy="5638800"/>
          </a:xfrm>
          <a:prstGeom prst="rect">
            <a:avLst/>
          </a:prstGeom>
          <a:ln>
            <a:solidFill>
              <a:schemeClr val="tx1">
                <a:lumMod val="50000"/>
                <a:lumOff val="50000"/>
              </a:schemeClr>
            </a:solidFill>
          </a:ln>
          <a:effectLst>
            <a:outerShdw blurRad="63500" dist="152400" dir="18900000">
              <a:schemeClr val="bg1">
                <a:lumMod val="50000"/>
                <a:alpha val="43000"/>
              </a:schemeClr>
            </a:outerShdw>
          </a:effectLst>
        </p:spPr>
      </p:pic>
      <p:sp>
        <p:nvSpPr>
          <p:cNvPr id="13" name="TextBox 12"/>
          <p:cNvSpPr txBox="1"/>
          <p:nvPr/>
        </p:nvSpPr>
        <p:spPr>
          <a:xfrm>
            <a:off x="1219200" y="1803976"/>
            <a:ext cx="7696200" cy="2831544"/>
          </a:xfrm>
          <a:prstGeom prst="rect">
            <a:avLst/>
          </a:prstGeom>
          <a:noFill/>
        </p:spPr>
        <p:txBody>
          <a:bodyPr wrap="square" rtlCol="0">
            <a:spAutoFit/>
          </a:bodyPr>
          <a:lstStyle/>
          <a:p>
            <a:r>
              <a:rPr lang="en-US" sz="3200" dirty="0" smtClean="0"/>
              <a:t>First we need the unit conversion rate.  Let’s look on a </a:t>
            </a:r>
            <a:r>
              <a:rPr lang="en-US" sz="3200" b="1" dirty="0" smtClean="0"/>
              <a:t>unit conversion table </a:t>
            </a:r>
            <a:r>
              <a:rPr lang="en-US" sz="3200" dirty="0" smtClean="0"/>
              <a:t>to find the information.</a:t>
            </a:r>
          </a:p>
          <a:p>
            <a:endParaRPr lang="en-US" sz="3200" dirty="0" smtClean="0"/>
          </a:p>
          <a:p>
            <a:endParaRPr lang="en-US" sz="3200" dirty="0" smtClean="0"/>
          </a:p>
          <a:p>
            <a:endParaRPr lang="en-US" dirty="0"/>
          </a:p>
        </p:txBody>
      </p:sp>
      <p:sp>
        <p:nvSpPr>
          <p:cNvPr id="14" name="TextBox 13"/>
          <p:cNvSpPr txBox="1"/>
          <p:nvPr/>
        </p:nvSpPr>
        <p:spPr>
          <a:xfrm>
            <a:off x="457201" y="2286000"/>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1</a:t>
            </a:r>
            <a:endParaRPr lang="en-US" sz="5000" dirty="0"/>
          </a:p>
        </p:txBody>
      </p:sp>
      <p:sp>
        <p:nvSpPr>
          <p:cNvPr id="15" name="TextBox 14"/>
          <p:cNvSpPr txBox="1"/>
          <p:nvPr/>
        </p:nvSpPr>
        <p:spPr>
          <a:xfrm>
            <a:off x="6324600" y="1157645"/>
            <a:ext cx="25146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                   We need to     </a:t>
            </a:r>
          </a:p>
          <a:p>
            <a:r>
              <a:rPr lang="en-US" dirty="0" smtClean="0"/>
              <a:t>                </a:t>
            </a:r>
            <a:r>
              <a:rPr lang="en-US" b="1" u="sng" dirty="0" smtClean="0"/>
              <a:t>convert units</a:t>
            </a:r>
            <a:r>
              <a:rPr lang="en-US" dirty="0" smtClean="0"/>
              <a:t>!</a:t>
            </a:r>
            <a:endParaRPr lang="en-US" dirty="0"/>
          </a:p>
        </p:txBody>
      </p:sp>
      <p:sp>
        <p:nvSpPr>
          <p:cNvPr id="52227" name="WordArt 3"/>
          <p:cNvSpPr>
            <a:spLocks noChangeArrowheads="1" noChangeShapeType="1"/>
          </p:cNvSpPr>
          <p:nvPr/>
        </p:nvSpPr>
        <p:spPr bwMode="auto">
          <a:xfrm>
            <a:off x="6435725" y="1143000"/>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ppt_w</p:attrName>
                                        </p:attrNameLst>
                                      </p:cBhvr>
                                      <p:tavLst>
                                        <p:tav tm="0">
                                          <p:val>
                                            <p:fltVal val="0"/>
                                          </p:val>
                                        </p:tav>
                                        <p:tav tm="100000">
                                          <p:val>
                                            <p:strVal val="#ppt_w"/>
                                          </p:val>
                                        </p:tav>
                                      </p:tavLst>
                                    </p:anim>
                                    <p:anim calcmode="lin" valueType="num">
                                      <p:cBhvr>
                                        <p:cTn id="8" dur="500" fill="hold"/>
                                        <p:tgtEl>
                                          <p:spTgt spid="52227"/>
                                        </p:tgtEl>
                                        <p:attrNameLst>
                                          <p:attrName>ppt_h</p:attrName>
                                        </p:attrNameLst>
                                      </p:cBhvr>
                                      <p:tavLst>
                                        <p:tav tm="0">
                                          <p:val>
                                            <p:fltVal val="0"/>
                                          </p:val>
                                        </p:tav>
                                        <p:tav tm="100000">
                                          <p:val>
                                            <p:strVal val="#ppt_h"/>
                                          </p:val>
                                        </p:tav>
                                      </p:tavLst>
                                    </p:anim>
                                    <p:anim calcmode="lin" valueType="num">
                                      <p:cBhvr>
                                        <p:cTn id="9" dur="500" fill="hold"/>
                                        <p:tgtEl>
                                          <p:spTgt spid="52227"/>
                                        </p:tgtEl>
                                        <p:attrNameLst>
                                          <p:attrName>style.rotation</p:attrName>
                                        </p:attrNameLst>
                                      </p:cBhvr>
                                      <p:tavLst>
                                        <p:tav tm="0">
                                          <p:val>
                                            <p:fltVal val="360"/>
                                          </p:val>
                                        </p:tav>
                                        <p:tav tm="100000">
                                          <p:val>
                                            <p:fltVal val="0"/>
                                          </p:val>
                                        </p:tav>
                                      </p:tavLst>
                                    </p:anim>
                                    <p:animEffect transition="in" filter="fade">
                                      <p:cBhvr>
                                        <p:cTn id="10" dur="500"/>
                                        <p:tgtEl>
                                          <p:spTgt spid="5222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style.rotation</p:attrName>
                                        </p:attrNameLst>
                                      </p:cBhvr>
                                      <p:tavLst>
                                        <p:tav tm="0">
                                          <p:val>
                                            <p:fltVal val="360"/>
                                          </p:val>
                                        </p:tav>
                                        <p:tav tm="100000">
                                          <p:val>
                                            <p:fltVal val="0"/>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22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Mini-Lesson:  Unit Conversion Using Ratios</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13</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228600" y="926812"/>
            <a:ext cx="8255000" cy="584776"/>
          </a:xfrm>
          <a:prstGeom prst="rect">
            <a:avLst/>
          </a:prstGeom>
          <a:noFill/>
        </p:spPr>
        <p:txBody>
          <a:bodyPr wrap="square" rtlCol="0">
            <a:spAutoFit/>
          </a:bodyPr>
          <a:lstStyle/>
          <a:p>
            <a:r>
              <a:rPr lang="en-US" sz="3200" dirty="0" smtClean="0"/>
              <a:t>Let’s change the 54 inches to feet.</a:t>
            </a:r>
            <a:endParaRPr lang="en-US" dirty="0"/>
          </a:p>
        </p:txBody>
      </p:sp>
      <p:sp>
        <p:nvSpPr>
          <p:cNvPr id="12" name="TextBox 11"/>
          <p:cNvSpPr txBox="1"/>
          <p:nvPr/>
        </p:nvSpPr>
        <p:spPr>
          <a:xfrm>
            <a:off x="457200" y="2491026"/>
            <a:ext cx="8255000" cy="861774"/>
          </a:xfrm>
          <a:prstGeom prst="rect">
            <a:avLst/>
          </a:prstGeom>
          <a:noFill/>
        </p:spPr>
        <p:txBody>
          <a:bodyPr wrap="square" rtlCol="0">
            <a:spAutoFit/>
          </a:bodyPr>
          <a:lstStyle/>
          <a:p>
            <a:r>
              <a:rPr lang="en-US" sz="3200" dirty="0" smtClean="0"/>
              <a:t>Put your finger on the unit conversion rate.  </a:t>
            </a:r>
          </a:p>
          <a:p>
            <a:endParaRPr lang="en-US" dirty="0"/>
          </a:p>
        </p:txBody>
      </p:sp>
      <p:pic>
        <p:nvPicPr>
          <p:cNvPr id="17" name="Picture 16" descr="Screen shot 2013-06-04 at 11.37.31 AM.png"/>
          <p:cNvPicPr>
            <a:picLocks noChangeAspect="1"/>
          </p:cNvPicPr>
          <p:nvPr/>
        </p:nvPicPr>
        <p:blipFill>
          <a:blip r:embed="rId7"/>
          <a:stretch>
            <a:fillRect/>
          </a:stretch>
        </p:blipFill>
        <p:spPr>
          <a:xfrm>
            <a:off x="0" y="3276600"/>
            <a:ext cx="7696200" cy="5493750"/>
          </a:xfrm>
          <a:prstGeom prst="rect">
            <a:avLst/>
          </a:prstGeom>
          <a:ln>
            <a:solidFill>
              <a:schemeClr val="tx1">
                <a:lumMod val="50000"/>
                <a:lumOff val="50000"/>
              </a:schemeClr>
            </a:solidFill>
          </a:ln>
          <a:effectLst>
            <a:outerShdw blurRad="63500" dist="152400" dir="18900000">
              <a:schemeClr val="bg1">
                <a:lumMod val="50000"/>
                <a:alpha val="43000"/>
              </a:schemeClr>
            </a:outerShdw>
          </a:effectLst>
        </p:spPr>
      </p:pic>
      <p:sp>
        <p:nvSpPr>
          <p:cNvPr id="13" name="Rounded Rectangle 12"/>
          <p:cNvSpPr/>
          <p:nvPr/>
        </p:nvSpPr>
        <p:spPr>
          <a:xfrm>
            <a:off x="127000" y="4876800"/>
            <a:ext cx="6384629" cy="292443"/>
          </a:xfrm>
          <a:prstGeom prst="roundRect">
            <a:avLst/>
          </a:prstGeom>
          <a:solidFill>
            <a:srgbClr val="FFFF00">
              <a:alpha val="30000"/>
            </a:srgbClr>
          </a:soli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422400" y="1922383"/>
            <a:ext cx="8255000" cy="861774"/>
          </a:xfrm>
          <a:prstGeom prst="rect">
            <a:avLst/>
          </a:prstGeom>
          <a:noFill/>
        </p:spPr>
        <p:txBody>
          <a:bodyPr wrap="square" rtlCol="0">
            <a:spAutoFit/>
          </a:bodyPr>
          <a:lstStyle/>
          <a:p>
            <a:r>
              <a:rPr lang="en-US" sz="3200" dirty="0" smtClean="0"/>
              <a:t>First we need the unit conversion rate.  </a:t>
            </a:r>
          </a:p>
          <a:p>
            <a:endParaRPr lang="en-US" dirty="0"/>
          </a:p>
        </p:txBody>
      </p:sp>
      <p:sp>
        <p:nvSpPr>
          <p:cNvPr id="19" name="TextBox 18"/>
          <p:cNvSpPr txBox="1"/>
          <p:nvPr/>
        </p:nvSpPr>
        <p:spPr>
          <a:xfrm>
            <a:off x="807720" y="1752600"/>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1</a:t>
            </a:r>
            <a:endParaRPr lang="en-US" sz="5000" dirty="0"/>
          </a:p>
        </p:txBody>
      </p:sp>
      <p:grpSp>
        <p:nvGrpSpPr>
          <p:cNvPr id="21" name="Group 20"/>
          <p:cNvGrpSpPr/>
          <p:nvPr/>
        </p:nvGrpSpPr>
        <p:grpSpPr>
          <a:xfrm>
            <a:off x="6019800" y="838200"/>
            <a:ext cx="2692400" cy="1200329"/>
            <a:chOff x="6019800" y="838200"/>
            <a:chExt cx="2692400" cy="1200329"/>
          </a:xfrm>
        </p:grpSpPr>
        <p:sp>
          <p:nvSpPr>
            <p:cNvPr id="16" name="TextBox 15"/>
            <p:cNvSpPr txBox="1"/>
            <p:nvPr/>
          </p:nvSpPr>
          <p:spPr>
            <a:xfrm>
              <a:off x="6019800" y="838200"/>
              <a:ext cx="26924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                   A </a:t>
              </a:r>
              <a:r>
                <a:rPr lang="en-US" b="1" u="sng" dirty="0" smtClean="0"/>
                <a:t>rate</a:t>
              </a:r>
              <a:r>
                <a:rPr lang="en-US" dirty="0" smtClean="0"/>
                <a:t> is a ratio</a:t>
              </a:r>
              <a:endParaRPr lang="en-US" b="1" u="sng" dirty="0" smtClean="0"/>
            </a:p>
            <a:p>
              <a:r>
                <a:rPr lang="en-US" dirty="0" smtClean="0"/>
                <a:t>                </a:t>
              </a:r>
              <a:r>
                <a:rPr lang="en-US" b="1" dirty="0" smtClean="0"/>
                <a:t>   </a:t>
              </a:r>
              <a:r>
                <a:rPr lang="en-US" dirty="0" smtClean="0"/>
                <a:t>showing the relationship of 2 different measurement units.</a:t>
              </a:r>
              <a:endParaRPr lang="en-US" u="sng" dirty="0"/>
            </a:p>
          </p:txBody>
        </p:sp>
        <p:sp>
          <p:nvSpPr>
            <p:cNvPr id="20" name="WordArt 3"/>
            <p:cNvSpPr>
              <a:spLocks noChangeArrowheads="1" noChangeShapeType="1"/>
            </p:cNvSpPr>
            <p:nvPr/>
          </p:nvSpPr>
          <p:spPr bwMode="auto">
            <a:xfrm>
              <a:off x="6207125" y="838200"/>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7" name="Picture 16" descr="Screen shot 2013-06-04 at 11.37.31 AM.png"/>
          <p:cNvPicPr>
            <a:picLocks noChangeAspect="1"/>
          </p:cNvPicPr>
          <p:nvPr/>
        </p:nvPicPr>
        <p:blipFill>
          <a:blip r:embed="rId4"/>
          <a:stretch>
            <a:fillRect/>
          </a:stretch>
        </p:blipFill>
        <p:spPr>
          <a:xfrm>
            <a:off x="0" y="3276600"/>
            <a:ext cx="7696200" cy="5493750"/>
          </a:xfrm>
          <a:prstGeom prst="rect">
            <a:avLst/>
          </a:prstGeom>
          <a:ln>
            <a:solidFill>
              <a:schemeClr val="tx1">
                <a:lumMod val="50000"/>
                <a:lumOff val="50000"/>
              </a:schemeClr>
            </a:solidFill>
          </a:ln>
          <a:effectLst>
            <a:outerShdw blurRad="63500" dist="152400" dir="18900000">
              <a:schemeClr val="bg1">
                <a:lumMod val="50000"/>
                <a:alpha val="43000"/>
              </a:schemeClr>
            </a:outerShdw>
          </a:effectLst>
        </p:spPr>
      </p:pic>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Mini-Lesson:  Unit Conversion Using Ratios</a:t>
            </a:r>
          </a:p>
        </p:txBody>
      </p:sp>
      <p:sp>
        <p:nvSpPr>
          <p:cNvPr id="4" name="Agenda Link">
            <a:hlinkClick r:id="rId5"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14</a:t>
            </a:fld>
            <a:endParaRPr lang="en-US" smtClean="0">
              <a:solidFill>
                <a:schemeClr val="bg1"/>
              </a:solidFill>
            </a:endParaRPr>
          </a:p>
        </p:txBody>
      </p:sp>
      <p:sp>
        <p:nvSpPr>
          <p:cNvPr id="10" name="TextBox 9"/>
          <p:cNvSpPr txBox="1"/>
          <p:nvPr/>
        </p:nvSpPr>
        <p:spPr>
          <a:xfrm>
            <a:off x="1346200" y="838200"/>
            <a:ext cx="7366000" cy="1354217"/>
          </a:xfrm>
          <a:prstGeom prst="rect">
            <a:avLst/>
          </a:prstGeom>
          <a:noFill/>
        </p:spPr>
        <p:txBody>
          <a:bodyPr wrap="square" rtlCol="0">
            <a:spAutoFit/>
          </a:bodyPr>
          <a:lstStyle/>
          <a:p>
            <a:r>
              <a:rPr lang="en-US" sz="3200" dirty="0" smtClean="0"/>
              <a:t>Next we will write the conversion rate as a ratio in fraction form:</a:t>
            </a:r>
          </a:p>
          <a:p>
            <a:endParaRPr lang="en-US" dirty="0"/>
          </a:p>
        </p:txBody>
      </p:sp>
      <p:sp>
        <p:nvSpPr>
          <p:cNvPr id="13" name="Rounded Rectangle 12"/>
          <p:cNvSpPr/>
          <p:nvPr/>
        </p:nvSpPr>
        <p:spPr>
          <a:xfrm>
            <a:off x="152400" y="4876800"/>
            <a:ext cx="6553200" cy="304800"/>
          </a:xfrm>
          <a:prstGeom prst="roundRect">
            <a:avLst/>
          </a:prstGeom>
          <a:solidFill>
            <a:srgbClr val="FFFF00">
              <a:alpha val="30000"/>
            </a:srgbClr>
          </a:soli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838575" y="2308225"/>
            <a:ext cx="4238625" cy="1044575"/>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aphicFrame>
        <p:nvGraphicFramePr>
          <p:cNvPr id="14" name="Object 2"/>
          <p:cNvGraphicFramePr>
            <a:graphicFrameLocks noChangeAspect="1"/>
          </p:cNvGraphicFramePr>
          <p:nvPr>
            <p:extLst>
              <p:ext uri="{D42A27DB-BD31-4B8C-83A1-F6EECF244321}">
                <p14:modId xmlns:p14="http://schemas.microsoft.com/office/powerpoint/2010/main" val="2790454892"/>
              </p:ext>
            </p:extLst>
          </p:nvPr>
        </p:nvGraphicFramePr>
        <p:xfrm>
          <a:off x="3838575" y="2308225"/>
          <a:ext cx="1616075" cy="1044575"/>
        </p:xfrm>
        <a:graphic>
          <a:graphicData uri="http://schemas.openxmlformats.org/presentationml/2006/ole">
            <mc:AlternateContent xmlns:mc="http://schemas.openxmlformats.org/markup-compatibility/2006">
              <mc:Choice xmlns:v="urn:schemas-microsoft-com:vml" Requires="v">
                <p:oleObj spid="_x0000_s77848" name="Equation" r:id="rId6" imgW="609600" imgH="393700" progId="Equation.3">
                  <p:embed/>
                </p:oleObj>
              </mc:Choice>
              <mc:Fallback>
                <p:oleObj name="Equation" r:id="rId6" imgW="609600" imgH="3937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75" y="2308225"/>
                        <a:ext cx="161607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562953112"/>
              </p:ext>
            </p:extLst>
          </p:nvPr>
        </p:nvGraphicFramePr>
        <p:xfrm>
          <a:off x="6059488" y="2259013"/>
          <a:ext cx="1684337" cy="1144587"/>
        </p:xfrm>
        <a:graphic>
          <a:graphicData uri="http://schemas.openxmlformats.org/presentationml/2006/ole">
            <mc:AlternateContent xmlns:mc="http://schemas.openxmlformats.org/markup-compatibility/2006">
              <mc:Choice xmlns:v="urn:schemas-microsoft-com:vml" Requires="v">
                <p:oleObj spid="_x0000_s77849" name="Equation" r:id="rId8" imgW="635000" imgH="431800" progId="Equation.3">
                  <p:embed/>
                </p:oleObj>
              </mc:Choice>
              <mc:Fallback>
                <p:oleObj name="Equation" r:id="rId8" imgW="635000" imgH="431800" progId="Equation.3">
                  <p:embed/>
                  <p:pic>
                    <p:nvPicPr>
                      <p:cNvPr id="0" name="Picture 3"/>
                      <p:cNvPicPr>
                        <a:picLocks noChangeAspect="1" noChangeArrowheads="1"/>
                      </p:cNvPicPr>
                      <p:nvPr/>
                    </p:nvPicPr>
                    <p:blipFill>
                      <a:blip r:embed="rId9"/>
                      <a:srcRect/>
                      <a:stretch>
                        <a:fillRect/>
                      </a:stretch>
                    </p:blipFill>
                    <p:spPr bwMode="auto">
                      <a:xfrm>
                        <a:off x="6059488" y="2259013"/>
                        <a:ext cx="1684337" cy="1144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a:spLocks noChangeArrowheads="1"/>
          </p:cNvSpPr>
          <p:nvPr/>
        </p:nvSpPr>
        <p:spPr bwMode="auto">
          <a:xfrm>
            <a:off x="5518150" y="2441575"/>
            <a:ext cx="581025" cy="523875"/>
          </a:xfrm>
          <a:prstGeom prst="rect">
            <a:avLst/>
          </a:prstGeom>
          <a:noFill/>
          <a:ln w="9525">
            <a:noFill/>
            <a:miter lim="800000"/>
            <a:headEnd/>
            <a:tailEnd/>
          </a:ln>
        </p:spPr>
        <p:txBody>
          <a:bodyPr>
            <a:prstTxWarp prst="textNoShape">
              <a:avLst/>
            </a:prstTxWarp>
            <a:spAutoFit/>
          </a:bodyPr>
          <a:lstStyle/>
          <a:p>
            <a:r>
              <a:rPr lang="en-US" sz="2800" dirty="0">
                <a:latin typeface="Calibri" charset="0"/>
              </a:rPr>
              <a:t>or</a:t>
            </a:r>
          </a:p>
        </p:txBody>
      </p:sp>
      <p:sp>
        <p:nvSpPr>
          <p:cNvPr id="19" name="TextBox 18"/>
          <p:cNvSpPr txBox="1"/>
          <p:nvPr/>
        </p:nvSpPr>
        <p:spPr>
          <a:xfrm>
            <a:off x="482600" y="1981200"/>
            <a:ext cx="2974975"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700" dirty="0" smtClean="0"/>
              <a:t>Does it matter if I write the ratio with 1 foot on the top or the bottom?</a:t>
            </a:r>
          </a:p>
        </p:txBody>
      </p:sp>
      <p:sp>
        <p:nvSpPr>
          <p:cNvPr id="20" name="TextBox 19"/>
          <p:cNvSpPr txBox="1"/>
          <p:nvPr/>
        </p:nvSpPr>
        <p:spPr>
          <a:xfrm>
            <a:off x="655320" y="990600"/>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2</a:t>
            </a:r>
            <a:endParaRPr lang="en-US" sz="5000" dirty="0"/>
          </a:p>
        </p:txBody>
      </p:sp>
      <p:sp>
        <p:nvSpPr>
          <p:cNvPr id="21" name="TextBox 20"/>
          <p:cNvSpPr txBox="1"/>
          <p:nvPr/>
        </p:nvSpPr>
        <p:spPr>
          <a:xfrm>
            <a:off x="636634" y="3733800"/>
            <a:ext cx="2639966"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400" dirty="0" smtClean="0"/>
              <a:t>What do you think?</a:t>
            </a:r>
            <a:endParaRPr lang="en-US" sz="2400" dirty="0"/>
          </a:p>
        </p:txBody>
      </p:sp>
      <p:sp>
        <p:nvSpPr>
          <p:cNvPr id="22" name="TextBox 21"/>
          <p:cNvSpPr txBox="1"/>
          <p:nvPr/>
        </p:nvSpPr>
        <p:spPr>
          <a:xfrm>
            <a:off x="457200" y="4220052"/>
            <a:ext cx="8255000" cy="538609"/>
          </a:xfrm>
          <a:prstGeom prst="rect">
            <a:avLst/>
          </a:prstGeom>
          <a:noFill/>
        </p:spPr>
        <p:txBody>
          <a:bodyPr wrap="square" rtlCol="0">
            <a:spAutoFit/>
          </a:bodyPr>
          <a:lstStyle/>
          <a:p>
            <a:r>
              <a:rPr lang="en-US" sz="2900" dirty="0" smtClean="0"/>
              <a:t>This is a </a:t>
            </a:r>
            <a:r>
              <a:rPr lang="en-US" sz="2900" b="1" dirty="0" smtClean="0">
                <a:solidFill>
                  <a:schemeClr val="accent4"/>
                </a:solidFill>
              </a:rPr>
              <a:t>unit rate </a:t>
            </a:r>
            <a:r>
              <a:rPr lang="en-US" sz="2900" dirty="0" smtClean="0"/>
              <a:t>because it is 12 inches per </a:t>
            </a:r>
            <a:r>
              <a:rPr lang="en-US" sz="2900" b="1" dirty="0" smtClean="0">
                <a:solidFill>
                  <a:srgbClr val="8064A2"/>
                </a:solidFill>
              </a:rPr>
              <a:t>1</a:t>
            </a:r>
            <a:r>
              <a:rPr lang="en-US" sz="2900" dirty="0" smtClean="0"/>
              <a:t> foot.</a:t>
            </a:r>
            <a:endParaRPr lang="en-US" sz="2900" dirty="0"/>
          </a:p>
        </p:txBody>
      </p:sp>
      <p:grpSp>
        <p:nvGrpSpPr>
          <p:cNvPr id="25" name="Group 24"/>
          <p:cNvGrpSpPr/>
          <p:nvPr/>
        </p:nvGrpSpPr>
        <p:grpSpPr>
          <a:xfrm>
            <a:off x="5711825" y="4758661"/>
            <a:ext cx="3124200" cy="956339"/>
            <a:chOff x="6019800" y="1219200"/>
            <a:chExt cx="3124200" cy="956339"/>
          </a:xfrm>
        </p:grpSpPr>
        <p:sp>
          <p:nvSpPr>
            <p:cNvPr id="23" name="TextBox 22"/>
            <p:cNvSpPr txBox="1"/>
            <p:nvPr/>
          </p:nvSpPr>
          <p:spPr>
            <a:xfrm>
              <a:off x="6019800" y="1252209"/>
              <a:ext cx="312420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                   A </a:t>
              </a:r>
              <a:r>
                <a:rPr lang="en-US" b="1" u="sng" dirty="0" smtClean="0"/>
                <a:t>unit rate</a:t>
              </a:r>
              <a:r>
                <a:rPr lang="en-US" dirty="0" smtClean="0"/>
                <a:t> is a</a:t>
              </a:r>
              <a:endParaRPr lang="en-US" b="1" u="sng" dirty="0" smtClean="0"/>
            </a:p>
            <a:p>
              <a:r>
                <a:rPr lang="en-US" dirty="0" smtClean="0"/>
                <a:t>                </a:t>
              </a:r>
              <a:r>
                <a:rPr lang="en-US" b="1" dirty="0" smtClean="0"/>
                <a:t>   </a:t>
              </a:r>
              <a:r>
                <a:rPr lang="en-US" dirty="0" smtClean="0"/>
                <a:t>rate where one measurement has a value of 1.</a:t>
              </a:r>
              <a:endParaRPr lang="en-US" u="sng" dirty="0"/>
            </a:p>
          </p:txBody>
        </p:sp>
        <p:sp>
          <p:nvSpPr>
            <p:cNvPr id="24" name="WordArt 3"/>
            <p:cNvSpPr>
              <a:spLocks noChangeArrowheads="1" noChangeShapeType="1"/>
            </p:cNvSpPr>
            <p:nvPr/>
          </p:nvSpPr>
          <p:spPr bwMode="auto">
            <a:xfrm>
              <a:off x="6207125" y="1219200"/>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17"/>
                                        </p:tgtEl>
                                      </p:cBhvr>
                                    </p:animEffect>
                                    <p:set>
                                      <p:cBhvr>
                                        <p:cTn id="23" dur="1" fill="hold">
                                          <p:stCondLst>
                                            <p:cond delay="19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13"/>
                                        </p:tgtEl>
                                      </p:cBhvr>
                                    </p:animEffect>
                                    <p:set>
                                      <p:cBhvr>
                                        <p:cTn id="26" dur="1" fill="hold">
                                          <p:stCondLst>
                                            <p:cond delay="1999"/>
                                          </p:stCondLst>
                                        </p:cTn>
                                        <p:tgtEl>
                                          <p:spTgt spid="13"/>
                                        </p:tgtEl>
                                        <p:attrNameLst>
                                          <p:attrName>style.visibility</p:attrName>
                                        </p:attrNameLst>
                                      </p:cBhvr>
                                      <p:to>
                                        <p:strVal val="hidden"/>
                                      </p:to>
                                    </p:set>
                                  </p:childTnLst>
                                </p:cTn>
                              </p:par>
                            </p:childTnLst>
                          </p:cTn>
                        </p:par>
                        <p:par>
                          <p:cTn id="27" fill="hold">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lide(fromBottom)">
                                      <p:cBhvr>
                                        <p:cTn id="30" dur="500"/>
                                        <p:tgtEl>
                                          <p:spTgt spid="22"/>
                                        </p:tgtEl>
                                      </p:cBhvr>
                                    </p:animEffect>
                                  </p:childTnLst>
                                </p:cTn>
                              </p:par>
                            </p:childTnLst>
                          </p:cTn>
                        </p:par>
                        <p:par>
                          <p:cTn id="31" fill="hold">
                            <p:stCondLst>
                              <p:cond delay="2500"/>
                            </p:stCondLst>
                            <p:childTnLst>
                              <p:par>
                                <p:cTn id="32" presetID="9"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49" presetClass="entr" presetSubtype="0" decel="10000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style.rotation</p:attrName>
                                        </p:attrNameLst>
                                      </p:cBhvr>
                                      <p:tavLst>
                                        <p:tav tm="0">
                                          <p:val>
                                            <p:fltVal val="360"/>
                                          </p:val>
                                        </p:tav>
                                        <p:tav tm="100000">
                                          <p:val>
                                            <p:fltVal val="0"/>
                                          </p:val>
                                        </p:tav>
                                      </p:tavLst>
                                    </p:anim>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6" grpId="0"/>
      <p:bldP spid="19"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15</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295400" y="1007983"/>
            <a:ext cx="3450503" cy="1354217"/>
          </a:xfrm>
          <a:prstGeom prst="rect">
            <a:avLst/>
          </a:prstGeom>
          <a:noFill/>
        </p:spPr>
        <p:txBody>
          <a:bodyPr wrap="square" rtlCol="0">
            <a:spAutoFit/>
          </a:bodyPr>
          <a:lstStyle/>
          <a:p>
            <a:r>
              <a:rPr lang="en-US" sz="3200" dirty="0" smtClean="0"/>
              <a:t>To convert </a:t>
            </a:r>
            <a:r>
              <a:rPr lang="en-US" sz="2000" dirty="0" smtClean="0"/>
              <a:t>                  </a:t>
            </a:r>
            <a:r>
              <a:rPr lang="en-US" sz="3200" dirty="0" smtClean="0"/>
              <a:t> </a:t>
            </a:r>
            <a:r>
              <a:rPr lang="en-US" sz="3200" b="1" u="sng" dirty="0" smtClean="0"/>
              <a:t>54 inches into feet</a:t>
            </a:r>
            <a:endParaRPr lang="en-US" sz="3200" dirty="0" smtClean="0"/>
          </a:p>
          <a:p>
            <a:endParaRPr lang="en-US" dirty="0"/>
          </a:p>
        </p:txBody>
      </p:sp>
      <p:graphicFrame>
        <p:nvGraphicFramePr>
          <p:cNvPr id="17" name="Object 2"/>
          <p:cNvGraphicFramePr>
            <a:graphicFrameLocks noChangeAspect="1"/>
          </p:cNvGraphicFramePr>
          <p:nvPr/>
        </p:nvGraphicFramePr>
        <p:xfrm>
          <a:off x="4843462" y="2381250"/>
          <a:ext cx="1616075" cy="1044575"/>
        </p:xfrm>
        <a:graphic>
          <a:graphicData uri="http://schemas.openxmlformats.org/presentationml/2006/ole">
            <mc:AlternateContent xmlns:mc="http://schemas.openxmlformats.org/markup-compatibility/2006">
              <mc:Choice xmlns:v="urn:schemas-microsoft-com:vml" Requires="v">
                <p:oleObj spid="_x0000_s141336" name="Equation" r:id="rId8" imgW="609600" imgH="393700" progId="Equation.3">
                  <p:embed/>
                </p:oleObj>
              </mc:Choice>
              <mc:Fallback>
                <p:oleObj name="Equation" r:id="rId8" imgW="6096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3462" y="2381250"/>
                        <a:ext cx="161607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6621462" y="2573337"/>
            <a:ext cx="376238" cy="522288"/>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9" name="Object 18"/>
          <p:cNvGraphicFramePr>
            <a:graphicFrameLocks noChangeAspect="1"/>
          </p:cNvGraphicFramePr>
          <p:nvPr/>
        </p:nvGraphicFramePr>
        <p:xfrm>
          <a:off x="7105650" y="2384425"/>
          <a:ext cx="1581150" cy="1044575"/>
        </p:xfrm>
        <a:graphic>
          <a:graphicData uri="http://schemas.openxmlformats.org/presentationml/2006/ole">
            <mc:AlternateContent xmlns:mc="http://schemas.openxmlformats.org/markup-compatibility/2006">
              <mc:Choice xmlns:v="urn:schemas-microsoft-com:vml" Requires="v">
                <p:oleObj spid="_x0000_s141337" name="Equation" r:id="rId10" imgW="596900" imgH="393700" progId="Equation.3">
                  <p:embed/>
                </p:oleObj>
              </mc:Choice>
              <mc:Fallback>
                <p:oleObj name="Equation" r:id="rId10" imgW="5969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05650" y="2384425"/>
                        <a:ext cx="158115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ight Arrow 19"/>
          <p:cNvSpPr/>
          <p:nvPr/>
        </p:nvSpPr>
        <p:spPr>
          <a:xfrm>
            <a:off x="6302375" y="2452687"/>
            <a:ext cx="1189037" cy="328613"/>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Arrow 20"/>
          <p:cNvSpPr/>
          <p:nvPr/>
        </p:nvSpPr>
        <p:spPr>
          <a:xfrm>
            <a:off x="6551612" y="3035300"/>
            <a:ext cx="908050" cy="330200"/>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22"/>
          <p:cNvSpPr txBox="1"/>
          <p:nvPr/>
        </p:nvSpPr>
        <p:spPr>
          <a:xfrm>
            <a:off x="440267" y="3452098"/>
            <a:ext cx="4203170" cy="2339102"/>
          </a:xfrm>
          <a:prstGeom prst="rect">
            <a:avLst/>
          </a:prstGeom>
          <a:noFill/>
        </p:spPr>
        <p:txBody>
          <a:bodyPr wrap="square" rtlCol="0">
            <a:spAutoFit/>
          </a:bodyPr>
          <a:lstStyle/>
          <a:p>
            <a:r>
              <a:rPr lang="en-US" sz="3200" dirty="0" smtClean="0"/>
              <a:t>conversion ratio as a rate in fraction form and set it equal to another ratio.</a:t>
            </a:r>
          </a:p>
          <a:p>
            <a:endParaRPr lang="en-US" dirty="0"/>
          </a:p>
        </p:txBody>
      </p:sp>
      <p:sp>
        <p:nvSpPr>
          <p:cNvPr id="24" name="TextBox 23"/>
          <p:cNvSpPr txBox="1"/>
          <p:nvPr/>
        </p:nvSpPr>
        <p:spPr>
          <a:xfrm>
            <a:off x="533400" y="1119426"/>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3</a:t>
            </a:r>
            <a:endParaRPr lang="en-US" sz="5000" dirty="0"/>
          </a:p>
        </p:txBody>
      </p:sp>
      <p:sp>
        <p:nvSpPr>
          <p:cNvPr id="29" name="TextBox 28"/>
          <p:cNvSpPr txBox="1"/>
          <p:nvPr/>
        </p:nvSpPr>
        <p:spPr>
          <a:xfrm>
            <a:off x="457200" y="2017712"/>
            <a:ext cx="4242174" cy="1569660"/>
          </a:xfrm>
          <a:prstGeom prst="rect">
            <a:avLst/>
          </a:prstGeom>
          <a:noFill/>
        </p:spPr>
        <p:txBody>
          <a:bodyPr wrap="square" rtlCol="0">
            <a:spAutoFit/>
          </a:bodyPr>
          <a:lstStyle/>
          <a:p>
            <a:r>
              <a:rPr lang="en-US" sz="3200" dirty="0" smtClean="0"/>
              <a:t>we will make an equivalent ratio.  We write the unit</a:t>
            </a:r>
          </a:p>
        </p:txBody>
      </p:sp>
      <p:grpSp>
        <p:nvGrpSpPr>
          <p:cNvPr id="3" name="Group 2"/>
          <p:cNvGrpSpPr/>
          <p:nvPr/>
        </p:nvGrpSpPr>
        <p:grpSpPr>
          <a:xfrm>
            <a:off x="3200400" y="941387"/>
            <a:ext cx="2362200" cy="677863"/>
            <a:chOff x="3200400" y="941387"/>
            <a:chExt cx="2362200" cy="677863"/>
          </a:xfrm>
        </p:grpSpPr>
        <p:sp>
          <p:nvSpPr>
            <p:cNvPr id="31" name="TextBox 30"/>
            <p:cNvSpPr txBox="1"/>
            <p:nvPr/>
          </p:nvSpPr>
          <p:spPr>
            <a:xfrm>
              <a:off x="3200400" y="956032"/>
              <a:ext cx="23622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                   convert </a:t>
              </a:r>
            </a:p>
            <a:p>
              <a:r>
                <a:rPr lang="en-US" dirty="0" smtClean="0"/>
                <a:t>                means change</a:t>
              </a:r>
              <a:endParaRPr lang="en-US" dirty="0"/>
            </a:p>
          </p:txBody>
        </p:sp>
        <p:sp>
          <p:nvSpPr>
            <p:cNvPr id="32" name="WordArt 3"/>
            <p:cNvSpPr>
              <a:spLocks noChangeArrowheads="1" noChangeShapeType="1"/>
            </p:cNvSpPr>
            <p:nvPr/>
          </p:nvSpPr>
          <p:spPr bwMode="auto">
            <a:xfrm>
              <a:off x="3311525" y="941387"/>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grpSp>
      <p:sp>
        <p:nvSpPr>
          <p:cNvPr id="34" name="WordArt 3"/>
          <p:cNvSpPr>
            <a:spLocks noChangeArrowheads="1" noChangeShapeType="1"/>
          </p:cNvSpPr>
          <p:nvPr/>
        </p:nvSpPr>
        <p:spPr bwMode="auto">
          <a:xfrm>
            <a:off x="3463925" y="4960937"/>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0"/>
                            </p:stCondLst>
                            <p:childTnLst>
                              <p:par>
                                <p:cTn id="23" presetID="12" presetClass="entr" presetSubtype="4"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lide(fromBottom)">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16</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7" name="Object 2"/>
          <p:cNvGraphicFramePr>
            <a:graphicFrameLocks noChangeAspect="1"/>
          </p:cNvGraphicFramePr>
          <p:nvPr/>
        </p:nvGraphicFramePr>
        <p:xfrm>
          <a:off x="2786062" y="2133600"/>
          <a:ext cx="1616075" cy="1044575"/>
        </p:xfrm>
        <a:graphic>
          <a:graphicData uri="http://schemas.openxmlformats.org/presentationml/2006/ole">
            <mc:AlternateContent xmlns:mc="http://schemas.openxmlformats.org/markup-compatibility/2006">
              <mc:Choice xmlns:v="urn:schemas-microsoft-com:vml" Requires="v">
                <p:oleObj spid="_x0000_s149548" name="Equation" r:id="rId8" imgW="609600" imgH="393700" progId="Equation.3">
                  <p:embed/>
                </p:oleObj>
              </mc:Choice>
              <mc:Fallback>
                <p:oleObj name="Equation" r:id="rId8" imgW="6096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062" y="2133600"/>
                        <a:ext cx="161607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4564062" y="2325687"/>
            <a:ext cx="376238" cy="522288"/>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9" name="Object 18"/>
          <p:cNvGraphicFramePr>
            <a:graphicFrameLocks noChangeAspect="1"/>
          </p:cNvGraphicFramePr>
          <p:nvPr/>
        </p:nvGraphicFramePr>
        <p:xfrm>
          <a:off x="5048250" y="2136775"/>
          <a:ext cx="1581150" cy="1044575"/>
        </p:xfrm>
        <a:graphic>
          <a:graphicData uri="http://schemas.openxmlformats.org/presentationml/2006/ole">
            <mc:AlternateContent xmlns:mc="http://schemas.openxmlformats.org/markup-compatibility/2006">
              <mc:Choice xmlns:v="urn:schemas-microsoft-com:vml" Requires="v">
                <p:oleObj spid="_x0000_s149549" name="Equation" r:id="rId10" imgW="596900" imgH="393700" progId="Equation.3">
                  <p:embed/>
                </p:oleObj>
              </mc:Choice>
              <mc:Fallback>
                <p:oleObj name="Equation" r:id="rId10" imgW="5969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8250" y="2136775"/>
                        <a:ext cx="158115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ight Arrow 19"/>
          <p:cNvSpPr/>
          <p:nvPr/>
        </p:nvSpPr>
        <p:spPr>
          <a:xfrm>
            <a:off x="4244975" y="2205037"/>
            <a:ext cx="1189037" cy="328613"/>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Arrow 20"/>
          <p:cNvSpPr/>
          <p:nvPr/>
        </p:nvSpPr>
        <p:spPr>
          <a:xfrm>
            <a:off x="4494212" y="2787650"/>
            <a:ext cx="908050" cy="330200"/>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23"/>
          <p:cNvSpPr txBox="1"/>
          <p:nvPr/>
        </p:nvSpPr>
        <p:spPr>
          <a:xfrm>
            <a:off x="533400" y="1119426"/>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3</a:t>
            </a:r>
            <a:endParaRPr lang="en-US" sz="5000" dirty="0"/>
          </a:p>
        </p:txBody>
      </p:sp>
      <p:sp>
        <p:nvSpPr>
          <p:cNvPr id="25" name="TextBox 24"/>
          <p:cNvSpPr txBox="1"/>
          <p:nvPr/>
        </p:nvSpPr>
        <p:spPr>
          <a:xfrm>
            <a:off x="980440" y="3352800"/>
            <a:ext cx="7538720"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300" dirty="0" smtClean="0"/>
              <a:t>You could also write:</a:t>
            </a:r>
          </a:p>
          <a:p>
            <a:endParaRPr lang="en-US" sz="2300" dirty="0" smtClean="0"/>
          </a:p>
          <a:p>
            <a:endParaRPr lang="en-US" sz="2300" dirty="0" smtClean="0"/>
          </a:p>
          <a:p>
            <a:endParaRPr lang="en-US" sz="2300" dirty="0" smtClean="0"/>
          </a:p>
          <a:p>
            <a:endParaRPr lang="en-US" sz="2300" dirty="0" smtClean="0"/>
          </a:p>
          <a:p>
            <a:endParaRPr lang="en-US" sz="2300" dirty="0" smtClean="0"/>
          </a:p>
        </p:txBody>
      </p:sp>
      <p:graphicFrame>
        <p:nvGraphicFramePr>
          <p:cNvPr id="26" name="Object 2"/>
          <p:cNvGraphicFramePr>
            <a:graphicFrameLocks noChangeAspect="1"/>
          </p:cNvGraphicFramePr>
          <p:nvPr/>
        </p:nvGraphicFramePr>
        <p:xfrm>
          <a:off x="3962400" y="3719512"/>
          <a:ext cx="1318895" cy="852488"/>
        </p:xfrm>
        <a:graphic>
          <a:graphicData uri="http://schemas.openxmlformats.org/presentationml/2006/ole">
            <mc:AlternateContent xmlns:mc="http://schemas.openxmlformats.org/markup-compatibility/2006">
              <mc:Choice xmlns:v="urn:schemas-microsoft-com:vml" Requires="v">
                <p:oleObj spid="_x0000_s149550" name="Equation" r:id="rId12" imgW="609600" imgH="393700" progId="Equation.3">
                  <p:embed/>
                </p:oleObj>
              </mc:Choice>
              <mc:Fallback>
                <p:oleObj name="Equation" r:id="rId12" imgW="609600" imgH="3937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2400" y="3719512"/>
                        <a:ext cx="1318895" cy="85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a:spLocks noChangeArrowheads="1"/>
          </p:cNvSpPr>
          <p:nvPr/>
        </p:nvSpPr>
        <p:spPr bwMode="auto">
          <a:xfrm>
            <a:off x="5410200" y="3744912"/>
            <a:ext cx="376238" cy="522288"/>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28" name="Object 27"/>
          <p:cNvGraphicFramePr>
            <a:graphicFrameLocks noChangeAspect="1"/>
          </p:cNvGraphicFramePr>
          <p:nvPr/>
        </p:nvGraphicFramePr>
        <p:xfrm>
          <a:off x="5929508" y="3721100"/>
          <a:ext cx="1287988" cy="850900"/>
        </p:xfrm>
        <a:graphic>
          <a:graphicData uri="http://schemas.openxmlformats.org/presentationml/2006/ole">
            <mc:AlternateContent xmlns:mc="http://schemas.openxmlformats.org/markup-compatibility/2006">
              <mc:Choice xmlns:v="urn:schemas-microsoft-com:vml" Requires="v">
                <p:oleObj spid="_x0000_s149551" name="Equation" r:id="rId14" imgW="596900" imgH="393700" progId="Equation.3">
                  <p:embed/>
                </p:oleObj>
              </mc:Choice>
              <mc:Fallback>
                <p:oleObj name="Equation" r:id="rId14" imgW="596900" imgH="3937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29508" y="3721100"/>
                        <a:ext cx="1287988"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1173480" y="929700"/>
            <a:ext cx="7538720" cy="2062103"/>
          </a:xfrm>
          <a:prstGeom prst="rect">
            <a:avLst/>
          </a:prstGeom>
          <a:noFill/>
        </p:spPr>
        <p:txBody>
          <a:bodyPr wrap="square" rtlCol="0">
            <a:spAutoFit/>
          </a:bodyPr>
          <a:lstStyle/>
          <a:p>
            <a:r>
              <a:rPr lang="en-US" sz="3200" dirty="0" smtClean="0"/>
              <a:t>We write the unit conversion ratio as a rate in fraction form and set it equal to another ratio.</a:t>
            </a:r>
          </a:p>
          <a:p>
            <a:endParaRPr lang="en-US" sz="3200" dirty="0" smtClean="0"/>
          </a:p>
        </p:txBody>
      </p:sp>
      <p:sp>
        <p:nvSpPr>
          <p:cNvPr id="30" name="TextBox 29"/>
          <p:cNvSpPr txBox="1"/>
          <p:nvPr/>
        </p:nvSpPr>
        <p:spPr>
          <a:xfrm>
            <a:off x="980440" y="4707771"/>
            <a:ext cx="7401560" cy="1077218"/>
          </a:xfrm>
          <a:prstGeom prst="rect">
            <a:avLst/>
          </a:prstGeom>
          <a:noFill/>
        </p:spPr>
        <p:txBody>
          <a:bodyPr wrap="square" rtlCol="0">
            <a:spAutoFit/>
          </a:bodyPr>
          <a:lstStyle/>
          <a:p>
            <a:r>
              <a:rPr lang="en-US" sz="2300" dirty="0" smtClean="0"/>
              <a:t>The important thing to remember is that the units on top must match.  And the units on the bottom must match.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17</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600200" y="931783"/>
            <a:ext cx="7112000" cy="1354217"/>
          </a:xfrm>
          <a:prstGeom prst="rect">
            <a:avLst/>
          </a:prstGeom>
          <a:noFill/>
        </p:spPr>
        <p:txBody>
          <a:bodyPr wrap="square" rtlCol="0">
            <a:spAutoFit/>
          </a:bodyPr>
          <a:lstStyle/>
          <a:p>
            <a:r>
              <a:rPr lang="en-US" sz="3200" dirty="0" smtClean="0"/>
              <a:t>Next we put in the number we are converting into the second ratio.  We are</a:t>
            </a:r>
          </a:p>
          <a:p>
            <a:endParaRPr lang="en-US" dirty="0"/>
          </a:p>
        </p:txBody>
      </p:sp>
      <p:graphicFrame>
        <p:nvGraphicFramePr>
          <p:cNvPr id="17" name="Object 2"/>
          <p:cNvGraphicFramePr>
            <a:graphicFrameLocks noChangeAspect="1"/>
          </p:cNvGraphicFramePr>
          <p:nvPr/>
        </p:nvGraphicFramePr>
        <p:xfrm>
          <a:off x="1247775" y="3219450"/>
          <a:ext cx="1616075" cy="1044575"/>
        </p:xfrm>
        <a:graphic>
          <a:graphicData uri="http://schemas.openxmlformats.org/presentationml/2006/ole">
            <mc:AlternateContent xmlns:mc="http://schemas.openxmlformats.org/markup-compatibility/2006">
              <mc:Choice xmlns:v="urn:schemas-microsoft-com:vml" Requires="v">
                <p:oleObj spid="_x0000_s81955" name="Equation" r:id="rId8" imgW="609600" imgH="393700" progId="Equation.3">
                  <p:embed/>
                </p:oleObj>
              </mc:Choice>
              <mc:Fallback>
                <p:oleObj name="Equation" r:id="rId8" imgW="6096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7775" y="3219450"/>
                        <a:ext cx="161607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3025775" y="3411537"/>
            <a:ext cx="376238" cy="522288"/>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9" name="Object 18"/>
          <p:cNvGraphicFramePr>
            <a:graphicFrameLocks noChangeAspect="1"/>
          </p:cNvGraphicFramePr>
          <p:nvPr/>
        </p:nvGraphicFramePr>
        <p:xfrm>
          <a:off x="3627437" y="3273425"/>
          <a:ext cx="1782763" cy="942975"/>
        </p:xfrm>
        <a:graphic>
          <a:graphicData uri="http://schemas.openxmlformats.org/presentationml/2006/ole">
            <mc:AlternateContent xmlns:mc="http://schemas.openxmlformats.org/markup-compatibility/2006">
              <mc:Choice xmlns:v="urn:schemas-microsoft-com:vml" Requires="v">
                <p:oleObj spid="_x0000_s81956" name="Equation" r:id="rId10" imgW="673100" imgH="355600" progId="Equation.3">
                  <p:embed/>
                </p:oleObj>
              </mc:Choice>
              <mc:Fallback>
                <p:oleObj name="Equation" r:id="rId10" imgW="673100" imgH="3556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7437" y="3273425"/>
                        <a:ext cx="17827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5"/>
          <p:cNvGraphicFramePr>
            <a:graphicFrameLocks noChangeAspect="1"/>
          </p:cNvGraphicFramePr>
          <p:nvPr/>
        </p:nvGraphicFramePr>
        <p:xfrm>
          <a:off x="3752850" y="3276600"/>
          <a:ext cx="1581150" cy="1044575"/>
        </p:xfrm>
        <a:graphic>
          <a:graphicData uri="http://schemas.openxmlformats.org/presentationml/2006/ole">
            <mc:AlternateContent xmlns:mc="http://schemas.openxmlformats.org/markup-compatibility/2006">
              <mc:Choice xmlns:v="urn:schemas-microsoft-com:vml" Requires="v">
                <p:oleObj spid="_x0000_s81957" name="Equation" r:id="rId12" imgW="596900" imgH="393700" progId="Equation.3">
                  <p:embed/>
                </p:oleObj>
              </mc:Choice>
              <mc:Fallback>
                <p:oleObj name="Equation" r:id="rId12" imgW="596900" imgH="39370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2850" y="3276600"/>
                        <a:ext cx="158115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655320" y="990600"/>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4</a:t>
            </a:r>
            <a:endParaRPr lang="en-US" sz="5000" dirty="0"/>
          </a:p>
        </p:txBody>
      </p:sp>
      <p:sp>
        <p:nvSpPr>
          <p:cNvPr id="24" name="TextBox 23"/>
          <p:cNvSpPr txBox="1"/>
          <p:nvPr/>
        </p:nvSpPr>
        <p:spPr>
          <a:xfrm>
            <a:off x="457200" y="1922383"/>
            <a:ext cx="8255000" cy="1354217"/>
          </a:xfrm>
          <a:prstGeom prst="rect">
            <a:avLst/>
          </a:prstGeom>
          <a:noFill/>
        </p:spPr>
        <p:txBody>
          <a:bodyPr wrap="square" rtlCol="0">
            <a:spAutoFit/>
          </a:bodyPr>
          <a:lstStyle/>
          <a:p>
            <a:r>
              <a:rPr lang="en-US" sz="3200" dirty="0" smtClean="0"/>
              <a:t>converting </a:t>
            </a:r>
            <a:r>
              <a:rPr lang="en-US" sz="3200" b="1" u="sng" dirty="0" smtClean="0"/>
              <a:t>54 inches</a:t>
            </a:r>
            <a:r>
              <a:rPr lang="en-US" sz="3200" dirty="0" smtClean="0"/>
              <a:t> into feet.  Should we put </a:t>
            </a:r>
            <a:r>
              <a:rPr lang="en-US" sz="3200" b="1" dirty="0" smtClean="0"/>
              <a:t>54 </a:t>
            </a:r>
            <a:r>
              <a:rPr lang="en-US" sz="3200" dirty="0" smtClean="0"/>
              <a:t>on the top or the bottom of the ratio?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18</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600200" y="931783"/>
            <a:ext cx="7112000" cy="1354217"/>
          </a:xfrm>
          <a:prstGeom prst="rect">
            <a:avLst/>
          </a:prstGeom>
          <a:noFill/>
        </p:spPr>
        <p:txBody>
          <a:bodyPr wrap="square" rtlCol="0">
            <a:spAutoFit/>
          </a:bodyPr>
          <a:lstStyle/>
          <a:p>
            <a:r>
              <a:rPr lang="en-US" sz="3200" dirty="0" smtClean="0"/>
              <a:t>Now, to find the feet, we need to find the factor we multiply by to make these two</a:t>
            </a:r>
          </a:p>
          <a:p>
            <a:endParaRPr lang="en-US" dirty="0"/>
          </a:p>
        </p:txBody>
      </p:sp>
      <p:graphicFrame>
        <p:nvGraphicFramePr>
          <p:cNvPr id="17" name="Object 2"/>
          <p:cNvGraphicFramePr>
            <a:graphicFrameLocks noChangeAspect="1"/>
          </p:cNvGraphicFramePr>
          <p:nvPr/>
        </p:nvGraphicFramePr>
        <p:xfrm>
          <a:off x="1247775" y="3219450"/>
          <a:ext cx="1616075" cy="1044575"/>
        </p:xfrm>
        <a:graphic>
          <a:graphicData uri="http://schemas.openxmlformats.org/presentationml/2006/ole">
            <mc:AlternateContent xmlns:mc="http://schemas.openxmlformats.org/markup-compatibility/2006">
              <mc:Choice xmlns:v="urn:schemas-microsoft-com:vml" Requires="v">
                <p:oleObj spid="_x0000_s83994" name="Equation" r:id="rId8" imgW="609600" imgH="393700" progId="Equation.3">
                  <p:embed/>
                </p:oleObj>
              </mc:Choice>
              <mc:Fallback>
                <p:oleObj name="Equation" r:id="rId8" imgW="6096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7775" y="3219450"/>
                        <a:ext cx="161607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3025775" y="3411537"/>
            <a:ext cx="376238" cy="522288"/>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9" name="Object 18"/>
          <p:cNvGraphicFramePr>
            <a:graphicFrameLocks noChangeAspect="1"/>
          </p:cNvGraphicFramePr>
          <p:nvPr/>
        </p:nvGraphicFramePr>
        <p:xfrm>
          <a:off x="3627437" y="3273425"/>
          <a:ext cx="1782763" cy="942975"/>
        </p:xfrm>
        <a:graphic>
          <a:graphicData uri="http://schemas.openxmlformats.org/presentationml/2006/ole">
            <mc:AlternateContent xmlns:mc="http://schemas.openxmlformats.org/markup-compatibility/2006">
              <mc:Choice xmlns:v="urn:schemas-microsoft-com:vml" Requires="v">
                <p:oleObj spid="_x0000_s83995" name="Equation" r:id="rId10" imgW="673100" imgH="355600" progId="Equation.3">
                  <p:embed/>
                </p:oleObj>
              </mc:Choice>
              <mc:Fallback>
                <p:oleObj name="Equation" r:id="rId10" imgW="673100" imgH="3556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7437" y="3273425"/>
                        <a:ext cx="17827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urved Up Arrow 14"/>
          <p:cNvSpPr/>
          <p:nvPr/>
        </p:nvSpPr>
        <p:spPr>
          <a:xfrm>
            <a:off x="2257425" y="4275138"/>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Curved Down Arrow 15"/>
          <p:cNvSpPr/>
          <p:nvPr/>
        </p:nvSpPr>
        <p:spPr>
          <a:xfrm>
            <a:off x="2257425" y="2682875"/>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 name="Rounded Rectangle 19"/>
          <p:cNvSpPr>
            <a:spLocks noChangeAspect="1"/>
          </p:cNvSpPr>
          <p:nvPr/>
        </p:nvSpPr>
        <p:spPr>
          <a:xfrm>
            <a:off x="2724150" y="4249738"/>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sp>
        <p:nvSpPr>
          <p:cNvPr id="21" name="TextBox 20"/>
          <p:cNvSpPr txBox="1"/>
          <p:nvPr/>
        </p:nvSpPr>
        <p:spPr>
          <a:xfrm>
            <a:off x="5740400" y="2397701"/>
            <a:ext cx="2971800" cy="3108544"/>
          </a:xfrm>
          <a:prstGeom prst="rect">
            <a:avLst/>
          </a:prstGeom>
          <a:noFill/>
          <a:ln>
            <a:solidFill>
              <a:schemeClr val="accent1"/>
            </a:solidFill>
          </a:ln>
          <a:effectLst>
            <a:outerShdw blurRad="50800" dist="38100" dir="2700000" algn="tl" rotWithShape="0">
              <a:schemeClr val="accent1">
                <a:alpha val="43000"/>
              </a:schemeClr>
            </a:outerShdw>
          </a:effectLst>
          <a:scene3d>
            <a:camera prst="orthographicFront"/>
            <a:lightRig rig="threePt" dir="t"/>
          </a:scene3d>
          <a:sp3d>
            <a:bevelT/>
          </a:sp3d>
        </p:spPr>
        <p:txBody>
          <a:bodyPr wrap="square" rtlCol="0">
            <a:spAutoFit/>
          </a:bodyPr>
          <a:lstStyle/>
          <a:p>
            <a:r>
              <a:rPr lang="en-US" sz="2800" dirty="0" smtClean="0"/>
              <a:t>That is,</a:t>
            </a:r>
          </a:p>
          <a:p>
            <a:r>
              <a:rPr lang="en-US" sz="2800" dirty="0" smtClean="0"/>
              <a:t>What do I multiply 12 by to get 54?</a:t>
            </a:r>
          </a:p>
          <a:p>
            <a:endParaRPr lang="en-US" sz="2800" i="1" dirty="0" smtClean="0"/>
          </a:p>
          <a:p>
            <a:r>
              <a:rPr lang="en-US" sz="2800" i="1" dirty="0" smtClean="0"/>
              <a:t>Put your hand up when you think you know.</a:t>
            </a:r>
          </a:p>
        </p:txBody>
      </p:sp>
      <p:sp>
        <p:nvSpPr>
          <p:cNvPr id="23" name="TextBox 22"/>
          <p:cNvSpPr txBox="1"/>
          <p:nvPr/>
        </p:nvSpPr>
        <p:spPr>
          <a:xfrm>
            <a:off x="457200" y="1905000"/>
            <a:ext cx="7112000" cy="861774"/>
          </a:xfrm>
          <a:prstGeom prst="rect">
            <a:avLst/>
          </a:prstGeom>
          <a:noFill/>
        </p:spPr>
        <p:txBody>
          <a:bodyPr wrap="square" rtlCol="0">
            <a:spAutoFit/>
          </a:bodyPr>
          <a:lstStyle/>
          <a:p>
            <a:r>
              <a:rPr lang="en-US" sz="3200" dirty="0" smtClean="0"/>
              <a:t>ratios equivalent.</a:t>
            </a:r>
          </a:p>
          <a:p>
            <a:endParaRPr lang="en-US" dirty="0"/>
          </a:p>
        </p:txBody>
      </p:sp>
      <p:sp>
        <p:nvSpPr>
          <p:cNvPr id="24" name="TextBox 23"/>
          <p:cNvSpPr txBox="1"/>
          <p:nvPr/>
        </p:nvSpPr>
        <p:spPr>
          <a:xfrm>
            <a:off x="5715000" y="4114800"/>
            <a:ext cx="2997200"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t>Where have we done this before in this lesson?</a:t>
            </a:r>
            <a:endParaRPr lang="en-US" sz="2800" dirty="0"/>
          </a:p>
        </p:txBody>
      </p:sp>
      <p:grpSp>
        <p:nvGrpSpPr>
          <p:cNvPr id="27" name="Group 26"/>
          <p:cNvGrpSpPr/>
          <p:nvPr/>
        </p:nvGrpSpPr>
        <p:grpSpPr>
          <a:xfrm>
            <a:off x="228600" y="5037137"/>
            <a:ext cx="2926080" cy="677863"/>
            <a:chOff x="228600" y="5037137"/>
            <a:chExt cx="2926080" cy="677863"/>
          </a:xfrm>
        </p:grpSpPr>
        <p:sp>
          <p:nvSpPr>
            <p:cNvPr id="25" name="TextBox 24"/>
            <p:cNvSpPr txBox="1"/>
            <p:nvPr/>
          </p:nvSpPr>
          <p:spPr>
            <a:xfrm>
              <a:off x="228600" y="5051782"/>
              <a:ext cx="292608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                   Equivalent means</a:t>
              </a:r>
            </a:p>
            <a:p>
              <a:r>
                <a:rPr lang="en-US" dirty="0" smtClean="0"/>
                <a:t>                   equal value.</a:t>
              </a:r>
            </a:p>
          </p:txBody>
        </p:sp>
        <p:sp>
          <p:nvSpPr>
            <p:cNvPr id="26" name="WordArt 3"/>
            <p:cNvSpPr>
              <a:spLocks noChangeArrowheads="1" noChangeShapeType="1"/>
            </p:cNvSpPr>
            <p:nvPr/>
          </p:nvSpPr>
          <p:spPr bwMode="auto">
            <a:xfrm>
              <a:off x="339725" y="5037137"/>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grpSp>
      <p:sp>
        <p:nvSpPr>
          <p:cNvPr id="28" name="TextBox 27"/>
          <p:cNvSpPr txBox="1"/>
          <p:nvPr/>
        </p:nvSpPr>
        <p:spPr>
          <a:xfrm>
            <a:off x="579120" y="990600"/>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5</a:t>
            </a:r>
            <a:endParaRPr lang="en-US"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27"/>
                                        </p:tgtEl>
                                      </p:cBhvr>
                                    </p:animEffect>
                                    <p:set>
                                      <p:cBhvr>
                                        <p:cTn id="11" dur="1" fill="hold">
                                          <p:stCondLst>
                                            <p:cond delay="499"/>
                                          </p:stCondLst>
                                        </p:cTn>
                                        <p:tgtEl>
                                          <p:spTgt spid="27"/>
                                        </p:tgtEl>
                                        <p:attrNameLst>
                                          <p:attrName>style.visibility</p:attrName>
                                        </p:attrNameLst>
                                      </p:cBhvr>
                                      <p:to>
                                        <p:strVal val="hidden"/>
                                      </p:to>
                                    </p:set>
                                  </p:childTnLst>
                                </p:cTn>
                              </p:par>
                              <p:par>
                                <p:cTn id="12" presetID="49" presetClass="entr" presetSubtype="0" decel="10000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 calcmode="lin" valueType="num">
                                      <p:cBhvr>
                                        <p:cTn id="16" dur="500" fill="hold"/>
                                        <p:tgtEl>
                                          <p:spTgt spid="24"/>
                                        </p:tgtEl>
                                        <p:attrNameLst>
                                          <p:attrName>style.rotation</p:attrName>
                                        </p:attrNameLst>
                                      </p:cBhvr>
                                      <p:tavLst>
                                        <p:tav tm="0">
                                          <p:val>
                                            <p:fltVal val="360"/>
                                          </p:val>
                                        </p:tav>
                                        <p:tav tm="100000">
                                          <p:val>
                                            <p:fltVal val="0"/>
                                          </p:val>
                                        </p:tav>
                                      </p:tavLst>
                                    </p:anim>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19</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247774" y="838200"/>
            <a:ext cx="7464425" cy="1846659"/>
          </a:xfrm>
          <a:prstGeom prst="rect">
            <a:avLst/>
          </a:prstGeom>
          <a:noFill/>
        </p:spPr>
        <p:txBody>
          <a:bodyPr wrap="square" rtlCol="0">
            <a:spAutoFit/>
          </a:bodyPr>
          <a:lstStyle/>
          <a:p>
            <a:r>
              <a:rPr lang="en-US" sz="3200" dirty="0" smtClean="0"/>
              <a:t>Next, to find the feet, we need to find the factor we multiply by to make these 2 ratios equivalent.</a:t>
            </a:r>
          </a:p>
          <a:p>
            <a:endParaRPr lang="en-US" dirty="0"/>
          </a:p>
        </p:txBody>
      </p:sp>
      <p:graphicFrame>
        <p:nvGraphicFramePr>
          <p:cNvPr id="17" name="Object 2"/>
          <p:cNvGraphicFramePr>
            <a:graphicFrameLocks noChangeAspect="1"/>
          </p:cNvGraphicFramePr>
          <p:nvPr/>
        </p:nvGraphicFramePr>
        <p:xfrm>
          <a:off x="1247775" y="3219450"/>
          <a:ext cx="1616075" cy="1044575"/>
        </p:xfrm>
        <a:graphic>
          <a:graphicData uri="http://schemas.openxmlformats.org/presentationml/2006/ole">
            <mc:AlternateContent xmlns:mc="http://schemas.openxmlformats.org/markup-compatibility/2006">
              <mc:Choice xmlns:v="urn:schemas-microsoft-com:vml" Requires="v">
                <p:oleObj spid="_x0000_s86042" name="Equation" r:id="rId8" imgW="609600" imgH="393700" progId="Equation.3">
                  <p:embed/>
                </p:oleObj>
              </mc:Choice>
              <mc:Fallback>
                <p:oleObj name="Equation" r:id="rId8" imgW="6096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7775" y="3219450"/>
                        <a:ext cx="161607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3025775" y="3411537"/>
            <a:ext cx="376238" cy="522288"/>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9" name="Object 18"/>
          <p:cNvGraphicFramePr>
            <a:graphicFrameLocks noChangeAspect="1"/>
          </p:cNvGraphicFramePr>
          <p:nvPr/>
        </p:nvGraphicFramePr>
        <p:xfrm>
          <a:off x="3627437" y="3273425"/>
          <a:ext cx="1782763" cy="942975"/>
        </p:xfrm>
        <a:graphic>
          <a:graphicData uri="http://schemas.openxmlformats.org/presentationml/2006/ole">
            <mc:AlternateContent xmlns:mc="http://schemas.openxmlformats.org/markup-compatibility/2006">
              <mc:Choice xmlns:v="urn:schemas-microsoft-com:vml" Requires="v">
                <p:oleObj spid="_x0000_s86043" name="Equation" r:id="rId10" imgW="673100" imgH="355600" progId="Equation.3">
                  <p:embed/>
                </p:oleObj>
              </mc:Choice>
              <mc:Fallback>
                <p:oleObj name="Equation" r:id="rId10" imgW="673100" imgH="3556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7437" y="3273425"/>
                        <a:ext cx="17827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urved Up Arrow 14"/>
          <p:cNvSpPr/>
          <p:nvPr/>
        </p:nvSpPr>
        <p:spPr>
          <a:xfrm>
            <a:off x="2257425" y="4275138"/>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Curved Down Arrow 15"/>
          <p:cNvSpPr/>
          <p:nvPr/>
        </p:nvSpPr>
        <p:spPr>
          <a:xfrm>
            <a:off x="2257425" y="2682875"/>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 name="Rounded Rectangle 19"/>
          <p:cNvSpPr>
            <a:spLocks noChangeAspect="1"/>
          </p:cNvSpPr>
          <p:nvPr/>
        </p:nvSpPr>
        <p:spPr>
          <a:xfrm>
            <a:off x="2724150" y="4249738"/>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sp>
        <p:nvSpPr>
          <p:cNvPr id="21" name="TextBox 20"/>
          <p:cNvSpPr txBox="1"/>
          <p:nvPr/>
        </p:nvSpPr>
        <p:spPr>
          <a:xfrm>
            <a:off x="5740400" y="2397701"/>
            <a:ext cx="2971800" cy="1877437"/>
          </a:xfrm>
          <a:prstGeom prst="rect">
            <a:avLst/>
          </a:prstGeom>
          <a:noFill/>
          <a:ln>
            <a:solidFill>
              <a:schemeClr val="accent1"/>
            </a:solidFill>
          </a:ln>
          <a:effectLst>
            <a:outerShdw blurRad="50800" dist="38100" dir="2700000" algn="tl" rotWithShape="0">
              <a:schemeClr val="accent1">
                <a:alpha val="43000"/>
              </a:schemeClr>
            </a:outerShdw>
          </a:effectLst>
          <a:scene3d>
            <a:camera prst="orthographicFront"/>
            <a:lightRig rig="threePt" dir="t"/>
          </a:scene3d>
          <a:sp3d>
            <a:bevelT/>
          </a:sp3d>
        </p:spPr>
        <p:txBody>
          <a:bodyPr wrap="square" rtlCol="0">
            <a:spAutoFit/>
          </a:bodyPr>
          <a:lstStyle/>
          <a:p>
            <a:r>
              <a:rPr lang="en-US" sz="2800" dirty="0" smtClean="0"/>
              <a:t>12 </a:t>
            </a:r>
            <a:r>
              <a:rPr lang="en-US" sz="2800" dirty="0" err="1" smtClean="0"/>
              <a:t>x</a:t>
            </a:r>
            <a:r>
              <a:rPr lang="en-US" sz="2800" dirty="0" smtClean="0"/>
              <a:t> ___ = 54</a:t>
            </a:r>
          </a:p>
          <a:p>
            <a:r>
              <a:rPr lang="en-US" sz="2800" dirty="0" smtClean="0"/>
              <a:t>		   so…</a:t>
            </a:r>
          </a:p>
          <a:p>
            <a:r>
              <a:rPr lang="en-US" sz="2800" dirty="0" smtClean="0"/>
              <a:t>54 ÷ 12 = ___</a:t>
            </a:r>
          </a:p>
          <a:p>
            <a:endParaRPr lang="en-US" sz="3200" dirty="0"/>
          </a:p>
        </p:txBody>
      </p:sp>
      <p:sp>
        <p:nvSpPr>
          <p:cNvPr id="22" name="TextBox 21"/>
          <p:cNvSpPr txBox="1"/>
          <p:nvPr/>
        </p:nvSpPr>
        <p:spPr>
          <a:xfrm>
            <a:off x="7162800" y="3210580"/>
            <a:ext cx="707303" cy="523220"/>
          </a:xfrm>
          <a:prstGeom prst="rect">
            <a:avLst/>
          </a:prstGeom>
          <a:noFill/>
        </p:spPr>
        <p:txBody>
          <a:bodyPr wrap="square" rtlCol="0">
            <a:spAutoFit/>
          </a:bodyPr>
          <a:lstStyle/>
          <a:p>
            <a:r>
              <a:rPr lang="en-US" sz="2800" b="1" dirty="0" smtClean="0">
                <a:solidFill>
                  <a:schemeClr val="accent1"/>
                </a:solidFill>
              </a:rPr>
              <a:t>4.5</a:t>
            </a:r>
          </a:p>
        </p:txBody>
      </p:sp>
      <p:sp>
        <p:nvSpPr>
          <p:cNvPr id="23" name="TextBox 22"/>
          <p:cNvSpPr txBox="1"/>
          <p:nvPr/>
        </p:nvSpPr>
        <p:spPr>
          <a:xfrm>
            <a:off x="579120" y="990600"/>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5</a:t>
            </a:r>
            <a:endParaRPr lang="en-US"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0" y="685800"/>
            <a:ext cx="8686800" cy="9572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43063"/>
            <a:ext cx="8686800" cy="4071937"/>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85799"/>
            <a:ext cx="8550275" cy="957263"/>
          </a:xfrm>
          <a:prstGeom prst="rect">
            <a:avLst/>
          </a:prstGeom>
        </p:spPr>
        <p:txBody>
          <a:bodyPr anchor="ctr">
            <a:normAutofit fontScale="92500" lnSpcReduction="20000"/>
          </a:bodyPr>
          <a:lstStyle/>
          <a:p>
            <a:pPr fontAlgn="auto">
              <a:spcAft>
                <a:spcPts val="0"/>
              </a:spcAft>
              <a:defRPr/>
            </a:pPr>
            <a:r>
              <a:rPr lang="en-US" sz="2400" b="1" i="1" dirty="0" smtClean="0">
                <a:solidFill>
                  <a:schemeClr val="accent1">
                    <a:lumMod val="50000"/>
                  </a:schemeClr>
                </a:solidFill>
                <a:latin typeface="Calibri" pitchFamily="34" charset="0"/>
                <a:ea typeface="+mn-ea"/>
                <a:cs typeface="Arial" charset="0"/>
              </a:rPr>
              <a:t>OBJECTIVE  </a:t>
            </a:r>
            <a:r>
              <a:rPr lang="en-US" sz="2400" b="1" dirty="0" smtClean="0">
                <a:solidFill>
                  <a:schemeClr val="accent1">
                    <a:lumMod val="50000"/>
                  </a:schemeClr>
                </a:solidFill>
                <a:latin typeface="Calibri" pitchFamily="34" charset="0"/>
                <a:ea typeface="+mn-ea"/>
                <a:cs typeface="Arial" charset="0"/>
              </a:rPr>
              <a:t>SWBAT convert a measurement from one unit to another using equivalent ratios.</a:t>
            </a:r>
          </a:p>
          <a:p>
            <a:pPr fontAlgn="auto">
              <a:spcAft>
                <a:spcPts val="0"/>
              </a:spcAft>
              <a:defRPr/>
            </a:pPr>
            <a:r>
              <a:rPr lang="en-US" sz="2429" b="1" dirty="0" smtClean="0">
                <a:solidFill>
                  <a:schemeClr val="accent1">
                    <a:lumMod val="50000"/>
                  </a:schemeClr>
                </a:solidFill>
                <a:latin typeface="Calibri" pitchFamily="34" charset="0"/>
                <a:ea typeface="+mn-ea"/>
                <a:cs typeface="Arial" charset="0"/>
              </a:rPr>
              <a:t>LANGUAGE OBJECTIVE:  SWBAT learn &amp; use unit conversion vocabulary.</a:t>
            </a:r>
            <a:endParaRPr lang="en-US" sz="2429" b="1" dirty="0">
              <a:solidFill>
                <a:schemeClr val="accent1">
                  <a:lumMod val="50000"/>
                </a:schemeClr>
              </a:solidFill>
              <a:latin typeface="Calibri" pitchFamily="34" charset="0"/>
              <a:ea typeface="+mn-ea"/>
              <a:cs typeface="Arial" charset="0"/>
            </a:endParaRPr>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2</a:t>
            </a:fld>
            <a:endParaRPr lang="en-US" smtClean="0">
              <a:solidFill>
                <a:schemeClr val="bg1"/>
              </a:solidFill>
            </a:endParaRPr>
          </a:p>
        </p:txBody>
      </p:sp>
      <p:grpSp>
        <p:nvGrpSpPr>
          <p:cNvPr id="19464"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 name="Object 11"/>
          <p:cNvGraphicFramePr>
            <a:graphicFrameLocks noChangeAspect="1"/>
          </p:cNvGraphicFramePr>
          <p:nvPr/>
        </p:nvGraphicFramePr>
        <p:xfrm>
          <a:off x="1144997" y="2819400"/>
          <a:ext cx="1293586" cy="1168400"/>
        </p:xfrm>
        <a:graphic>
          <a:graphicData uri="http://schemas.openxmlformats.org/presentationml/2006/ole">
            <mc:AlternateContent xmlns:mc="http://schemas.openxmlformats.org/markup-compatibility/2006">
              <mc:Choice xmlns:v="urn:schemas-microsoft-com:vml" Requires="v">
                <p:oleObj spid="_x0000_s35886" name="Equation" r:id="rId8" imgW="393700" imgH="355600" progId="Equation.3">
                  <p:embed/>
                </p:oleObj>
              </mc:Choice>
              <mc:Fallback>
                <p:oleObj name="Equation" r:id="rId8" imgW="393700" imgH="3556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4997" y="2819400"/>
                        <a:ext cx="1293586"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nvGraphicFramePr>
        <p:xfrm>
          <a:off x="6781800" y="2895600"/>
          <a:ext cx="1460500" cy="1168400"/>
        </p:xfrm>
        <a:graphic>
          <a:graphicData uri="http://schemas.openxmlformats.org/presentationml/2006/ole">
            <mc:AlternateContent xmlns:mc="http://schemas.openxmlformats.org/markup-compatibility/2006">
              <mc:Choice xmlns:v="urn:schemas-microsoft-com:vml" Requires="v">
                <p:oleObj spid="_x0000_s35887" name="Equation" r:id="rId10" imgW="444500" imgH="355600" progId="Equation.3">
                  <p:embed/>
                </p:oleObj>
              </mc:Choice>
              <mc:Fallback>
                <p:oleObj name="Equation" r:id="rId10" imgW="444500" imgH="355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2895600"/>
                        <a:ext cx="14605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6"/>
          <p:cNvGraphicFramePr>
            <a:graphicFrameLocks noChangeAspect="1"/>
          </p:cNvGraphicFramePr>
          <p:nvPr/>
        </p:nvGraphicFramePr>
        <p:xfrm>
          <a:off x="3810000" y="2314575"/>
          <a:ext cx="1627188" cy="1876425"/>
        </p:xfrm>
        <a:graphic>
          <a:graphicData uri="http://schemas.openxmlformats.org/presentationml/2006/ole">
            <mc:AlternateContent xmlns:mc="http://schemas.openxmlformats.org/markup-compatibility/2006">
              <mc:Choice xmlns:v="urn:schemas-microsoft-com:vml" Requires="v">
                <p:oleObj spid="_x0000_s35888" name="Equation" r:id="rId12" imgW="495300" imgH="571500" progId="Equation.3">
                  <p:embed/>
                </p:oleObj>
              </mc:Choice>
              <mc:Fallback>
                <p:oleObj name="Equation" r:id="rId12" imgW="495300" imgH="5715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0" y="2314575"/>
                        <a:ext cx="1627188"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457200" y="2707957"/>
            <a:ext cx="594360" cy="4924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600" dirty="0" smtClean="0"/>
              <a:t>1.)</a:t>
            </a:r>
            <a:endParaRPr lang="en-US" sz="2600" dirty="0"/>
          </a:p>
        </p:txBody>
      </p:sp>
      <p:sp>
        <p:nvSpPr>
          <p:cNvPr id="18" name="TextBox 17"/>
          <p:cNvSpPr txBox="1"/>
          <p:nvPr/>
        </p:nvSpPr>
        <p:spPr>
          <a:xfrm>
            <a:off x="3124200" y="2707957"/>
            <a:ext cx="594360" cy="4924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600" dirty="0" smtClean="0"/>
              <a:t>2.)</a:t>
            </a:r>
            <a:endParaRPr lang="en-US" sz="2600" dirty="0"/>
          </a:p>
        </p:txBody>
      </p:sp>
      <p:sp>
        <p:nvSpPr>
          <p:cNvPr id="19" name="TextBox 18"/>
          <p:cNvSpPr txBox="1"/>
          <p:nvPr/>
        </p:nvSpPr>
        <p:spPr>
          <a:xfrm>
            <a:off x="6035040" y="2707957"/>
            <a:ext cx="594360" cy="4924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600" dirty="0" smtClean="0"/>
              <a:t>3.)</a:t>
            </a:r>
            <a:endParaRPr lang="en-US" sz="2600" dirty="0"/>
          </a:p>
        </p:txBody>
      </p:sp>
      <p:sp>
        <p:nvSpPr>
          <p:cNvPr id="20" name="TextBox 19"/>
          <p:cNvSpPr txBox="1"/>
          <p:nvPr/>
        </p:nvSpPr>
        <p:spPr>
          <a:xfrm>
            <a:off x="1445803" y="4019490"/>
            <a:ext cx="6877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x 3.5</a:t>
            </a:r>
            <a:endParaRPr lang="en-US" sz="2000" dirty="0"/>
          </a:p>
        </p:txBody>
      </p:sp>
      <p:sp>
        <p:nvSpPr>
          <p:cNvPr id="22" name="TextBox 21"/>
          <p:cNvSpPr txBox="1"/>
          <p:nvPr/>
        </p:nvSpPr>
        <p:spPr>
          <a:xfrm>
            <a:off x="1828800" y="2798058"/>
            <a:ext cx="762000" cy="630942"/>
          </a:xfrm>
          <a:prstGeom prst="rect">
            <a:avLst/>
          </a:prstGeom>
          <a:noFill/>
        </p:spPr>
        <p:txBody>
          <a:bodyPr wrap="square" rtlCol="0">
            <a:spAutoFit/>
          </a:bodyPr>
          <a:lstStyle/>
          <a:p>
            <a:r>
              <a:rPr lang="en-US" sz="3500" b="1" dirty="0" smtClean="0">
                <a:solidFill>
                  <a:schemeClr val="accent2"/>
                </a:solidFill>
                <a:latin typeface="Times New Roman"/>
                <a:cs typeface="Times New Roman"/>
              </a:rPr>
              <a:t>3.5</a:t>
            </a:r>
            <a:endParaRPr lang="en-US" sz="3500" b="1" dirty="0">
              <a:solidFill>
                <a:schemeClr val="accent2"/>
              </a:solidFill>
              <a:latin typeface="Times New Roman"/>
              <a:cs typeface="Times New Roman"/>
            </a:endParaRPr>
          </a:p>
        </p:txBody>
      </p:sp>
      <p:sp>
        <p:nvSpPr>
          <p:cNvPr id="24" name="TextBox 23"/>
          <p:cNvSpPr txBox="1"/>
          <p:nvPr/>
        </p:nvSpPr>
        <p:spPr>
          <a:xfrm>
            <a:off x="4903788" y="3523546"/>
            <a:ext cx="607489" cy="630942"/>
          </a:xfrm>
          <a:prstGeom prst="rect">
            <a:avLst/>
          </a:prstGeom>
          <a:noFill/>
        </p:spPr>
        <p:txBody>
          <a:bodyPr wrap="square" rtlCol="0">
            <a:spAutoFit/>
          </a:bodyPr>
          <a:lstStyle/>
          <a:p>
            <a:r>
              <a:rPr lang="en-US" sz="3500" b="1" dirty="0" smtClean="0">
                <a:solidFill>
                  <a:schemeClr val="accent2"/>
                </a:solidFill>
                <a:latin typeface="Times New Roman"/>
                <a:cs typeface="Times New Roman"/>
              </a:rPr>
              <a:t>9</a:t>
            </a:r>
            <a:endParaRPr lang="en-US" sz="3500" b="1" dirty="0">
              <a:solidFill>
                <a:schemeClr val="accent2"/>
              </a:solidFill>
              <a:latin typeface="Times New Roman"/>
              <a:cs typeface="Times New Roman"/>
            </a:endParaRPr>
          </a:p>
        </p:txBody>
      </p:sp>
      <p:sp>
        <p:nvSpPr>
          <p:cNvPr id="26" name="TextBox 25"/>
          <p:cNvSpPr txBox="1"/>
          <p:nvPr/>
        </p:nvSpPr>
        <p:spPr>
          <a:xfrm>
            <a:off x="7551737" y="2819400"/>
            <a:ext cx="989362" cy="630942"/>
          </a:xfrm>
          <a:prstGeom prst="rect">
            <a:avLst/>
          </a:prstGeom>
          <a:noFill/>
        </p:spPr>
        <p:txBody>
          <a:bodyPr wrap="square" rtlCol="0">
            <a:spAutoFit/>
          </a:bodyPr>
          <a:lstStyle/>
          <a:p>
            <a:r>
              <a:rPr lang="en-US" sz="3500" b="1" dirty="0" smtClean="0">
                <a:solidFill>
                  <a:schemeClr val="accent2"/>
                </a:solidFill>
                <a:latin typeface="Times New Roman"/>
                <a:cs typeface="Times New Roman"/>
              </a:rPr>
              <a:t>12.5</a:t>
            </a:r>
            <a:endParaRPr lang="en-US" sz="3500" b="1" dirty="0">
              <a:solidFill>
                <a:schemeClr val="accent2"/>
              </a:solidFill>
              <a:latin typeface="Times New Roman"/>
              <a:cs typeface="Times New Roman"/>
            </a:endParaRPr>
          </a:p>
        </p:txBody>
      </p:sp>
      <p:sp>
        <p:nvSpPr>
          <p:cNvPr id="27" name="TextBox 26"/>
          <p:cNvSpPr txBox="1"/>
          <p:nvPr/>
        </p:nvSpPr>
        <p:spPr>
          <a:xfrm>
            <a:off x="1447800" y="2381310"/>
            <a:ext cx="6877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x 3.5</a:t>
            </a:r>
            <a:endParaRPr lang="en-US" sz="2000" dirty="0"/>
          </a:p>
        </p:txBody>
      </p:sp>
      <p:sp>
        <p:nvSpPr>
          <p:cNvPr id="28" name="TextBox 27"/>
          <p:cNvSpPr txBox="1"/>
          <p:nvPr/>
        </p:nvSpPr>
        <p:spPr>
          <a:xfrm>
            <a:off x="4187006" y="4095690"/>
            <a:ext cx="6877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smtClean="0"/>
              <a:t>x</a:t>
            </a:r>
            <a:r>
              <a:rPr lang="en-US" sz="2000" dirty="0" smtClean="0"/>
              <a:t> 2¼ </a:t>
            </a:r>
            <a:endParaRPr lang="en-US" sz="2000" dirty="0"/>
          </a:p>
        </p:txBody>
      </p:sp>
      <p:sp>
        <p:nvSpPr>
          <p:cNvPr id="29" name="TextBox 28"/>
          <p:cNvSpPr txBox="1"/>
          <p:nvPr/>
        </p:nvSpPr>
        <p:spPr>
          <a:xfrm>
            <a:off x="4114800" y="2362200"/>
            <a:ext cx="6877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smtClean="0"/>
              <a:t>x</a:t>
            </a:r>
            <a:r>
              <a:rPr lang="en-US" sz="2000" dirty="0" smtClean="0"/>
              <a:t> 2¼ </a:t>
            </a:r>
            <a:endParaRPr lang="en-US" sz="2000" dirty="0"/>
          </a:p>
        </p:txBody>
      </p:sp>
      <p:sp>
        <p:nvSpPr>
          <p:cNvPr id="30" name="TextBox 29"/>
          <p:cNvSpPr txBox="1"/>
          <p:nvPr/>
        </p:nvSpPr>
        <p:spPr>
          <a:xfrm>
            <a:off x="7158806" y="4095690"/>
            <a:ext cx="6877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smtClean="0"/>
              <a:t>x</a:t>
            </a:r>
            <a:r>
              <a:rPr lang="en-US" sz="2000" dirty="0" smtClean="0"/>
              <a:t> 2.5 </a:t>
            </a:r>
            <a:endParaRPr lang="en-US" sz="2000" dirty="0"/>
          </a:p>
        </p:txBody>
      </p:sp>
      <p:sp>
        <p:nvSpPr>
          <p:cNvPr id="31" name="TextBox 30"/>
          <p:cNvSpPr txBox="1"/>
          <p:nvPr/>
        </p:nvSpPr>
        <p:spPr>
          <a:xfrm>
            <a:off x="7160803" y="2362200"/>
            <a:ext cx="6877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smtClean="0"/>
              <a:t>x</a:t>
            </a:r>
            <a:r>
              <a:rPr lang="en-US" sz="2000" dirty="0" smtClean="0"/>
              <a:t> 2.5 </a:t>
            </a:r>
            <a:endParaRPr lang="en-US" sz="2000" dirty="0"/>
          </a:p>
        </p:txBody>
      </p:sp>
      <p:grpSp>
        <p:nvGrpSpPr>
          <p:cNvPr id="35" name="Group 34"/>
          <p:cNvGrpSpPr/>
          <p:nvPr/>
        </p:nvGrpSpPr>
        <p:grpSpPr>
          <a:xfrm>
            <a:off x="2438400" y="4648200"/>
            <a:ext cx="4038600" cy="939800"/>
            <a:chOff x="2743200" y="4775200"/>
            <a:chExt cx="4038600" cy="939800"/>
          </a:xfrm>
        </p:grpSpPr>
        <p:sp>
          <p:nvSpPr>
            <p:cNvPr id="34" name="Rectangle 33"/>
            <p:cNvSpPr/>
            <p:nvPr/>
          </p:nvSpPr>
          <p:spPr>
            <a:xfrm>
              <a:off x="2743200" y="4775200"/>
              <a:ext cx="4038600" cy="939800"/>
            </a:xfrm>
            <a:prstGeom prst="rect">
              <a:avLst/>
            </a:prstGeom>
            <a:solidFill>
              <a:schemeClr val="accent2">
                <a:lumMod val="40000"/>
                <a:lumOff val="60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3" name="Object 32"/>
            <p:cNvGraphicFramePr>
              <a:graphicFrameLocks noChangeAspect="1"/>
            </p:cNvGraphicFramePr>
            <p:nvPr/>
          </p:nvGraphicFramePr>
          <p:xfrm>
            <a:off x="2812143" y="4775200"/>
            <a:ext cx="3893457" cy="939800"/>
          </p:xfrm>
          <a:graphic>
            <a:graphicData uri="http://schemas.openxmlformats.org/presentationml/2006/ole">
              <mc:AlternateContent xmlns:mc="http://schemas.openxmlformats.org/markup-compatibility/2006">
                <mc:Choice xmlns:v="urn:schemas-microsoft-com:vml" Requires="v">
                  <p:oleObj spid="_x0000_s35889" name="Equation" r:id="rId14" imgW="1473200" imgH="355600" progId="Equation.3">
                    <p:embed/>
                  </p:oleObj>
                </mc:Choice>
                <mc:Fallback>
                  <p:oleObj name="Equation" r:id="rId14" imgW="1473200" imgH="3556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2143" y="4775200"/>
                          <a:ext cx="3893457"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TextBox 31"/>
          <p:cNvSpPr txBox="1"/>
          <p:nvPr/>
        </p:nvSpPr>
        <p:spPr>
          <a:xfrm>
            <a:off x="486239" y="1748135"/>
            <a:ext cx="4596481" cy="461665"/>
          </a:xfrm>
          <a:prstGeom prst="rect">
            <a:avLst/>
          </a:prstGeom>
          <a:noFill/>
        </p:spPr>
        <p:txBody>
          <a:bodyPr wrap="none" rtlCol="0">
            <a:spAutoFit/>
          </a:bodyPr>
          <a:lstStyle/>
          <a:p>
            <a:r>
              <a:rPr lang="en-US" sz="2400" dirty="0" smtClean="0"/>
              <a:t>Directions:  Make equivalent ratios.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lide(fromBottom)">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lide(fromBottom)">
                                      <p:cBhvr>
                                        <p:cTn id="22" dur="500"/>
                                        <p:tgtEl>
                                          <p:spTgt spid="29"/>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slide(fromBottom)">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lide(fromBottom)">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lide(fromBottom)">
                                      <p:cBhvr>
                                        <p:cTn id="40" dur="500"/>
                                        <p:tgtEl>
                                          <p:spTgt spid="30"/>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slide(fromBottom)">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slide(fromBottom)">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p:bldP spid="26" grpId="0"/>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20</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295400" y="838200"/>
            <a:ext cx="7416800" cy="1077218"/>
          </a:xfrm>
          <a:prstGeom prst="rect">
            <a:avLst/>
          </a:prstGeom>
          <a:noFill/>
        </p:spPr>
        <p:txBody>
          <a:bodyPr wrap="square" rtlCol="0">
            <a:spAutoFit/>
          </a:bodyPr>
          <a:lstStyle/>
          <a:p>
            <a:r>
              <a:rPr lang="en-US" sz="3200" dirty="0" smtClean="0"/>
              <a:t>I use the same factor top and bottom to make an equivalent ratio.</a:t>
            </a:r>
            <a:endParaRPr lang="en-US" sz="3200" dirty="0"/>
          </a:p>
        </p:txBody>
      </p:sp>
      <p:graphicFrame>
        <p:nvGraphicFramePr>
          <p:cNvPr id="17" name="Object 2"/>
          <p:cNvGraphicFramePr>
            <a:graphicFrameLocks noChangeAspect="1"/>
          </p:cNvGraphicFramePr>
          <p:nvPr/>
        </p:nvGraphicFramePr>
        <p:xfrm>
          <a:off x="1247775" y="3219450"/>
          <a:ext cx="1616075" cy="1044575"/>
        </p:xfrm>
        <a:graphic>
          <a:graphicData uri="http://schemas.openxmlformats.org/presentationml/2006/ole">
            <mc:AlternateContent xmlns:mc="http://schemas.openxmlformats.org/markup-compatibility/2006">
              <mc:Choice xmlns:v="urn:schemas-microsoft-com:vml" Requires="v">
                <p:oleObj spid="_x0000_s88090" name="Equation" r:id="rId8" imgW="609600" imgH="393700" progId="Equation.3">
                  <p:embed/>
                </p:oleObj>
              </mc:Choice>
              <mc:Fallback>
                <p:oleObj name="Equation" r:id="rId8" imgW="6096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7775" y="3219450"/>
                        <a:ext cx="161607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3025775" y="3411537"/>
            <a:ext cx="376238" cy="522288"/>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sp>
        <p:nvSpPr>
          <p:cNvPr id="15" name="Curved Up Arrow 14"/>
          <p:cNvSpPr/>
          <p:nvPr/>
        </p:nvSpPr>
        <p:spPr>
          <a:xfrm>
            <a:off x="2257425" y="4275138"/>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Curved Down Arrow 15"/>
          <p:cNvSpPr/>
          <p:nvPr/>
        </p:nvSpPr>
        <p:spPr>
          <a:xfrm>
            <a:off x="2257425" y="2682875"/>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Rounded Rectangle 22"/>
          <p:cNvSpPr>
            <a:spLocks noChangeAspect="1"/>
          </p:cNvSpPr>
          <p:nvPr/>
        </p:nvSpPr>
        <p:spPr>
          <a:xfrm>
            <a:off x="3581400" y="3276600"/>
            <a:ext cx="1536700" cy="430213"/>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2700" dirty="0">
                <a:solidFill>
                  <a:schemeClr val="tx1"/>
                </a:solidFill>
                <a:latin typeface="Times New Roman"/>
                <a:cs typeface="Times New Roman"/>
              </a:rPr>
              <a:t>4.5</a:t>
            </a:r>
          </a:p>
        </p:txBody>
      </p:sp>
      <p:sp>
        <p:nvSpPr>
          <p:cNvPr id="20" name="Rounded Rectangle 19"/>
          <p:cNvSpPr>
            <a:spLocks noChangeAspect="1"/>
          </p:cNvSpPr>
          <p:nvPr/>
        </p:nvSpPr>
        <p:spPr>
          <a:xfrm>
            <a:off x="2724150" y="4249738"/>
            <a:ext cx="922847" cy="55086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err="1" smtClean="0">
                <a:solidFill>
                  <a:schemeClr val="tx1"/>
                </a:solidFill>
              </a:rPr>
              <a:t>x</a:t>
            </a:r>
            <a:r>
              <a:rPr lang="en-US" sz="2800" dirty="0" smtClean="0">
                <a:solidFill>
                  <a:schemeClr val="tx1"/>
                </a:solidFill>
              </a:rPr>
              <a:t> 4.5</a:t>
            </a:r>
            <a:endParaRPr lang="en-US" sz="2800" dirty="0">
              <a:solidFill>
                <a:schemeClr val="tx1"/>
              </a:solidFill>
            </a:endParaRPr>
          </a:p>
        </p:txBody>
      </p:sp>
      <p:sp>
        <p:nvSpPr>
          <p:cNvPr id="21" name="TextBox 20"/>
          <p:cNvSpPr txBox="1"/>
          <p:nvPr/>
        </p:nvSpPr>
        <p:spPr>
          <a:xfrm>
            <a:off x="5715000" y="2397701"/>
            <a:ext cx="2971800" cy="1000274"/>
          </a:xfrm>
          <a:prstGeom prst="rect">
            <a:avLst/>
          </a:prstGeom>
          <a:noFill/>
          <a:ln>
            <a:solidFill>
              <a:schemeClr val="accent1"/>
            </a:solidFill>
          </a:ln>
          <a:effectLst>
            <a:outerShdw blurRad="50800" dist="38100" dir="2700000" algn="tl" rotWithShape="0">
              <a:schemeClr val="accent1">
                <a:alpha val="43000"/>
              </a:schemeClr>
            </a:outerShdw>
          </a:effectLst>
          <a:scene3d>
            <a:camera prst="orthographicFront"/>
            <a:lightRig rig="threePt" dir="t"/>
          </a:scene3d>
          <a:sp3d>
            <a:bevelT/>
          </a:sp3d>
        </p:spPr>
        <p:txBody>
          <a:bodyPr wrap="square" rtlCol="0">
            <a:spAutoFit/>
          </a:bodyPr>
          <a:lstStyle/>
          <a:p>
            <a:r>
              <a:rPr lang="en-US" sz="3200" dirty="0" smtClean="0"/>
              <a:t>    So, </a:t>
            </a:r>
          </a:p>
          <a:p>
            <a:r>
              <a:rPr lang="en-US" sz="2700" dirty="0" smtClean="0"/>
              <a:t>54 inches = 4.5 feet</a:t>
            </a:r>
          </a:p>
        </p:txBody>
      </p:sp>
      <p:graphicFrame>
        <p:nvGraphicFramePr>
          <p:cNvPr id="19" name="Object 18"/>
          <p:cNvGraphicFramePr>
            <a:graphicFrameLocks noChangeAspect="1"/>
          </p:cNvGraphicFramePr>
          <p:nvPr/>
        </p:nvGraphicFramePr>
        <p:xfrm>
          <a:off x="3627437" y="3273425"/>
          <a:ext cx="1782763" cy="942975"/>
        </p:xfrm>
        <a:graphic>
          <a:graphicData uri="http://schemas.openxmlformats.org/presentationml/2006/ole">
            <mc:AlternateContent xmlns:mc="http://schemas.openxmlformats.org/markup-compatibility/2006">
              <mc:Choice xmlns:v="urn:schemas-microsoft-com:vml" Requires="v">
                <p:oleObj spid="_x0000_s88091" name="Equation" r:id="rId10" imgW="673100" imgH="355600" progId="Equation.3">
                  <p:embed/>
                </p:oleObj>
              </mc:Choice>
              <mc:Fallback>
                <p:oleObj name="Equation" r:id="rId10" imgW="673100" imgH="3556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7437" y="3273425"/>
                        <a:ext cx="17827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ounded Rectangle 23"/>
          <p:cNvSpPr>
            <a:spLocks noChangeAspect="1"/>
          </p:cNvSpPr>
          <p:nvPr/>
        </p:nvSpPr>
        <p:spPr>
          <a:xfrm>
            <a:off x="2734753" y="2122270"/>
            <a:ext cx="922847" cy="55086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err="1" smtClean="0">
                <a:solidFill>
                  <a:schemeClr val="tx1"/>
                </a:solidFill>
              </a:rPr>
              <a:t>x</a:t>
            </a:r>
            <a:r>
              <a:rPr lang="en-US" sz="2800" dirty="0" smtClean="0">
                <a:solidFill>
                  <a:schemeClr val="tx1"/>
                </a:solidFill>
              </a:rPr>
              <a:t> 4.5</a:t>
            </a:r>
            <a:endParaRPr lang="en-US" sz="2800" dirty="0">
              <a:solidFill>
                <a:schemeClr val="tx1"/>
              </a:solidFill>
            </a:endParaRPr>
          </a:p>
        </p:txBody>
      </p:sp>
      <p:sp>
        <p:nvSpPr>
          <p:cNvPr id="25" name="TextBox 24"/>
          <p:cNvSpPr txBox="1"/>
          <p:nvPr/>
        </p:nvSpPr>
        <p:spPr>
          <a:xfrm>
            <a:off x="5715000" y="3570982"/>
            <a:ext cx="2971800" cy="1015663"/>
          </a:xfrm>
          <a:prstGeom prst="rect">
            <a:avLst/>
          </a:prstGeom>
          <a:noFill/>
          <a:ln>
            <a:solidFill>
              <a:schemeClr val="accent1"/>
            </a:solidFill>
          </a:ln>
          <a:effectLst>
            <a:outerShdw blurRad="50800" dist="38100" dir="2700000" algn="tl" rotWithShape="0">
              <a:schemeClr val="accent1">
                <a:alpha val="43000"/>
              </a:schemeClr>
            </a:outerShdw>
          </a:effectLst>
          <a:scene3d>
            <a:camera prst="orthographicFront"/>
            <a:lightRig rig="threePt" dir="t"/>
          </a:scene3d>
          <a:sp3d>
            <a:bevelT/>
          </a:sp3d>
        </p:spPr>
        <p:txBody>
          <a:bodyPr wrap="square" rtlCol="0">
            <a:spAutoFit/>
          </a:bodyPr>
          <a:lstStyle/>
          <a:p>
            <a:r>
              <a:rPr lang="en-US" sz="3000" dirty="0" smtClean="0"/>
              <a:t>Now we can solve the problem!</a:t>
            </a:r>
          </a:p>
        </p:txBody>
      </p:sp>
      <p:sp>
        <p:nvSpPr>
          <p:cNvPr id="26" name="TextBox 25"/>
          <p:cNvSpPr txBox="1"/>
          <p:nvPr/>
        </p:nvSpPr>
        <p:spPr>
          <a:xfrm>
            <a:off x="533400" y="990600"/>
            <a:ext cx="640080" cy="861774"/>
          </a:xfrm>
          <a:prstGeom prst="rect">
            <a:avLst/>
          </a:prstGeom>
          <a:scene3d>
            <a:camera prst="isometricOffAxis1Right">
              <a:rot lat="1080000" lon="20040000" rev="0"/>
            </a:camera>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a:sp3d>
          </a:bodyPr>
          <a:lstStyle/>
          <a:p>
            <a:r>
              <a:rPr lang="en-US" sz="5000" dirty="0" smtClean="0"/>
              <a:t>6</a:t>
            </a:r>
            <a:endParaRPr lang="en-US" sz="5000" dirty="0"/>
          </a:p>
        </p:txBody>
      </p:sp>
      <p:grpSp>
        <p:nvGrpSpPr>
          <p:cNvPr id="22" name="Group 21"/>
          <p:cNvGrpSpPr/>
          <p:nvPr/>
        </p:nvGrpSpPr>
        <p:grpSpPr>
          <a:xfrm>
            <a:off x="228600" y="5037137"/>
            <a:ext cx="2926080" cy="677863"/>
            <a:chOff x="228600" y="5037137"/>
            <a:chExt cx="2926080" cy="677863"/>
          </a:xfrm>
        </p:grpSpPr>
        <p:sp>
          <p:nvSpPr>
            <p:cNvPr id="27" name="TextBox 26"/>
            <p:cNvSpPr txBox="1"/>
            <p:nvPr/>
          </p:nvSpPr>
          <p:spPr>
            <a:xfrm>
              <a:off x="228600" y="5051782"/>
              <a:ext cx="292608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                        4.5 is your</a:t>
              </a:r>
            </a:p>
            <a:p>
              <a:r>
                <a:rPr lang="en-US" dirty="0" smtClean="0"/>
                <a:t>                   </a:t>
              </a:r>
              <a:r>
                <a:rPr lang="en-US" b="1" u="sng" dirty="0" smtClean="0"/>
                <a:t>conversion factor</a:t>
              </a:r>
              <a:r>
                <a:rPr lang="en-US" dirty="0" smtClean="0"/>
                <a:t>.</a:t>
              </a:r>
            </a:p>
          </p:txBody>
        </p:sp>
        <p:sp>
          <p:nvSpPr>
            <p:cNvPr id="28" name="WordArt 3"/>
            <p:cNvSpPr>
              <a:spLocks noChangeArrowheads="1" noChangeShapeType="1"/>
            </p:cNvSpPr>
            <p:nvPr/>
          </p:nvSpPr>
          <p:spPr bwMode="auto">
            <a:xfrm>
              <a:off x="339725" y="5037137"/>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style.rotation</p:attrName>
                                        </p:attrNameLst>
                                      </p:cBhvr>
                                      <p:tavLst>
                                        <p:tav tm="0">
                                          <p:val>
                                            <p:fltVal val="360"/>
                                          </p:val>
                                        </p:tav>
                                        <p:tav tm="100000">
                                          <p:val>
                                            <p:fltVal val="0"/>
                                          </p:val>
                                        </p:tav>
                                      </p:tavLst>
                                    </p:anim>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21</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ounded Rectangle 10"/>
          <p:cNvSpPr>
            <a:spLocks noChangeAspect="1"/>
          </p:cNvSpPr>
          <p:nvPr/>
        </p:nvSpPr>
        <p:spPr>
          <a:xfrm>
            <a:off x="4337304" y="3314568"/>
            <a:ext cx="1225296" cy="34303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2700" dirty="0">
              <a:solidFill>
                <a:schemeClr val="tx1"/>
              </a:solidFill>
              <a:latin typeface="Times New Roman"/>
              <a:cs typeface="Times New Roman"/>
            </a:endParaRPr>
          </a:p>
        </p:txBody>
      </p:sp>
      <p:sp>
        <p:nvSpPr>
          <p:cNvPr id="10" name="TextBox 9"/>
          <p:cNvSpPr txBox="1"/>
          <p:nvPr/>
        </p:nvSpPr>
        <p:spPr>
          <a:xfrm>
            <a:off x="457200" y="1219201"/>
            <a:ext cx="8255000" cy="2508379"/>
          </a:xfrm>
          <a:prstGeom prst="rect">
            <a:avLst/>
          </a:prstGeom>
          <a:noFill/>
        </p:spPr>
        <p:txBody>
          <a:bodyPr wrap="square" rtlCol="0">
            <a:spAutoFit/>
          </a:bodyPr>
          <a:lstStyle/>
          <a:p>
            <a:r>
              <a:rPr lang="en-US" sz="3200" dirty="0" smtClean="0"/>
              <a:t>Emily is 4 feet 4 inches</a:t>
            </a:r>
          </a:p>
          <a:p>
            <a:r>
              <a:rPr lang="en-US" sz="3200" dirty="0" err="1" smtClean="0"/>
              <a:t>Lilo</a:t>
            </a:r>
            <a:r>
              <a:rPr lang="en-US" sz="3200" dirty="0" smtClean="0"/>
              <a:t> is 4½ feet tall</a:t>
            </a:r>
          </a:p>
          <a:p>
            <a:r>
              <a:rPr lang="en-US" sz="3200" dirty="0" smtClean="0"/>
              <a:t>Henry is 4¾ feet tall</a:t>
            </a:r>
          </a:p>
          <a:p>
            <a:endParaRPr lang="en-US" sz="3200" dirty="0" smtClean="0"/>
          </a:p>
          <a:p>
            <a:r>
              <a:rPr lang="en-US" sz="2900" dirty="0" smtClean="0"/>
              <a:t>You must be 54 inches or 4.5 feet to ride the coaster.</a:t>
            </a:r>
          </a:p>
        </p:txBody>
      </p:sp>
      <p:sp>
        <p:nvSpPr>
          <p:cNvPr id="12" name="TextBox 11"/>
          <p:cNvSpPr txBox="1"/>
          <p:nvPr/>
        </p:nvSpPr>
        <p:spPr>
          <a:xfrm>
            <a:off x="475163" y="3893263"/>
            <a:ext cx="8237037" cy="158504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900" dirty="0" smtClean="0"/>
              <a:t>So who can and who cannot ride Batman?</a:t>
            </a:r>
          </a:p>
          <a:p>
            <a:endParaRPr lang="en-US" dirty="0" smtClean="0"/>
          </a:p>
          <a:p>
            <a:r>
              <a:rPr lang="en-US" sz="2500" i="1" dirty="0" smtClean="0"/>
              <a:t>Take a few minutes to find the answer to this question.  Write it on your worksheet.</a:t>
            </a:r>
            <a:endParaRPr lang="en-US" sz="2500" i="1" dirty="0"/>
          </a:p>
        </p:txBody>
      </p:sp>
      <p:sp>
        <p:nvSpPr>
          <p:cNvPr id="13" name="TextBox 12"/>
          <p:cNvSpPr txBox="1"/>
          <p:nvPr/>
        </p:nvSpPr>
        <p:spPr>
          <a:xfrm>
            <a:off x="5253626" y="1219201"/>
            <a:ext cx="3458574" cy="138499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dirty="0" smtClean="0"/>
              <a:t>Remember that </a:t>
            </a:r>
          </a:p>
          <a:p>
            <a:r>
              <a:rPr lang="en-US" sz="2800" dirty="0" smtClean="0"/>
              <a:t>      1 foot is 12 inches </a:t>
            </a:r>
          </a:p>
          <a:p>
            <a:r>
              <a:rPr lang="en-US" sz="2800" dirty="0" smtClean="0"/>
              <a:t> so 0.5 feet is 6 inches.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22</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ounded Rectangle 10"/>
          <p:cNvSpPr>
            <a:spLocks noChangeAspect="1"/>
          </p:cNvSpPr>
          <p:nvPr/>
        </p:nvSpPr>
        <p:spPr>
          <a:xfrm>
            <a:off x="4337304" y="3314568"/>
            <a:ext cx="1225296" cy="34303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2700" dirty="0">
              <a:solidFill>
                <a:schemeClr val="tx1"/>
              </a:solidFill>
              <a:latin typeface="Times New Roman"/>
              <a:cs typeface="Times New Roman"/>
            </a:endParaRPr>
          </a:p>
        </p:txBody>
      </p:sp>
      <p:sp>
        <p:nvSpPr>
          <p:cNvPr id="10" name="TextBox 9"/>
          <p:cNvSpPr txBox="1"/>
          <p:nvPr/>
        </p:nvSpPr>
        <p:spPr>
          <a:xfrm>
            <a:off x="457200" y="1219200"/>
            <a:ext cx="8255000" cy="3724097"/>
          </a:xfrm>
          <a:prstGeom prst="rect">
            <a:avLst/>
          </a:prstGeom>
          <a:noFill/>
        </p:spPr>
        <p:txBody>
          <a:bodyPr wrap="square" rtlCol="0">
            <a:spAutoFit/>
          </a:bodyPr>
          <a:lstStyle/>
          <a:p>
            <a:r>
              <a:rPr lang="en-US" sz="3200" dirty="0" smtClean="0"/>
              <a:t>Emily is 4 feet 4 inches</a:t>
            </a:r>
          </a:p>
          <a:p>
            <a:r>
              <a:rPr lang="en-US" sz="3200" dirty="0" err="1" smtClean="0"/>
              <a:t>Lilo</a:t>
            </a:r>
            <a:r>
              <a:rPr lang="en-US" sz="3200" dirty="0" smtClean="0"/>
              <a:t> is 4½ feet tall</a:t>
            </a:r>
          </a:p>
          <a:p>
            <a:r>
              <a:rPr lang="en-US" sz="3200" dirty="0" smtClean="0"/>
              <a:t>Henry is 4¾ feet tall</a:t>
            </a:r>
          </a:p>
          <a:p>
            <a:endParaRPr lang="en-US" sz="3200" dirty="0" smtClean="0"/>
          </a:p>
          <a:p>
            <a:r>
              <a:rPr lang="en-US" sz="2900" dirty="0" smtClean="0"/>
              <a:t>You must be 54 inches or 4.5 feet to ride the coaster.</a:t>
            </a:r>
          </a:p>
          <a:p>
            <a:endParaRPr lang="en-US" sz="2900" dirty="0" smtClean="0"/>
          </a:p>
          <a:p>
            <a:endParaRPr lang="en-US" sz="3200" dirty="0" smtClean="0"/>
          </a:p>
          <a:p>
            <a:endParaRPr lang="en-US" dirty="0"/>
          </a:p>
        </p:txBody>
      </p:sp>
      <p:sp>
        <p:nvSpPr>
          <p:cNvPr id="13" name="TextBox 12"/>
          <p:cNvSpPr txBox="1"/>
          <p:nvPr/>
        </p:nvSpPr>
        <p:spPr>
          <a:xfrm>
            <a:off x="4423848" y="1219200"/>
            <a:ext cx="1672152"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Cannot go</a:t>
            </a:r>
            <a:endParaRPr lang="en-US" sz="2800" dirty="0"/>
          </a:p>
        </p:txBody>
      </p:sp>
      <p:sp>
        <p:nvSpPr>
          <p:cNvPr id="14" name="TextBox 13"/>
          <p:cNvSpPr txBox="1"/>
          <p:nvPr/>
        </p:nvSpPr>
        <p:spPr>
          <a:xfrm>
            <a:off x="3507698" y="1742420"/>
            <a:ext cx="1173869"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Can go</a:t>
            </a:r>
            <a:endParaRPr lang="en-US" sz="2800" dirty="0"/>
          </a:p>
        </p:txBody>
      </p:sp>
      <p:sp>
        <p:nvSpPr>
          <p:cNvPr id="15" name="TextBox 14"/>
          <p:cNvSpPr txBox="1"/>
          <p:nvPr/>
        </p:nvSpPr>
        <p:spPr>
          <a:xfrm>
            <a:off x="3931531" y="2296180"/>
            <a:ext cx="1173869"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Can go</a:t>
            </a:r>
            <a:endParaRPr lang="en-US" sz="2800" dirty="0"/>
          </a:p>
        </p:txBody>
      </p:sp>
      <p:sp>
        <p:nvSpPr>
          <p:cNvPr id="16" name="TextBox 15"/>
          <p:cNvSpPr txBox="1"/>
          <p:nvPr/>
        </p:nvSpPr>
        <p:spPr>
          <a:xfrm>
            <a:off x="475163" y="3893263"/>
            <a:ext cx="8237037" cy="5386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900" dirty="0" smtClean="0"/>
              <a:t>So who can and who cannot ride Batman?</a:t>
            </a:r>
          </a:p>
        </p:txBody>
      </p:sp>
      <p:sp>
        <p:nvSpPr>
          <p:cNvPr id="17" name="TextBox 16"/>
          <p:cNvSpPr txBox="1"/>
          <p:nvPr/>
        </p:nvSpPr>
        <p:spPr>
          <a:xfrm>
            <a:off x="475163" y="3815715"/>
            <a:ext cx="8237037" cy="98488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900" u="sng" dirty="0" smtClean="0"/>
              <a:t>Lefty tell Righty</a:t>
            </a:r>
            <a:r>
              <a:rPr lang="en-US" sz="2900" dirty="0" smtClean="0"/>
              <a:t>: Explain how to use equivalent ratios to convert 54 inches to 4.5 feet.</a:t>
            </a:r>
          </a:p>
        </p:txBody>
      </p:sp>
      <p:sp>
        <p:nvSpPr>
          <p:cNvPr id="18" name="TextBox 17"/>
          <p:cNvSpPr txBox="1"/>
          <p:nvPr/>
        </p:nvSpPr>
        <p:spPr>
          <a:xfrm>
            <a:off x="457200" y="4882515"/>
            <a:ext cx="8237037"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900" u="sng" dirty="0" smtClean="0"/>
              <a:t>Righty tell Lefty</a:t>
            </a:r>
            <a:r>
              <a:rPr lang="en-US" sz="2900" dirty="0" smtClean="0"/>
              <a:t>: Explain how to use the 4.5 feet to solve the problem.</a:t>
            </a:r>
          </a:p>
        </p:txBody>
      </p:sp>
      <p:sp>
        <p:nvSpPr>
          <p:cNvPr id="19" name="TextBox 18"/>
          <p:cNvSpPr txBox="1"/>
          <p:nvPr/>
        </p:nvSpPr>
        <p:spPr>
          <a:xfrm>
            <a:off x="5562600" y="127000"/>
            <a:ext cx="3352800" cy="53860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900" dirty="0" smtClean="0"/>
              <a:t>Time to Discuss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Bottom)">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lide(fromBottom)">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23</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990600"/>
            <a:ext cx="8276167" cy="1015663"/>
          </a:xfrm>
          <a:prstGeom prst="rect">
            <a:avLst/>
          </a:prstGeom>
          <a:noFill/>
        </p:spPr>
        <p:txBody>
          <a:bodyPr wrap="square" rtlCol="0">
            <a:spAutoFit/>
          </a:bodyPr>
          <a:lstStyle/>
          <a:p>
            <a:r>
              <a:rPr lang="en-US" sz="3000" dirty="0" smtClean="0"/>
              <a:t>Let’s practice setting up equivalent ratios to solve unit conversion problems.</a:t>
            </a:r>
            <a:endParaRPr lang="en-US" sz="3000" dirty="0"/>
          </a:p>
        </p:txBody>
      </p:sp>
      <p:sp>
        <p:nvSpPr>
          <p:cNvPr id="11" name="TextBox 10"/>
          <p:cNvSpPr txBox="1"/>
          <p:nvPr/>
        </p:nvSpPr>
        <p:spPr>
          <a:xfrm>
            <a:off x="2629152" y="2006263"/>
            <a:ext cx="3429244" cy="1015663"/>
          </a:xfrm>
          <a:prstGeom prst="rect">
            <a:avLst/>
          </a:prstGeom>
          <a:noFill/>
          <a:ln>
            <a:solidFill>
              <a:schemeClr val="tx2"/>
            </a:solidFill>
          </a:ln>
        </p:spPr>
        <p:txBody>
          <a:bodyPr wrap="none" rtlCol="0">
            <a:spAutoFit/>
          </a:bodyPr>
          <a:lstStyle/>
          <a:p>
            <a:pPr>
              <a:buFont typeface="Arial" charset="0"/>
              <a:buNone/>
            </a:pPr>
            <a:r>
              <a:rPr lang="en-US" sz="3000" dirty="0" smtClean="0"/>
              <a:t>Practice Problem #1</a:t>
            </a:r>
          </a:p>
          <a:p>
            <a:pPr>
              <a:buFont typeface="Arial" charset="0"/>
              <a:buNone/>
            </a:pPr>
            <a:r>
              <a:rPr lang="en-US" sz="3000" dirty="0" smtClean="0"/>
              <a:t>2.5 yards = ____ feet</a:t>
            </a:r>
          </a:p>
        </p:txBody>
      </p:sp>
      <p:pic>
        <p:nvPicPr>
          <p:cNvPr id="14" name="Picture 13" descr="Screen shot 2013-06-04 at 11.37.31 AM.png"/>
          <p:cNvPicPr>
            <a:picLocks noChangeAspect="1"/>
          </p:cNvPicPr>
          <p:nvPr/>
        </p:nvPicPr>
        <p:blipFill>
          <a:blip r:embed="rId7"/>
          <a:stretch>
            <a:fillRect/>
          </a:stretch>
        </p:blipFill>
        <p:spPr>
          <a:xfrm>
            <a:off x="254000" y="3429000"/>
            <a:ext cx="7213600" cy="5149258"/>
          </a:xfrm>
          <a:prstGeom prst="rect">
            <a:avLst/>
          </a:prstGeom>
        </p:spPr>
      </p:pic>
      <p:sp>
        <p:nvSpPr>
          <p:cNvPr id="15" name="Rounded Rectangle 14"/>
          <p:cNvSpPr/>
          <p:nvPr/>
        </p:nvSpPr>
        <p:spPr>
          <a:xfrm>
            <a:off x="381000" y="5606458"/>
            <a:ext cx="6553200" cy="304800"/>
          </a:xfrm>
          <a:prstGeom prst="roundRect">
            <a:avLst/>
          </a:prstGeom>
          <a:solidFill>
            <a:srgbClr val="FFFF00">
              <a:alpha val="30000"/>
            </a:srgbClr>
          </a:soli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a:spLocks noChangeArrowheads="1"/>
          </p:cNvSpPr>
          <p:nvPr/>
        </p:nvSpPr>
        <p:spPr bwMode="auto">
          <a:xfrm>
            <a:off x="5715000" y="3100626"/>
            <a:ext cx="3009371" cy="8617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sz="2500" dirty="0">
                <a:latin typeface="Calibri" charset="0"/>
              </a:rPr>
              <a:t>First, find the conversion</a:t>
            </a:r>
            <a:r>
              <a:rPr lang="en-US" sz="2500" dirty="0" smtClean="0">
                <a:latin typeface="Calibri" charset="0"/>
              </a:rPr>
              <a:t> rate.</a:t>
            </a:r>
            <a:endParaRPr lang="en-US" sz="2500" dirty="0">
              <a:latin typeface="Calibri" charset="0"/>
            </a:endParaRPr>
          </a:p>
        </p:txBody>
      </p:sp>
      <p:sp>
        <p:nvSpPr>
          <p:cNvPr id="12" name="TextBox 11"/>
          <p:cNvSpPr txBox="1">
            <a:spLocks noChangeArrowheads="1"/>
          </p:cNvSpPr>
          <p:nvPr/>
        </p:nvSpPr>
        <p:spPr bwMode="auto">
          <a:xfrm>
            <a:off x="5702829" y="4114800"/>
            <a:ext cx="3030538" cy="12461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r>
              <a:rPr lang="en-US" sz="2500" dirty="0">
                <a:latin typeface="Calibri" charset="0"/>
              </a:rPr>
              <a:t>Then, set up the conversion</a:t>
            </a:r>
            <a:r>
              <a:rPr lang="en-US" sz="2500" dirty="0" smtClean="0">
                <a:latin typeface="Calibri" charset="0"/>
              </a:rPr>
              <a:t> rate as </a:t>
            </a:r>
            <a:r>
              <a:rPr lang="en-US" sz="2500" dirty="0">
                <a:latin typeface="Calibri" charset="0"/>
              </a:rPr>
              <a:t>a </a:t>
            </a:r>
            <a:r>
              <a:rPr lang="en-US" sz="2500" dirty="0" smtClean="0">
                <a:latin typeface="Calibri" charset="0"/>
              </a:rPr>
              <a:t>ratio </a:t>
            </a:r>
            <a:r>
              <a:rPr lang="en-US" sz="2500" dirty="0">
                <a:latin typeface="Calibri" charset="0"/>
              </a:rPr>
              <a:t>in fraction form.</a:t>
            </a:r>
          </a:p>
        </p:txBody>
      </p:sp>
      <p:grpSp>
        <p:nvGrpSpPr>
          <p:cNvPr id="16" name="Group 15"/>
          <p:cNvGrpSpPr/>
          <p:nvPr/>
        </p:nvGrpSpPr>
        <p:grpSpPr>
          <a:xfrm>
            <a:off x="339724" y="3436937"/>
            <a:ext cx="3775076" cy="677863"/>
            <a:chOff x="228599" y="5037137"/>
            <a:chExt cx="3775076" cy="677863"/>
          </a:xfrm>
        </p:grpSpPr>
        <p:sp>
          <p:nvSpPr>
            <p:cNvPr id="17" name="TextBox 16"/>
            <p:cNvSpPr txBox="1"/>
            <p:nvPr/>
          </p:nvSpPr>
          <p:spPr>
            <a:xfrm>
              <a:off x="228599" y="5051782"/>
              <a:ext cx="377507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                   Check your worksheet if</a:t>
              </a:r>
            </a:p>
            <a:p>
              <a:r>
                <a:rPr lang="en-US" dirty="0" smtClean="0"/>
                <a:t>                   you forget your vocabulary.</a:t>
              </a:r>
            </a:p>
          </p:txBody>
        </p:sp>
        <p:sp>
          <p:nvSpPr>
            <p:cNvPr id="18" name="WordArt 3"/>
            <p:cNvSpPr>
              <a:spLocks noChangeArrowheads="1" noChangeShapeType="1"/>
            </p:cNvSpPr>
            <p:nvPr/>
          </p:nvSpPr>
          <p:spPr bwMode="auto">
            <a:xfrm>
              <a:off x="339725" y="5037137"/>
              <a:ext cx="727075" cy="677863"/>
            </a:xfrm>
            <a:prstGeom prst="rect">
              <a:avLst/>
            </a:prstGeom>
          </p:spPr>
          <p:txBody>
            <a:bodyPr wrap="none" fromWordArt="1">
              <a:prstTxWarp prst="textCirclePour">
                <a:avLst>
                  <a:gd name="adj1" fmla="val 10855940"/>
                  <a:gd name="adj2" fmla="val 50000"/>
                </a:avLst>
              </a:prstTxWarp>
            </a:bodyPr>
            <a:lstStyle/>
            <a:p>
              <a:pPr algn="ctr" rtl="0"/>
              <a:r>
                <a:rPr lang="en-US" sz="3600" b="1" kern="10" spc="0" dirty="0" smtClean="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rPr>
                <a:t>Vocabulary</a:t>
              </a:r>
              <a:endParaRPr lang="en-US" sz="3600" b="1" kern="10" spc="0" dirty="0">
                <a:ln w="14605">
                  <a:noFill/>
                  <a:round/>
                  <a:headEnd/>
                  <a:tailEnd/>
                </a:ln>
                <a:solidFill>
                  <a:srgbClr val="FFFFFF"/>
                </a:solidFill>
                <a:effectLst>
                  <a:outerShdw blurRad="63500" dist="35921" dir="13500000" algn="ctr" rotWithShape="0">
                    <a:srgbClr val="FDE9D9">
                      <a:alpha val="74998"/>
                    </a:srgbClr>
                  </a:outerShdw>
                </a:effectLst>
                <a:latin typeface="Calibri"/>
                <a:ea typeface="Calibri"/>
                <a:cs typeface="Calibri"/>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style.rotation</p:attrName>
                                        </p:attrNameLst>
                                      </p:cBhvr>
                                      <p:tavLst>
                                        <p:tav tm="0">
                                          <p:val>
                                            <p:fltVal val="360"/>
                                          </p:val>
                                        </p:tav>
                                        <p:tav tm="100000">
                                          <p:val>
                                            <p:fltVal val="0"/>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24</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990600"/>
            <a:ext cx="8276167" cy="1015663"/>
          </a:xfrm>
          <a:prstGeom prst="rect">
            <a:avLst/>
          </a:prstGeom>
          <a:noFill/>
        </p:spPr>
        <p:txBody>
          <a:bodyPr wrap="square" rtlCol="0">
            <a:spAutoFit/>
          </a:bodyPr>
          <a:lstStyle/>
          <a:p>
            <a:r>
              <a:rPr lang="en-US" sz="3000" dirty="0" smtClean="0"/>
              <a:t>Let’s practice setting up equivalent ratios to solve unit conversion problems.</a:t>
            </a:r>
            <a:endParaRPr lang="en-US" sz="3000" dirty="0"/>
          </a:p>
        </p:txBody>
      </p:sp>
      <p:sp>
        <p:nvSpPr>
          <p:cNvPr id="11" name="TextBox 10"/>
          <p:cNvSpPr txBox="1"/>
          <p:nvPr/>
        </p:nvSpPr>
        <p:spPr>
          <a:xfrm>
            <a:off x="2629152" y="2006263"/>
            <a:ext cx="3429244" cy="1015663"/>
          </a:xfrm>
          <a:prstGeom prst="rect">
            <a:avLst/>
          </a:prstGeom>
          <a:noFill/>
          <a:ln>
            <a:solidFill>
              <a:schemeClr val="tx2"/>
            </a:solidFill>
          </a:ln>
        </p:spPr>
        <p:txBody>
          <a:bodyPr wrap="none" rtlCol="0">
            <a:spAutoFit/>
          </a:bodyPr>
          <a:lstStyle/>
          <a:p>
            <a:pPr>
              <a:buFont typeface="Arial" charset="0"/>
              <a:buNone/>
            </a:pPr>
            <a:r>
              <a:rPr lang="en-US" sz="3000" dirty="0" smtClean="0"/>
              <a:t>Practice Problem #1</a:t>
            </a:r>
          </a:p>
          <a:p>
            <a:pPr>
              <a:buFont typeface="Arial" charset="0"/>
              <a:buNone/>
            </a:pPr>
            <a:r>
              <a:rPr lang="en-US" sz="3000" dirty="0" smtClean="0"/>
              <a:t>2.5 yards = ____ feet</a:t>
            </a:r>
          </a:p>
        </p:txBody>
      </p:sp>
      <p:sp>
        <p:nvSpPr>
          <p:cNvPr id="13" name="TextBox 12"/>
          <p:cNvSpPr txBox="1">
            <a:spLocks noChangeArrowheads="1"/>
          </p:cNvSpPr>
          <p:nvPr/>
        </p:nvSpPr>
        <p:spPr bwMode="auto">
          <a:xfrm>
            <a:off x="5715000" y="3100626"/>
            <a:ext cx="3009371" cy="8617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sz="2500" dirty="0">
                <a:latin typeface="Calibri" charset="0"/>
              </a:rPr>
              <a:t>First, find the conversion factor.</a:t>
            </a:r>
          </a:p>
        </p:txBody>
      </p:sp>
      <p:sp>
        <p:nvSpPr>
          <p:cNvPr id="12" name="TextBox 11"/>
          <p:cNvSpPr txBox="1">
            <a:spLocks noChangeArrowheads="1"/>
          </p:cNvSpPr>
          <p:nvPr/>
        </p:nvSpPr>
        <p:spPr bwMode="auto">
          <a:xfrm>
            <a:off x="5702829" y="4114800"/>
            <a:ext cx="3030538" cy="12461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r>
              <a:rPr lang="en-US" sz="2500" dirty="0">
                <a:latin typeface="Calibri" charset="0"/>
              </a:rPr>
              <a:t>Then, set up the conversion factor as a rate in fraction form.</a:t>
            </a:r>
          </a:p>
        </p:txBody>
      </p:sp>
      <p:graphicFrame>
        <p:nvGraphicFramePr>
          <p:cNvPr id="16" name="Object 2"/>
          <p:cNvGraphicFramePr>
            <a:graphicFrameLocks noChangeAspect="1"/>
          </p:cNvGraphicFramePr>
          <p:nvPr/>
        </p:nvGraphicFramePr>
        <p:xfrm>
          <a:off x="1296988" y="3732213"/>
          <a:ext cx="1454150" cy="1325562"/>
        </p:xfrm>
        <a:graphic>
          <a:graphicData uri="http://schemas.openxmlformats.org/presentationml/2006/ole">
            <mc:AlternateContent xmlns:mc="http://schemas.openxmlformats.org/markup-compatibility/2006">
              <mc:Choice xmlns:v="urn:schemas-microsoft-com:vml" Requires="v">
                <p:oleObj spid="_x0000_s94222" name="Equation" r:id="rId8" imgW="431800" imgH="393700" progId="Equation.3">
                  <p:embed/>
                </p:oleObj>
              </mc:Choice>
              <mc:Fallback>
                <p:oleObj name="Equation" r:id="rId8" imgW="4318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988" y="3732213"/>
                        <a:ext cx="145415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25</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990600"/>
            <a:ext cx="8276167" cy="1015663"/>
          </a:xfrm>
          <a:prstGeom prst="rect">
            <a:avLst/>
          </a:prstGeom>
          <a:noFill/>
        </p:spPr>
        <p:txBody>
          <a:bodyPr wrap="square" rtlCol="0">
            <a:spAutoFit/>
          </a:bodyPr>
          <a:lstStyle/>
          <a:p>
            <a:r>
              <a:rPr lang="en-US" sz="3000" dirty="0" smtClean="0"/>
              <a:t>Let’s practice setting up equivalent ratios to solve unit conversion problems.</a:t>
            </a:r>
            <a:endParaRPr lang="en-US" sz="3000" dirty="0"/>
          </a:p>
        </p:txBody>
      </p:sp>
      <p:sp>
        <p:nvSpPr>
          <p:cNvPr id="11" name="TextBox 10"/>
          <p:cNvSpPr txBox="1"/>
          <p:nvPr/>
        </p:nvSpPr>
        <p:spPr>
          <a:xfrm>
            <a:off x="2629152" y="2006263"/>
            <a:ext cx="3429244" cy="1015663"/>
          </a:xfrm>
          <a:prstGeom prst="rect">
            <a:avLst/>
          </a:prstGeom>
          <a:noFill/>
          <a:ln>
            <a:solidFill>
              <a:schemeClr val="tx2"/>
            </a:solidFill>
          </a:ln>
        </p:spPr>
        <p:txBody>
          <a:bodyPr wrap="none" rtlCol="0">
            <a:spAutoFit/>
          </a:bodyPr>
          <a:lstStyle/>
          <a:p>
            <a:pPr>
              <a:buFont typeface="Arial" charset="0"/>
              <a:buNone/>
            </a:pPr>
            <a:r>
              <a:rPr lang="en-US" sz="3000" dirty="0" smtClean="0"/>
              <a:t>Practice Problem #1</a:t>
            </a:r>
          </a:p>
          <a:p>
            <a:pPr>
              <a:buFont typeface="Arial" charset="0"/>
              <a:buNone/>
            </a:pPr>
            <a:r>
              <a:rPr lang="en-US" sz="3000" dirty="0" smtClean="0"/>
              <a:t>2.5 yards = ____ feet</a:t>
            </a:r>
          </a:p>
        </p:txBody>
      </p:sp>
      <p:graphicFrame>
        <p:nvGraphicFramePr>
          <p:cNvPr id="16" name="Object 2"/>
          <p:cNvGraphicFramePr>
            <a:graphicFrameLocks noChangeAspect="1"/>
          </p:cNvGraphicFramePr>
          <p:nvPr/>
        </p:nvGraphicFramePr>
        <p:xfrm>
          <a:off x="1296988" y="3732213"/>
          <a:ext cx="1454150" cy="1325562"/>
        </p:xfrm>
        <a:graphic>
          <a:graphicData uri="http://schemas.openxmlformats.org/presentationml/2006/ole">
            <mc:AlternateContent xmlns:mc="http://schemas.openxmlformats.org/markup-compatibility/2006">
              <mc:Choice xmlns:v="urn:schemas-microsoft-com:vml" Requires="v">
                <p:oleObj spid="_x0000_s96280" name="Equation" r:id="rId8" imgW="431800" imgH="393700" progId="Equation.3">
                  <p:embed/>
                </p:oleObj>
              </mc:Choice>
              <mc:Fallback>
                <p:oleObj name="Equation" r:id="rId8" imgW="4318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988" y="3732213"/>
                        <a:ext cx="145415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a:spLocks noChangeArrowheads="1"/>
          </p:cNvSpPr>
          <p:nvPr/>
        </p:nvSpPr>
        <p:spPr bwMode="auto">
          <a:xfrm>
            <a:off x="2836863" y="4021138"/>
            <a:ext cx="377825" cy="522287"/>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18" name="Object 3"/>
          <p:cNvGraphicFramePr>
            <a:graphicFrameLocks noChangeAspect="1"/>
          </p:cNvGraphicFramePr>
          <p:nvPr/>
        </p:nvGraphicFramePr>
        <p:xfrm>
          <a:off x="3154363" y="3732213"/>
          <a:ext cx="1882775" cy="1325562"/>
        </p:xfrm>
        <a:graphic>
          <a:graphicData uri="http://schemas.openxmlformats.org/presentationml/2006/ole">
            <mc:AlternateContent xmlns:mc="http://schemas.openxmlformats.org/markup-compatibility/2006">
              <mc:Choice xmlns:v="urn:schemas-microsoft-com:vml" Requires="v">
                <p:oleObj spid="_x0000_s96281" name="Equation" r:id="rId10" imgW="558800" imgH="393700" progId="Equation.3">
                  <p:embed/>
                </p:oleObj>
              </mc:Choice>
              <mc:Fallback>
                <p:oleObj name="Equation" r:id="rId10" imgW="5588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4363" y="3732213"/>
                        <a:ext cx="1882775"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5715000" y="3200400"/>
            <a:ext cx="3030537" cy="2016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r>
              <a:rPr lang="en-US" sz="2500" dirty="0">
                <a:latin typeface="Calibri" charset="0"/>
              </a:rPr>
              <a:t>Now make another equivalent ratio.  Units must be the same across the top and the bottom.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26</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990600"/>
            <a:ext cx="8276167" cy="1015663"/>
          </a:xfrm>
          <a:prstGeom prst="rect">
            <a:avLst/>
          </a:prstGeom>
          <a:noFill/>
        </p:spPr>
        <p:txBody>
          <a:bodyPr wrap="square" rtlCol="0">
            <a:spAutoFit/>
          </a:bodyPr>
          <a:lstStyle/>
          <a:p>
            <a:r>
              <a:rPr lang="en-US" sz="3000" dirty="0" smtClean="0"/>
              <a:t>Let’s practice setting up equivalent ratios to solve unit conversion problems.</a:t>
            </a:r>
            <a:endParaRPr lang="en-US" sz="3000" dirty="0"/>
          </a:p>
        </p:txBody>
      </p:sp>
      <p:sp>
        <p:nvSpPr>
          <p:cNvPr id="11" name="TextBox 10"/>
          <p:cNvSpPr txBox="1"/>
          <p:nvPr/>
        </p:nvSpPr>
        <p:spPr>
          <a:xfrm>
            <a:off x="2629152" y="2006263"/>
            <a:ext cx="3429244" cy="1015663"/>
          </a:xfrm>
          <a:prstGeom prst="rect">
            <a:avLst/>
          </a:prstGeom>
          <a:noFill/>
          <a:ln>
            <a:solidFill>
              <a:schemeClr val="tx2"/>
            </a:solidFill>
          </a:ln>
        </p:spPr>
        <p:txBody>
          <a:bodyPr wrap="none" rtlCol="0">
            <a:spAutoFit/>
          </a:bodyPr>
          <a:lstStyle/>
          <a:p>
            <a:pPr>
              <a:buFont typeface="Arial" charset="0"/>
              <a:buNone/>
            </a:pPr>
            <a:r>
              <a:rPr lang="en-US" sz="3000" dirty="0" smtClean="0"/>
              <a:t>Practice Problem #1</a:t>
            </a:r>
          </a:p>
          <a:p>
            <a:pPr>
              <a:buFont typeface="Arial" charset="0"/>
              <a:buNone/>
            </a:pPr>
            <a:r>
              <a:rPr lang="en-US" sz="3000" dirty="0" smtClean="0"/>
              <a:t>2.5 yards = ____ feet</a:t>
            </a:r>
          </a:p>
        </p:txBody>
      </p:sp>
      <p:graphicFrame>
        <p:nvGraphicFramePr>
          <p:cNvPr id="16" name="Object 2"/>
          <p:cNvGraphicFramePr>
            <a:graphicFrameLocks noChangeAspect="1"/>
          </p:cNvGraphicFramePr>
          <p:nvPr/>
        </p:nvGraphicFramePr>
        <p:xfrm>
          <a:off x="1296988" y="3732213"/>
          <a:ext cx="1454150" cy="1325562"/>
        </p:xfrm>
        <a:graphic>
          <a:graphicData uri="http://schemas.openxmlformats.org/presentationml/2006/ole">
            <mc:AlternateContent xmlns:mc="http://schemas.openxmlformats.org/markup-compatibility/2006">
              <mc:Choice xmlns:v="urn:schemas-microsoft-com:vml" Requires="v">
                <p:oleObj spid="_x0000_s100378" name="Equation" r:id="rId8" imgW="431800" imgH="393700" progId="Equation.3">
                  <p:embed/>
                </p:oleObj>
              </mc:Choice>
              <mc:Fallback>
                <p:oleObj name="Equation" r:id="rId8" imgW="4318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988" y="3732213"/>
                        <a:ext cx="145415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a:spLocks noChangeArrowheads="1"/>
          </p:cNvSpPr>
          <p:nvPr/>
        </p:nvSpPr>
        <p:spPr bwMode="auto">
          <a:xfrm>
            <a:off x="2836863" y="4021138"/>
            <a:ext cx="377825" cy="522287"/>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8" name="Object 3"/>
          <p:cNvGraphicFramePr>
            <a:graphicFrameLocks noChangeAspect="1"/>
          </p:cNvGraphicFramePr>
          <p:nvPr/>
        </p:nvGraphicFramePr>
        <p:xfrm>
          <a:off x="3154363" y="3732213"/>
          <a:ext cx="1882775" cy="1325562"/>
        </p:xfrm>
        <a:graphic>
          <a:graphicData uri="http://schemas.openxmlformats.org/presentationml/2006/ole">
            <mc:AlternateContent xmlns:mc="http://schemas.openxmlformats.org/markup-compatibility/2006">
              <mc:Choice xmlns:v="urn:schemas-microsoft-com:vml" Requires="v">
                <p:oleObj spid="_x0000_s100379" name="Equation" r:id="rId10" imgW="558800" imgH="393700" progId="Equation.3">
                  <p:embed/>
                </p:oleObj>
              </mc:Choice>
              <mc:Fallback>
                <p:oleObj name="Equation" r:id="rId10" imgW="5588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4363" y="3732213"/>
                        <a:ext cx="1882775"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5715000" y="3200400"/>
            <a:ext cx="3030537"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r>
              <a:rPr lang="en-US" sz="2500" dirty="0" smtClean="0">
                <a:latin typeface="Calibri" charset="0"/>
              </a:rPr>
              <a:t>Then put the information from the problem into the second ratio.</a:t>
            </a:r>
            <a:endParaRPr lang="en-US" sz="2500" dirty="0">
              <a:latin typeface="Calibri" charset="0"/>
            </a:endParaRPr>
          </a:p>
        </p:txBody>
      </p:sp>
      <p:sp>
        <p:nvSpPr>
          <p:cNvPr id="21" name="TextBox 20"/>
          <p:cNvSpPr txBox="1"/>
          <p:nvPr/>
        </p:nvSpPr>
        <p:spPr>
          <a:xfrm>
            <a:off x="3133251" y="4398258"/>
            <a:ext cx="752949" cy="630942"/>
          </a:xfrm>
          <a:prstGeom prst="rect">
            <a:avLst/>
          </a:prstGeom>
          <a:noFill/>
        </p:spPr>
        <p:txBody>
          <a:bodyPr wrap="none" rtlCol="0">
            <a:spAutoFit/>
          </a:bodyPr>
          <a:lstStyle/>
          <a:p>
            <a:r>
              <a:rPr lang="en-US" sz="3500" dirty="0" smtClean="0">
                <a:latin typeface="Times"/>
                <a:cs typeface="Times"/>
              </a:rPr>
              <a:t>2.5</a:t>
            </a:r>
            <a:endParaRPr lang="en-US" sz="3500" dirty="0">
              <a:latin typeface="Times"/>
              <a:cs typeface="Time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27</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990600"/>
            <a:ext cx="8276167" cy="1015663"/>
          </a:xfrm>
          <a:prstGeom prst="rect">
            <a:avLst/>
          </a:prstGeom>
          <a:noFill/>
        </p:spPr>
        <p:txBody>
          <a:bodyPr wrap="square" rtlCol="0">
            <a:spAutoFit/>
          </a:bodyPr>
          <a:lstStyle/>
          <a:p>
            <a:r>
              <a:rPr lang="en-US" sz="3000" dirty="0" smtClean="0"/>
              <a:t>Let’s practice setting up equivalent ratios to solve unit conversion problems.</a:t>
            </a:r>
            <a:endParaRPr lang="en-US" sz="3000" dirty="0"/>
          </a:p>
        </p:txBody>
      </p:sp>
      <p:sp>
        <p:nvSpPr>
          <p:cNvPr id="11" name="TextBox 10"/>
          <p:cNvSpPr txBox="1"/>
          <p:nvPr/>
        </p:nvSpPr>
        <p:spPr>
          <a:xfrm>
            <a:off x="2629152" y="2006263"/>
            <a:ext cx="3429244" cy="1015663"/>
          </a:xfrm>
          <a:prstGeom prst="rect">
            <a:avLst/>
          </a:prstGeom>
          <a:noFill/>
          <a:ln>
            <a:solidFill>
              <a:schemeClr val="tx2"/>
            </a:solidFill>
          </a:ln>
        </p:spPr>
        <p:txBody>
          <a:bodyPr wrap="none" rtlCol="0">
            <a:spAutoFit/>
          </a:bodyPr>
          <a:lstStyle/>
          <a:p>
            <a:pPr>
              <a:buFont typeface="Arial" charset="0"/>
              <a:buNone/>
            </a:pPr>
            <a:r>
              <a:rPr lang="en-US" sz="3000" dirty="0" smtClean="0"/>
              <a:t>Practice Problem #1</a:t>
            </a:r>
          </a:p>
          <a:p>
            <a:pPr>
              <a:buFont typeface="Arial" charset="0"/>
              <a:buNone/>
            </a:pPr>
            <a:r>
              <a:rPr lang="en-US" sz="3000" dirty="0" smtClean="0"/>
              <a:t>2.5 yards = ____ feet</a:t>
            </a:r>
          </a:p>
        </p:txBody>
      </p:sp>
      <p:graphicFrame>
        <p:nvGraphicFramePr>
          <p:cNvPr id="16" name="Object 2"/>
          <p:cNvGraphicFramePr>
            <a:graphicFrameLocks noChangeAspect="1"/>
          </p:cNvGraphicFramePr>
          <p:nvPr/>
        </p:nvGraphicFramePr>
        <p:xfrm>
          <a:off x="1296988" y="3732213"/>
          <a:ext cx="1454150" cy="1325562"/>
        </p:xfrm>
        <a:graphic>
          <a:graphicData uri="http://schemas.openxmlformats.org/presentationml/2006/ole">
            <mc:AlternateContent xmlns:mc="http://schemas.openxmlformats.org/markup-compatibility/2006">
              <mc:Choice xmlns:v="urn:schemas-microsoft-com:vml" Requires="v">
                <p:oleObj spid="_x0000_s98334" name="Equation" r:id="rId8" imgW="431800" imgH="393700" progId="Equation.3">
                  <p:embed/>
                </p:oleObj>
              </mc:Choice>
              <mc:Fallback>
                <p:oleObj name="Equation" r:id="rId8" imgW="4318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988" y="3732213"/>
                        <a:ext cx="145415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3938915847"/>
              </p:ext>
            </p:extLst>
          </p:nvPr>
        </p:nvGraphicFramePr>
        <p:xfrm>
          <a:off x="3154363" y="3732213"/>
          <a:ext cx="1882775" cy="1325562"/>
        </p:xfrm>
        <a:graphic>
          <a:graphicData uri="http://schemas.openxmlformats.org/presentationml/2006/ole">
            <mc:AlternateContent xmlns:mc="http://schemas.openxmlformats.org/markup-compatibility/2006">
              <mc:Choice xmlns:v="urn:schemas-microsoft-com:vml" Requires="v">
                <p:oleObj spid="_x0000_s98335" name="Equation" r:id="rId10" imgW="558800" imgH="393700" progId="Equation.3">
                  <p:embed/>
                </p:oleObj>
              </mc:Choice>
              <mc:Fallback>
                <p:oleObj name="Equation" r:id="rId10" imgW="5588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4363" y="3732213"/>
                        <a:ext cx="1882775"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a:spLocks noChangeArrowheads="1"/>
          </p:cNvSpPr>
          <p:nvPr/>
        </p:nvSpPr>
        <p:spPr bwMode="auto">
          <a:xfrm>
            <a:off x="2836863" y="4021138"/>
            <a:ext cx="377825" cy="522287"/>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sp>
        <p:nvSpPr>
          <p:cNvPr id="21" name="TextBox 20"/>
          <p:cNvSpPr txBox="1">
            <a:spLocks noChangeArrowheads="1"/>
          </p:cNvSpPr>
          <p:nvPr/>
        </p:nvSpPr>
        <p:spPr bwMode="auto">
          <a:xfrm>
            <a:off x="5486400" y="3205163"/>
            <a:ext cx="3225800"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sz="2500" dirty="0">
                <a:latin typeface="Calibri" charset="0"/>
              </a:rPr>
              <a:t>Find the</a:t>
            </a:r>
            <a:r>
              <a:rPr lang="en-US" sz="2500" dirty="0" smtClean="0">
                <a:latin typeface="Calibri" charset="0"/>
              </a:rPr>
              <a:t> conversion factor </a:t>
            </a:r>
            <a:r>
              <a:rPr lang="en-US" sz="2500" dirty="0">
                <a:latin typeface="Calibri" charset="0"/>
              </a:rPr>
              <a:t>that we multiply or divide by to move from left to right.</a:t>
            </a:r>
          </a:p>
        </p:txBody>
      </p:sp>
      <p:sp>
        <p:nvSpPr>
          <p:cNvPr id="22" name="Curved Up Arrow 21"/>
          <p:cNvSpPr/>
          <p:nvPr/>
        </p:nvSpPr>
        <p:spPr>
          <a:xfrm>
            <a:off x="2257425" y="5054600"/>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Curved Down Arrow 22"/>
          <p:cNvSpPr/>
          <p:nvPr/>
        </p:nvSpPr>
        <p:spPr>
          <a:xfrm>
            <a:off x="2257425" y="3216275"/>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Rounded Rectangle 23"/>
          <p:cNvSpPr>
            <a:spLocks noChangeAspect="1"/>
          </p:cNvSpPr>
          <p:nvPr/>
        </p:nvSpPr>
        <p:spPr>
          <a:xfrm>
            <a:off x="2724150" y="5208588"/>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sp>
        <p:nvSpPr>
          <p:cNvPr id="25" name="TextBox 24"/>
          <p:cNvSpPr txBox="1"/>
          <p:nvPr/>
        </p:nvSpPr>
        <p:spPr>
          <a:xfrm>
            <a:off x="3133251" y="4398258"/>
            <a:ext cx="752949" cy="630942"/>
          </a:xfrm>
          <a:prstGeom prst="rect">
            <a:avLst/>
          </a:prstGeom>
          <a:noFill/>
        </p:spPr>
        <p:txBody>
          <a:bodyPr wrap="none" rtlCol="0">
            <a:spAutoFit/>
          </a:bodyPr>
          <a:lstStyle/>
          <a:p>
            <a:r>
              <a:rPr lang="en-US" sz="3500" dirty="0" smtClean="0">
                <a:latin typeface="Times"/>
                <a:cs typeface="Times"/>
              </a:rPr>
              <a:t>2.5</a:t>
            </a:r>
            <a:endParaRPr lang="en-US" sz="3500" dirty="0">
              <a:latin typeface="Times"/>
              <a:cs typeface="Times"/>
            </a:endParaRPr>
          </a:p>
        </p:txBody>
      </p:sp>
      <p:sp>
        <p:nvSpPr>
          <p:cNvPr id="26" name="TextBox 25"/>
          <p:cNvSpPr txBox="1">
            <a:spLocks noChangeArrowheads="1"/>
          </p:cNvSpPr>
          <p:nvPr/>
        </p:nvSpPr>
        <p:spPr bwMode="auto">
          <a:xfrm>
            <a:off x="5486400" y="4989513"/>
            <a:ext cx="3225800"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r>
              <a:rPr lang="en-US" sz="2500" dirty="0" smtClean="0">
                <a:latin typeface="Calibri" charset="0"/>
              </a:rPr>
              <a:t>1 </a:t>
            </a:r>
            <a:r>
              <a:rPr lang="en-US" sz="2500" dirty="0" err="1" smtClean="0">
                <a:latin typeface="Calibri" charset="0"/>
              </a:rPr>
              <a:t>x</a:t>
            </a:r>
            <a:r>
              <a:rPr lang="en-US" sz="2500" dirty="0" smtClean="0">
                <a:latin typeface="Calibri" charset="0"/>
              </a:rPr>
              <a:t> ___ = 2.5</a:t>
            </a:r>
            <a:endParaRPr lang="en-US" sz="2500" dirty="0">
              <a:latin typeface="Calibri" charset="0"/>
            </a:endParaRPr>
          </a:p>
        </p:txBody>
      </p:sp>
      <p:sp>
        <p:nvSpPr>
          <p:cNvPr id="27" name="Rounded Rectangle 26"/>
          <p:cNvSpPr>
            <a:spLocks/>
          </p:cNvSpPr>
          <p:nvPr/>
        </p:nvSpPr>
        <p:spPr>
          <a:xfrm>
            <a:off x="2514600" y="5181600"/>
            <a:ext cx="100965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smtClean="0">
                <a:solidFill>
                  <a:schemeClr val="tx1"/>
                </a:solidFill>
              </a:rPr>
              <a:t>x 2.5</a:t>
            </a:r>
            <a:endParaRPr lang="en-US" sz="2900"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ppt_y</p:attrName>
                                        </p:attrNameLst>
                                      </p:cBhvr>
                                      <p:tavLst>
                                        <p:tav tm="0">
                                          <p:val>
                                            <p:strVal val="#ppt_y+#ppt_h*1.125000"/>
                                          </p:val>
                                        </p:tav>
                                        <p:tav tm="100000">
                                          <p:val>
                                            <p:strVal val="#ppt_y"/>
                                          </p:val>
                                        </p:tav>
                                      </p:tavLst>
                                    </p:anim>
                                    <p:animEffect transition="in" filter="wipe(u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ppt_y</p:attrName>
                                        </p:attrNameLst>
                                      </p:cBhvr>
                                      <p:tavLst>
                                        <p:tav tm="0">
                                          <p:val>
                                            <p:strVal val="#ppt_y+#ppt_h*1.125000"/>
                                          </p:val>
                                        </p:tav>
                                        <p:tav tm="100000">
                                          <p:val>
                                            <p:strVal val="#ppt_y"/>
                                          </p:val>
                                        </p:tav>
                                      </p:tavLst>
                                    </p:anim>
                                    <p:animEffect transition="in" filter="wipe(up)">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sp>
        <p:nvSpPr>
          <p:cNvPr id="30" name="Rounded Rectangle 29"/>
          <p:cNvSpPr/>
          <p:nvPr/>
        </p:nvSpPr>
        <p:spPr>
          <a:xfrm>
            <a:off x="3124200" y="3728339"/>
            <a:ext cx="1912938" cy="538861"/>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7200" y="990600"/>
            <a:ext cx="8276167" cy="1015663"/>
          </a:xfrm>
          <a:prstGeom prst="rect">
            <a:avLst/>
          </a:prstGeom>
          <a:noFill/>
        </p:spPr>
        <p:txBody>
          <a:bodyPr wrap="square" rtlCol="0">
            <a:spAutoFit/>
          </a:bodyPr>
          <a:lstStyle/>
          <a:p>
            <a:r>
              <a:rPr lang="en-US" sz="3000" dirty="0" smtClean="0"/>
              <a:t>Let’s practice setting up equivalent ratios to solve unit conversion problems.</a:t>
            </a:r>
            <a:endParaRPr lang="en-US" sz="3000" dirty="0"/>
          </a:p>
        </p:txBody>
      </p:sp>
      <p:sp>
        <p:nvSpPr>
          <p:cNvPr id="11" name="TextBox 10"/>
          <p:cNvSpPr txBox="1"/>
          <p:nvPr/>
        </p:nvSpPr>
        <p:spPr>
          <a:xfrm>
            <a:off x="2629152" y="2006263"/>
            <a:ext cx="3429244" cy="1015663"/>
          </a:xfrm>
          <a:prstGeom prst="rect">
            <a:avLst/>
          </a:prstGeom>
          <a:noFill/>
          <a:ln>
            <a:solidFill>
              <a:schemeClr val="tx2"/>
            </a:solidFill>
          </a:ln>
        </p:spPr>
        <p:txBody>
          <a:bodyPr wrap="none" rtlCol="0">
            <a:spAutoFit/>
          </a:bodyPr>
          <a:lstStyle/>
          <a:p>
            <a:pPr>
              <a:buFont typeface="Arial" charset="0"/>
              <a:buNone/>
            </a:pPr>
            <a:r>
              <a:rPr lang="en-US" sz="3000" dirty="0" smtClean="0"/>
              <a:t>Practice Problem #1</a:t>
            </a:r>
          </a:p>
          <a:p>
            <a:pPr>
              <a:buFont typeface="Arial" charset="0"/>
              <a:buNone/>
            </a:pPr>
            <a:r>
              <a:rPr lang="en-US" sz="3000" dirty="0" smtClean="0"/>
              <a:t>2.5 yards = ____ feet</a:t>
            </a:r>
          </a:p>
        </p:txBody>
      </p:sp>
      <p:graphicFrame>
        <p:nvGraphicFramePr>
          <p:cNvPr id="16" name="Object 2"/>
          <p:cNvGraphicFramePr>
            <a:graphicFrameLocks noChangeAspect="1"/>
          </p:cNvGraphicFramePr>
          <p:nvPr/>
        </p:nvGraphicFramePr>
        <p:xfrm>
          <a:off x="1296988" y="3732213"/>
          <a:ext cx="1454150" cy="1325562"/>
        </p:xfrm>
        <a:graphic>
          <a:graphicData uri="http://schemas.openxmlformats.org/presentationml/2006/ole">
            <mc:AlternateContent xmlns:mc="http://schemas.openxmlformats.org/markup-compatibility/2006">
              <mc:Choice xmlns:v="urn:schemas-microsoft-com:vml" Requires="v">
                <p:oleObj spid="_x0000_s102431" name="Equation" r:id="rId4" imgW="431800" imgH="393700" progId="Equation.3">
                  <p:embed/>
                </p:oleObj>
              </mc:Choice>
              <mc:Fallback>
                <p:oleObj name="Equation" r:id="rId4" imgW="4318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3732213"/>
                        <a:ext cx="145415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a:spLocks noChangeArrowheads="1"/>
          </p:cNvSpPr>
          <p:nvPr/>
        </p:nvSpPr>
        <p:spPr bwMode="auto">
          <a:xfrm>
            <a:off x="2836863" y="4021138"/>
            <a:ext cx="377825" cy="522287"/>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sp>
        <p:nvSpPr>
          <p:cNvPr id="21" name="TextBox 20"/>
          <p:cNvSpPr txBox="1">
            <a:spLocks noChangeArrowheads="1"/>
          </p:cNvSpPr>
          <p:nvPr/>
        </p:nvSpPr>
        <p:spPr bwMode="auto">
          <a:xfrm>
            <a:off x="5681662" y="3205163"/>
            <a:ext cx="3030538"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r>
              <a:rPr lang="en-US" sz="2500" dirty="0" smtClean="0">
                <a:latin typeface="Calibri" charset="0"/>
              </a:rPr>
              <a:t>Multiply by the same factor top and bottom to make an equivalent ratio.</a:t>
            </a:r>
            <a:endParaRPr lang="en-US" sz="2500" dirty="0">
              <a:latin typeface="Calibri" charset="0"/>
            </a:endParaRPr>
          </a:p>
        </p:txBody>
      </p:sp>
      <p:sp>
        <p:nvSpPr>
          <p:cNvPr id="22" name="Curved Up Arrow 21"/>
          <p:cNvSpPr/>
          <p:nvPr/>
        </p:nvSpPr>
        <p:spPr>
          <a:xfrm>
            <a:off x="2257425" y="5054600"/>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Curved Down Arrow 22"/>
          <p:cNvSpPr/>
          <p:nvPr/>
        </p:nvSpPr>
        <p:spPr>
          <a:xfrm>
            <a:off x="2257425" y="3216275"/>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 name="TextBox 24"/>
          <p:cNvSpPr txBox="1"/>
          <p:nvPr/>
        </p:nvSpPr>
        <p:spPr>
          <a:xfrm>
            <a:off x="3133251" y="4398258"/>
            <a:ext cx="752949" cy="630942"/>
          </a:xfrm>
          <a:prstGeom prst="rect">
            <a:avLst/>
          </a:prstGeom>
          <a:noFill/>
        </p:spPr>
        <p:txBody>
          <a:bodyPr wrap="none" rtlCol="0">
            <a:spAutoFit/>
          </a:bodyPr>
          <a:lstStyle/>
          <a:p>
            <a:r>
              <a:rPr lang="en-US" sz="3500" dirty="0" smtClean="0">
                <a:latin typeface="Times"/>
                <a:cs typeface="Times"/>
              </a:rPr>
              <a:t>2.5</a:t>
            </a:r>
            <a:endParaRPr lang="en-US" sz="3500" dirty="0">
              <a:latin typeface="Times"/>
              <a:cs typeface="Times"/>
            </a:endParaRPr>
          </a:p>
        </p:txBody>
      </p:sp>
      <p:sp>
        <p:nvSpPr>
          <p:cNvPr id="28" name="Rounded Rectangle 27"/>
          <p:cNvSpPr>
            <a:spLocks/>
          </p:cNvSpPr>
          <p:nvPr/>
        </p:nvSpPr>
        <p:spPr>
          <a:xfrm>
            <a:off x="2514600" y="3124200"/>
            <a:ext cx="100965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smtClean="0">
                <a:solidFill>
                  <a:schemeClr val="tx1"/>
                </a:solidFill>
              </a:rPr>
              <a:t>x 2.5</a:t>
            </a:r>
            <a:endParaRPr lang="en-US" sz="2900" dirty="0">
              <a:solidFill>
                <a:schemeClr val="tx1"/>
              </a:solidFill>
            </a:endParaRPr>
          </a:p>
        </p:txBody>
      </p:sp>
      <p:sp>
        <p:nvSpPr>
          <p:cNvPr id="29" name="TextBox 28"/>
          <p:cNvSpPr txBox="1"/>
          <p:nvPr/>
        </p:nvSpPr>
        <p:spPr>
          <a:xfrm>
            <a:off x="3124200" y="3636258"/>
            <a:ext cx="745717" cy="630942"/>
          </a:xfrm>
          <a:prstGeom prst="rect">
            <a:avLst/>
          </a:prstGeom>
          <a:noFill/>
        </p:spPr>
        <p:txBody>
          <a:bodyPr wrap="none" rtlCol="0">
            <a:spAutoFit/>
          </a:bodyPr>
          <a:lstStyle/>
          <a:p>
            <a:r>
              <a:rPr lang="en-US" sz="3500" dirty="0" smtClean="0">
                <a:latin typeface="Times"/>
                <a:cs typeface="Times"/>
              </a:rPr>
              <a:t>7.5</a:t>
            </a:r>
            <a:endParaRPr lang="en-US" sz="3500" dirty="0">
              <a:latin typeface="Times"/>
              <a:cs typeface="Times"/>
            </a:endParaRPr>
          </a:p>
        </p:txBody>
      </p:sp>
      <p:sp>
        <p:nvSpPr>
          <p:cNvPr id="31" name="TextBox 30"/>
          <p:cNvSpPr txBox="1"/>
          <p:nvPr/>
        </p:nvSpPr>
        <p:spPr>
          <a:xfrm>
            <a:off x="4572000" y="2438400"/>
            <a:ext cx="677401" cy="553998"/>
          </a:xfrm>
          <a:prstGeom prst="rect">
            <a:avLst/>
          </a:prstGeom>
          <a:noFill/>
        </p:spPr>
        <p:txBody>
          <a:bodyPr wrap="none" rtlCol="0">
            <a:spAutoFit/>
          </a:bodyPr>
          <a:lstStyle/>
          <a:p>
            <a:r>
              <a:rPr lang="en-US" sz="3000" b="1" dirty="0" smtClean="0">
                <a:solidFill>
                  <a:schemeClr val="accent1">
                    <a:lumMod val="75000"/>
                  </a:schemeClr>
                </a:solidFill>
                <a:latin typeface="Calibri"/>
                <a:cs typeface="Calibri"/>
              </a:rPr>
              <a:t>7.5</a:t>
            </a:r>
            <a:endParaRPr lang="en-US" sz="3000" b="1" dirty="0">
              <a:solidFill>
                <a:schemeClr val="accent1">
                  <a:lumMod val="75000"/>
                </a:schemeClr>
              </a:solidFill>
              <a:latin typeface="Calibri"/>
              <a:cs typeface="Calibri"/>
            </a:endParaRPr>
          </a:p>
        </p:txBody>
      </p:sp>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28</a:t>
            </a:fld>
            <a:endParaRPr lang="en-US" smtClean="0">
              <a:solidFill>
                <a:schemeClr val="bg1"/>
              </a:solidFill>
            </a:endParaRPr>
          </a:p>
        </p:txBody>
      </p:sp>
      <p:sp>
        <p:nvSpPr>
          <p:cNvPr id="19" name="Agenda Link">
            <a:hlinkClick r:id="rId6"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2" name="Object 3"/>
          <p:cNvGraphicFramePr>
            <a:graphicFrameLocks noChangeAspect="1"/>
          </p:cNvGraphicFramePr>
          <p:nvPr>
            <p:extLst>
              <p:ext uri="{D42A27DB-BD31-4B8C-83A1-F6EECF244321}">
                <p14:modId xmlns:p14="http://schemas.microsoft.com/office/powerpoint/2010/main" val="2094850163"/>
              </p:ext>
            </p:extLst>
          </p:nvPr>
        </p:nvGraphicFramePr>
        <p:xfrm>
          <a:off x="3154363" y="3732213"/>
          <a:ext cx="1882775" cy="1325562"/>
        </p:xfrm>
        <a:graphic>
          <a:graphicData uri="http://schemas.openxmlformats.org/presentationml/2006/ole">
            <mc:AlternateContent xmlns:mc="http://schemas.openxmlformats.org/markup-compatibility/2006">
              <mc:Choice xmlns:v="urn:schemas-microsoft-com:vml" Requires="v">
                <p:oleObj spid="_x0000_s102432" name="Equation" r:id="rId10" imgW="558800" imgH="393700" progId="Equation.3">
                  <p:embed/>
                </p:oleObj>
              </mc:Choice>
              <mc:Fallback>
                <p:oleObj name="Equation" r:id="rId10" imgW="5588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4363" y="3732213"/>
                        <a:ext cx="1882775"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ounded Rectangle 32"/>
          <p:cNvSpPr>
            <a:spLocks/>
          </p:cNvSpPr>
          <p:nvPr/>
        </p:nvSpPr>
        <p:spPr>
          <a:xfrm>
            <a:off x="2514600" y="5181600"/>
            <a:ext cx="100965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smtClean="0">
                <a:solidFill>
                  <a:schemeClr val="tx1"/>
                </a:solidFill>
              </a:rPr>
              <a:t>x 2.5</a:t>
            </a:r>
            <a:endParaRPr lang="en-US" sz="2900"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up)">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up)">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800" decel="100000"/>
                                        <p:tgtEl>
                                          <p:spTgt spid="31"/>
                                        </p:tgtEl>
                                      </p:cBhvr>
                                    </p:animEffect>
                                    <p:anim calcmode="lin" valueType="num">
                                      <p:cBhvr>
                                        <p:cTn id="20" dur="800" decel="100000" fill="hold"/>
                                        <p:tgtEl>
                                          <p:spTgt spid="31"/>
                                        </p:tgtEl>
                                        <p:attrNameLst>
                                          <p:attrName>style.rotation</p:attrName>
                                        </p:attrNameLst>
                                      </p:cBhvr>
                                      <p:tavLst>
                                        <p:tav tm="0">
                                          <p:val>
                                            <p:fltVal val="-90"/>
                                          </p:val>
                                        </p:tav>
                                        <p:tav tm="100000">
                                          <p:val>
                                            <p:fltVal val="0"/>
                                          </p:val>
                                        </p:tav>
                                      </p:tavLst>
                                    </p:anim>
                                    <p:anim calcmode="lin" valueType="num">
                                      <p:cBhvr>
                                        <p:cTn id="21" dur="800" decel="100000" fill="hold"/>
                                        <p:tgtEl>
                                          <p:spTgt spid="31"/>
                                        </p:tgtEl>
                                        <p:attrNameLst>
                                          <p:attrName>ppt_x</p:attrName>
                                        </p:attrNameLst>
                                      </p:cBhvr>
                                      <p:tavLst>
                                        <p:tav tm="0">
                                          <p:val>
                                            <p:strVal val="#ppt_x+0.4"/>
                                          </p:val>
                                        </p:tav>
                                        <p:tav tm="100000">
                                          <p:val>
                                            <p:strVal val="#ppt_x-0.05"/>
                                          </p:val>
                                        </p:tav>
                                      </p:tavLst>
                                    </p:anim>
                                    <p:anim calcmode="lin" valueType="num">
                                      <p:cBhvr>
                                        <p:cTn id="22" dur="800" decel="100000" fill="hold"/>
                                        <p:tgtEl>
                                          <p:spTgt spid="3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29</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219200"/>
            <a:ext cx="8255000" cy="861774"/>
          </a:xfrm>
          <a:prstGeom prst="rect">
            <a:avLst/>
          </a:prstGeom>
          <a:noFill/>
        </p:spPr>
        <p:txBody>
          <a:bodyPr wrap="square" rtlCol="0">
            <a:spAutoFit/>
          </a:bodyPr>
          <a:lstStyle/>
          <a:p>
            <a:endParaRPr lang="en-US" sz="3200" dirty="0" smtClean="0"/>
          </a:p>
          <a:p>
            <a:endParaRPr lang="en-US" dirty="0"/>
          </a:p>
        </p:txBody>
      </p:sp>
      <p:sp>
        <p:nvSpPr>
          <p:cNvPr id="12" name="TextBox 11"/>
          <p:cNvSpPr txBox="1"/>
          <p:nvPr/>
        </p:nvSpPr>
        <p:spPr>
          <a:xfrm>
            <a:off x="368105" y="1065311"/>
            <a:ext cx="4203895" cy="954107"/>
          </a:xfrm>
          <a:prstGeom prst="rect">
            <a:avLst/>
          </a:prstGeom>
          <a:noFill/>
          <a:ln>
            <a:solidFill>
              <a:schemeClr val="tx2"/>
            </a:solidFill>
          </a:ln>
        </p:spPr>
        <p:txBody>
          <a:bodyPr wrap="none" rtlCol="0">
            <a:spAutoFit/>
          </a:bodyPr>
          <a:lstStyle/>
          <a:p>
            <a:pPr>
              <a:buFont typeface="Arial" charset="0"/>
              <a:buNone/>
            </a:pPr>
            <a:r>
              <a:rPr lang="en-US" sz="2800" dirty="0" smtClean="0"/>
              <a:t>Practice Problem #2</a:t>
            </a:r>
          </a:p>
          <a:p>
            <a:pPr>
              <a:buFont typeface="Arial" charset="0"/>
              <a:buNone/>
            </a:pPr>
            <a:r>
              <a:rPr lang="en-US" sz="2800" dirty="0" smtClean="0"/>
              <a:t>28 fluid ounces = ____ cups</a:t>
            </a:r>
          </a:p>
        </p:txBody>
      </p:sp>
      <p:sp>
        <p:nvSpPr>
          <p:cNvPr id="13" name="TextBox 12"/>
          <p:cNvSpPr txBox="1"/>
          <p:nvPr/>
        </p:nvSpPr>
        <p:spPr>
          <a:xfrm>
            <a:off x="4724400" y="1066800"/>
            <a:ext cx="4017171" cy="954107"/>
          </a:xfrm>
          <a:prstGeom prst="rect">
            <a:avLst/>
          </a:prstGeom>
          <a:noFill/>
          <a:ln>
            <a:solidFill>
              <a:schemeClr val="tx2"/>
            </a:solidFill>
          </a:ln>
        </p:spPr>
        <p:txBody>
          <a:bodyPr wrap="none" rtlCol="0">
            <a:spAutoFit/>
          </a:bodyPr>
          <a:lstStyle/>
          <a:p>
            <a:pPr>
              <a:buFont typeface="Arial" charset="0"/>
              <a:buNone/>
            </a:pPr>
            <a:r>
              <a:rPr lang="en-US" sz="2800" dirty="0" smtClean="0"/>
              <a:t>Practice Problem #3</a:t>
            </a:r>
          </a:p>
          <a:p>
            <a:pPr>
              <a:buFont typeface="Arial" charset="0"/>
              <a:buNone/>
            </a:pPr>
            <a:r>
              <a:rPr lang="en-US" sz="2800" dirty="0" smtClean="0"/>
              <a:t>2¼ pounds  = ____ ounces</a:t>
            </a:r>
          </a:p>
        </p:txBody>
      </p:sp>
      <p:graphicFrame>
        <p:nvGraphicFramePr>
          <p:cNvPr id="14" name="Object 2"/>
          <p:cNvGraphicFramePr>
            <a:graphicFrameLocks noChangeAspect="1"/>
          </p:cNvGraphicFramePr>
          <p:nvPr/>
        </p:nvGraphicFramePr>
        <p:xfrm>
          <a:off x="546100" y="2801938"/>
          <a:ext cx="1582738" cy="1325562"/>
        </p:xfrm>
        <a:graphic>
          <a:graphicData uri="http://schemas.openxmlformats.org/presentationml/2006/ole">
            <mc:AlternateContent xmlns:mc="http://schemas.openxmlformats.org/markup-compatibility/2006">
              <mc:Choice xmlns:v="urn:schemas-microsoft-com:vml" Requires="v">
                <p:oleObj spid="_x0000_s104500" name="Equation" r:id="rId8" imgW="469900" imgH="393700" progId="Equation.3">
                  <p:embed/>
                </p:oleObj>
              </mc:Choice>
              <mc:Fallback>
                <p:oleObj name="Equation" r:id="rId8" imgW="4699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 y="2801938"/>
                        <a:ext cx="1582738"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2149475" y="3090863"/>
            <a:ext cx="377825" cy="522287"/>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16" name="Object 3"/>
          <p:cNvGraphicFramePr>
            <a:graphicFrameLocks noChangeAspect="1"/>
          </p:cNvGraphicFramePr>
          <p:nvPr/>
        </p:nvGraphicFramePr>
        <p:xfrm>
          <a:off x="2530475" y="2801938"/>
          <a:ext cx="1754188" cy="1325562"/>
        </p:xfrm>
        <a:graphic>
          <a:graphicData uri="http://schemas.openxmlformats.org/presentationml/2006/ole">
            <mc:AlternateContent xmlns:mc="http://schemas.openxmlformats.org/markup-compatibility/2006">
              <mc:Choice xmlns:v="urn:schemas-microsoft-com:vml" Requires="v">
                <p:oleObj spid="_x0000_s104501" name="Equation" r:id="rId10" imgW="520700" imgH="393700" progId="Equation.3">
                  <p:embed/>
                </p:oleObj>
              </mc:Choice>
              <mc:Fallback>
                <p:oleObj name="Equation" r:id="rId10" imgW="5207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0475" y="2801938"/>
                        <a:ext cx="1754188"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Curved Up Arrow 16"/>
          <p:cNvSpPr/>
          <p:nvPr/>
        </p:nvSpPr>
        <p:spPr>
          <a:xfrm>
            <a:off x="1570037" y="4124325"/>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8" name="Curved Down Arrow 17"/>
          <p:cNvSpPr/>
          <p:nvPr/>
        </p:nvSpPr>
        <p:spPr>
          <a:xfrm>
            <a:off x="1570037" y="2286000"/>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9" name="Rounded Rectangle 18"/>
          <p:cNvSpPr>
            <a:spLocks noChangeAspect="1"/>
          </p:cNvSpPr>
          <p:nvPr/>
        </p:nvSpPr>
        <p:spPr>
          <a:xfrm>
            <a:off x="2036762" y="4098925"/>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graphicFrame>
        <p:nvGraphicFramePr>
          <p:cNvPr id="20" name="Object 2"/>
          <p:cNvGraphicFramePr>
            <a:graphicFrameLocks noChangeAspect="1"/>
          </p:cNvGraphicFramePr>
          <p:nvPr/>
        </p:nvGraphicFramePr>
        <p:xfrm>
          <a:off x="4648200" y="2876550"/>
          <a:ext cx="1839912" cy="1325563"/>
        </p:xfrm>
        <a:graphic>
          <a:graphicData uri="http://schemas.openxmlformats.org/presentationml/2006/ole">
            <mc:AlternateContent xmlns:mc="http://schemas.openxmlformats.org/markup-compatibility/2006">
              <mc:Choice xmlns:v="urn:schemas-microsoft-com:vml" Requires="v">
                <p:oleObj spid="_x0000_s104502" name="Equation" r:id="rId12" imgW="546100" imgH="393700" progId="Equation.3">
                  <p:embed/>
                </p:oleObj>
              </mc:Choice>
              <mc:Fallback>
                <p:oleObj name="Equation" r:id="rId12" imgW="546100" imgH="3937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2876550"/>
                        <a:ext cx="1839912"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a:spLocks noChangeArrowheads="1"/>
          </p:cNvSpPr>
          <p:nvPr/>
        </p:nvSpPr>
        <p:spPr bwMode="auto">
          <a:xfrm>
            <a:off x="6400800" y="3165476"/>
            <a:ext cx="377825" cy="522287"/>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22" name="Object 3"/>
          <p:cNvGraphicFramePr>
            <a:graphicFrameLocks noChangeAspect="1"/>
          </p:cNvGraphicFramePr>
          <p:nvPr/>
        </p:nvGraphicFramePr>
        <p:xfrm>
          <a:off x="6705600" y="2876550"/>
          <a:ext cx="2225675" cy="1325563"/>
        </p:xfrm>
        <a:graphic>
          <a:graphicData uri="http://schemas.openxmlformats.org/presentationml/2006/ole">
            <mc:AlternateContent xmlns:mc="http://schemas.openxmlformats.org/markup-compatibility/2006">
              <mc:Choice xmlns:v="urn:schemas-microsoft-com:vml" Requires="v">
                <p:oleObj spid="_x0000_s104503" name="Equation" r:id="rId14" imgW="660400" imgH="393700" progId="Equation.3">
                  <p:embed/>
                </p:oleObj>
              </mc:Choice>
              <mc:Fallback>
                <p:oleObj name="Equation" r:id="rId14" imgW="660400" imgH="3937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2876550"/>
                        <a:ext cx="222567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Curved Up Arrow 22"/>
          <p:cNvSpPr/>
          <p:nvPr/>
        </p:nvSpPr>
        <p:spPr>
          <a:xfrm>
            <a:off x="5932487" y="4198938"/>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Curved Down Arrow 23"/>
          <p:cNvSpPr/>
          <p:nvPr/>
        </p:nvSpPr>
        <p:spPr>
          <a:xfrm>
            <a:off x="5932487" y="2360613"/>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6" name="Rounded Rectangle 25"/>
          <p:cNvSpPr>
            <a:spLocks/>
          </p:cNvSpPr>
          <p:nvPr/>
        </p:nvSpPr>
        <p:spPr>
          <a:xfrm>
            <a:off x="1885950" y="4038600"/>
            <a:ext cx="100965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smtClean="0">
                <a:solidFill>
                  <a:schemeClr val="tx1"/>
                </a:solidFill>
              </a:rPr>
              <a:t>x 3.5</a:t>
            </a:r>
            <a:endParaRPr lang="en-US" sz="2900" dirty="0">
              <a:solidFill>
                <a:schemeClr val="tx1"/>
              </a:solidFill>
            </a:endParaRPr>
          </a:p>
        </p:txBody>
      </p:sp>
      <p:sp>
        <p:nvSpPr>
          <p:cNvPr id="27" name="Rounded Rectangle 26"/>
          <p:cNvSpPr>
            <a:spLocks/>
          </p:cNvSpPr>
          <p:nvPr/>
        </p:nvSpPr>
        <p:spPr>
          <a:xfrm>
            <a:off x="1905000" y="2104581"/>
            <a:ext cx="100965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3.5</a:t>
            </a:r>
            <a:endParaRPr lang="en-US" sz="2900" dirty="0">
              <a:solidFill>
                <a:schemeClr val="tx1"/>
              </a:solidFill>
            </a:endParaRPr>
          </a:p>
        </p:txBody>
      </p:sp>
      <p:sp>
        <p:nvSpPr>
          <p:cNvPr id="28" name="TextBox 27"/>
          <p:cNvSpPr txBox="1"/>
          <p:nvPr/>
        </p:nvSpPr>
        <p:spPr>
          <a:xfrm>
            <a:off x="2667000" y="3429000"/>
            <a:ext cx="633507" cy="630942"/>
          </a:xfrm>
          <a:prstGeom prst="rect">
            <a:avLst/>
          </a:prstGeom>
          <a:noFill/>
        </p:spPr>
        <p:txBody>
          <a:bodyPr wrap="square" rtlCol="0">
            <a:spAutoFit/>
          </a:bodyPr>
          <a:lstStyle/>
          <a:p>
            <a:r>
              <a:rPr lang="en-US" sz="3500" dirty="0" smtClean="0">
                <a:latin typeface="Times"/>
                <a:cs typeface="Times"/>
              </a:rPr>
              <a:t>28</a:t>
            </a:r>
            <a:endParaRPr lang="en-US" sz="3500" dirty="0">
              <a:latin typeface="Times"/>
              <a:cs typeface="Times"/>
            </a:endParaRPr>
          </a:p>
        </p:txBody>
      </p:sp>
      <p:sp>
        <p:nvSpPr>
          <p:cNvPr id="29" name="TextBox 28"/>
          <p:cNvSpPr txBox="1"/>
          <p:nvPr/>
        </p:nvSpPr>
        <p:spPr>
          <a:xfrm>
            <a:off x="2438583" y="2721858"/>
            <a:ext cx="761817" cy="630942"/>
          </a:xfrm>
          <a:prstGeom prst="rect">
            <a:avLst/>
          </a:prstGeom>
          <a:noFill/>
        </p:spPr>
        <p:txBody>
          <a:bodyPr wrap="square" rtlCol="0">
            <a:spAutoFit/>
          </a:bodyPr>
          <a:lstStyle/>
          <a:p>
            <a:r>
              <a:rPr lang="en-US" sz="3500" dirty="0" smtClean="0">
                <a:latin typeface="Times"/>
                <a:cs typeface="Times"/>
              </a:rPr>
              <a:t>3.5</a:t>
            </a:r>
            <a:endParaRPr lang="en-US" sz="3500" dirty="0">
              <a:latin typeface="Times"/>
              <a:cs typeface="Times"/>
            </a:endParaRPr>
          </a:p>
        </p:txBody>
      </p:sp>
      <p:sp>
        <p:nvSpPr>
          <p:cNvPr id="30" name="TextBox 29"/>
          <p:cNvSpPr txBox="1"/>
          <p:nvPr/>
        </p:nvSpPr>
        <p:spPr>
          <a:xfrm>
            <a:off x="3056399" y="1427202"/>
            <a:ext cx="677401" cy="553998"/>
          </a:xfrm>
          <a:prstGeom prst="rect">
            <a:avLst/>
          </a:prstGeom>
          <a:noFill/>
        </p:spPr>
        <p:txBody>
          <a:bodyPr wrap="none" rtlCol="0">
            <a:spAutoFit/>
          </a:bodyPr>
          <a:lstStyle/>
          <a:p>
            <a:r>
              <a:rPr lang="en-US" sz="3000" b="1" dirty="0" smtClean="0">
                <a:solidFill>
                  <a:schemeClr val="accent1">
                    <a:lumMod val="75000"/>
                  </a:schemeClr>
                </a:solidFill>
                <a:latin typeface="Calibri"/>
                <a:cs typeface="Calibri"/>
              </a:rPr>
              <a:t>3.5</a:t>
            </a:r>
            <a:endParaRPr lang="en-US" sz="3000" b="1" dirty="0">
              <a:solidFill>
                <a:schemeClr val="accent1">
                  <a:lumMod val="75000"/>
                </a:schemeClr>
              </a:solidFill>
              <a:latin typeface="Calibri"/>
              <a:cs typeface="Calibri"/>
            </a:endParaRPr>
          </a:p>
        </p:txBody>
      </p:sp>
      <p:sp>
        <p:nvSpPr>
          <p:cNvPr id="31" name="TextBox 30"/>
          <p:cNvSpPr txBox="1"/>
          <p:nvPr/>
        </p:nvSpPr>
        <p:spPr>
          <a:xfrm>
            <a:off x="6705600" y="2819400"/>
            <a:ext cx="1014506" cy="630942"/>
          </a:xfrm>
          <a:prstGeom prst="rect">
            <a:avLst/>
          </a:prstGeom>
          <a:noFill/>
        </p:spPr>
        <p:txBody>
          <a:bodyPr wrap="square" rtlCol="0">
            <a:spAutoFit/>
          </a:bodyPr>
          <a:lstStyle/>
          <a:p>
            <a:r>
              <a:rPr lang="en-US" sz="3500" dirty="0" smtClean="0">
                <a:latin typeface="Times"/>
                <a:cs typeface="Times"/>
              </a:rPr>
              <a:t>2¼ </a:t>
            </a:r>
            <a:endParaRPr lang="en-US" sz="3500" dirty="0">
              <a:latin typeface="Times"/>
              <a:cs typeface="Times"/>
            </a:endParaRPr>
          </a:p>
        </p:txBody>
      </p:sp>
      <p:sp>
        <p:nvSpPr>
          <p:cNvPr id="32" name="Rounded Rectangle 31"/>
          <p:cNvSpPr>
            <a:spLocks noChangeAspect="1"/>
          </p:cNvSpPr>
          <p:nvPr/>
        </p:nvSpPr>
        <p:spPr>
          <a:xfrm>
            <a:off x="6399212" y="2070894"/>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sp>
        <p:nvSpPr>
          <p:cNvPr id="33" name="Rounded Rectangle 32"/>
          <p:cNvSpPr>
            <a:spLocks/>
          </p:cNvSpPr>
          <p:nvPr/>
        </p:nvSpPr>
        <p:spPr>
          <a:xfrm>
            <a:off x="6273800" y="2029968"/>
            <a:ext cx="100965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2¼ </a:t>
            </a:r>
            <a:endParaRPr lang="en-US" sz="2900" dirty="0">
              <a:solidFill>
                <a:schemeClr val="tx1"/>
              </a:solidFill>
            </a:endParaRPr>
          </a:p>
        </p:txBody>
      </p:sp>
      <p:sp>
        <p:nvSpPr>
          <p:cNvPr id="34" name="Rounded Rectangle 33"/>
          <p:cNvSpPr>
            <a:spLocks/>
          </p:cNvSpPr>
          <p:nvPr/>
        </p:nvSpPr>
        <p:spPr>
          <a:xfrm>
            <a:off x="6172757" y="4273105"/>
            <a:ext cx="100965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2¼ </a:t>
            </a:r>
            <a:endParaRPr lang="en-US" sz="2900" dirty="0">
              <a:solidFill>
                <a:schemeClr val="tx1"/>
              </a:solidFill>
            </a:endParaRPr>
          </a:p>
        </p:txBody>
      </p:sp>
      <p:sp>
        <p:nvSpPr>
          <p:cNvPr id="35" name="TextBox 34"/>
          <p:cNvSpPr txBox="1"/>
          <p:nvPr/>
        </p:nvSpPr>
        <p:spPr>
          <a:xfrm>
            <a:off x="7086600" y="3505200"/>
            <a:ext cx="633507" cy="630942"/>
          </a:xfrm>
          <a:prstGeom prst="rect">
            <a:avLst/>
          </a:prstGeom>
          <a:noFill/>
        </p:spPr>
        <p:txBody>
          <a:bodyPr wrap="square" rtlCol="0">
            <a:spAutoFit/>
          </a:bodyPr>
          <a:lstStyle/>
          <a:p>
            <a:r>
              <a:rPr lang="en-US" sz="3500" dirty="0" smtClean="0">
                <a:latin typeface="Times"/>
                <a:cs typeface="Times"/>
              </a:rPr>
              <a:t>36</a:t>
            </a:r>
            <a:endParaRPr lang="en-US" sz="3500" dirty="0">
              <a:latin typeface="Times"/>
              <a:cs typeface="Times"/>
            </a:endParaRPr>
          </a:p>
        </p:txBody>
      </p:sp>
      <p:sp>
        <p:nvSpPr>
          <p:cNvPr id="36" name="TextBox 35"/>
          <p:cNvSpPr txBox="1"/>
          <p:nvPr/>
        </p:nvSpPr>
        <p:spPr>
          <a:xfrm>
            <a:off x="6834094" y="1427202"/>
            <a:ext cx="574647" cy="553998"/>
          </a:xfrm>
          <a:prstGeom prst="rect">
            <a:avLst/>
          </a:prstGeom>
          <a:noFill/>
        </p:spPr>
        <p:txBody>
          <a:bodyPr wrap="none" rtlCol="0">
            <a:spAutoFit/>
          </a:bodyPr>
          <a:lstStyle/>
          <a:p>
            <a:r>
              <a:rPr lang="en-US" sz="3000" b="1" dirty="0" smtClean="0">
                <a:solidFill>
                  <a:schemeClr val="accent1">
                    <a:lumMod val="75000"/>
                  </a:schemeClr>
                </a:solidFill>
                <a:latin typeface="Calibri"/>
                <a:cs typeface="Calibri"/>
              </a:rPr>
              <a:t>36</a:t>
            </a:r>
            <a:endParaRPr lang="en-US" sz="3000" b="1" dirty="0">
              <a:solidFill>
                <a:schemeClr val="accent1">
                  <a:lumMod val="75000"/>
                </a:schemeClr>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p:tgtEl>
                                          <p:spTgt spid="26"/>
                                        </p:tgtEl>
                                        <p:attrNameLst>
                                          <p:attrName>ppt_y</p:attrName>
                                        </p:attrNameLst>
                                      </p:cBhvr>
                                      <p:tavLst>
                                        <p:tav tm="0">
                                          <p:val>
                                            <p:strVal val="#ppt_y+#ppt_h*1.125000"/>
                                          </p:val>
                                        </p:tav>
                                        <p:tav tm="100000">
                                          <p:val>
                                            <p:strVal val="#ppt_y"/>
                                          </p:val>
                                        </p:tav>
                                      </p:tavLst>
                                    </p:anim>
                                    <p:animEffect transition="in" filter="wipe(up)">
                                      <p:cBhvr>
                                        <p:cTn id="37" dur="500"/>
                                        <p:tgtEl>
                                          <p:spTgt spid="26"/>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ppt_y</p:attrName>
                                        </p:attrNameLst>
                                      </p:cBhvr>
                                      <p:tavLst>
                                        <p:tav tm="0">
                                          <p:val>
                                            <p:strVal val="#ppt_y+#ppt_h*1.125000"/>
                                          </p:val>
                                        </p:tav>
                                        <p:tav tm="100000">
                                          <p:val>
                                            <p:strVal val="#ppt_y"/>
                                          </p:val>
                                        </p:tav>
                                      </p:tavLst>
                                    </p:anim>
                                    <p:animEffect transition="in" filter="wipe(up)">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p:tgtEl>
                                          <p:spTgt spid="29"/>
                                        </p:tgtEl>
                                        <p:attrNameLst>
                                          <p:attrName>ppt_y</p:attrName>
                                        </p:attrNameLst>
                                      </p:cBhvr>
                                      <p:tavLst>
                                        <p:tav tm="0">
                                          <p:val>
                                            <p:strVal val="#ppt_y+#ppt_h*1.125000"/>
                                          </p:val>
                                        </p:tav>
                                        <p:tav tm="100000">
                                          <p:val>
                                            <p:strVal val="#ppt_y"/>
                                          </p:val>
                                        </p:tav>
                                      </p:tavLst>
                                    </p:anim>
                                    <p:animEffect transition="in" filter="wipe(up)">
                                      <p:cBhvr>
                                        <p:cTn id="48" dur="500"/>
                                        <p:tgtEl>
                                          <p:spTgt spid="29"/>
                                        </p:tgtEl>
                                      </p:cBhvr>
                                    </p:animEffect>
                                  </p:childTnLst>
                                </p:cTn>
                              </p:par>
                            </p:childTnLst>
                          </p:cTn>
                        </p:par>
                        <p:par>
                          <p:cTn id="49" fill="hold">
                            <p:stCondLst>
                              <p:cond delay="500"/>
                            </p:stCondLst>
                            <p:childTnLst>
                              <p:par>
                                <p:cTn id="50" presetID="3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800" decel="100000"/>
                                        <p:tgtEl>
                                          <p:spTgt spid="30"/>
                                        </p:tgtEl>
                                      </p:cBhvr>
                                    </p:animEffect>
                                    <p:anim calcmode="lin" valueType="num">
                                      <p:cBhvr>
                                        <p:cTn id="53" dur="800" decel="100000" fill="hold"/>
                                        <p:tgtEl>
                                          <p:spTgt spid="30"/>
                                        </p:tgtEl>
                                        <p:attrNameLst>
                                          <p:attrName>style.rotation</p:attrName>
                                        </p:attrNameLst>
                                      </p:cBhvr>
                                      <p:tavLst>
                                        <p:tav tm="0">
                                          <p:val>
                                            <p:fltVal val="-90"/>
                                          </p:val>
                                        </p:tav>
                                        <p:tav tm="100000">
                                          <p:val>
                                            <p:fltVal val="0"/>
                                          </p:val>
                                        </p:tav>
                                      </p:tavLst>
                                    </p:anim>
                                    <p:anim calcmode="lin" valueType="num">
                                      <p:cBhvr>
                                        <p:cTn id="54" dur="800" decel="100000" fill="hold"/>
                                        <p:tgtEl>
                                          <p:spTgt spid="30"/>
                                        </p:tgtEl>
                                        <p:attrNameLst>
                                          <p:attrName>ppt_x</p:attrName>
                                        </p:attrNameLst>
                                      </p:cBhvr>
                                      <p:tavLst>
                                        <p:tav tm="0">
                                          <p:val>
                                            <p:strVal val="#ppt_x+0.4"/>
                                          </p:val>
                                        </p:tav>
                                        <p:tav tm="100000">
                                          <p:val>
                                            <p:strVal val="#ppt_x-0.05"/>
                                          </p:val>
                                        </p:tav>
                                      </p:tavLst>
                                    </p:anim>
                                    <p:anim calcmode="lin" valueType="num">
                                      <p:cBhvr>
                                        <p:cTn id="55" dur="800" decel="100000" fill="hold"/>
                                        <p:tgtEl>
                                          <p:spTgt spid="3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childTnLst>
                          </p:cTn>
                        </p:par>
                        <p:par>
                          <p:cTn id="68" fill="hold">
                            <p:stCondLst>
                              <p:cond delay="500"/>
                            </p:stCondLst>
                            <p:childTnLst>
                              <p:par>
                                <p:cTn id="69" presetID="1"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par>
                          <p:cTn id="84" fill="hold">
                            <p:stCondLst>
                              <p:cond delay="1000"/>
                            </p:stCondLst>
                            <p:childTnLst>
                              <p:par>
                                <p:cTn id="85" presetID="1"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p:tgtEl>
                                          <p:spTgt spid="33"/>
                                        </p:tgtEl>
                                        <p:attrNameLst>
                                          <p:attrName>ppt_y</p:attrName>
                                        </p:attrNameLst>
                                      </p:cBhvr>
                                      <p:tavLst>
                                        <p:tav tm="0">
                                          <p:val>
                                            <p:strVal val="#ppt_y+#ppt_h*1.125000"/>
                                          </p:val>
                                        </p:tav>
                                        <p:tav tm="100000">
                                          <p:val>
                                            <p:strVal val="#ppt_y"/>
                                          </p:val>
                                        </p:tav>
                                      </p:tavLst>
                                    </p:anim>
                                    <p:animEffect transition="in" filter="wipe(up)">
                                      <p:cBhvr>
                                        <p:cTn id="92" dur="500"/>
                                        <p:tgtEl>
                                          <p:spTgt spid="33"/>
                                        </p:tgtEl>
                                      </p:cBhvr>
                                    </p:animEffect>
                                  </p:childTnLst>
                                </p:cTn>
                              </p:par>
                            </p:childTnLst>
                          </p:cTn>
                        </p:par>
                        <p:par>
                          <p:cTn id="93" fill="hold">
                            <p:stCondLst>
                              <p:cond delay="500"/>
                            </p:stCondLst>
                            <p:childTnLst>
                              <p:par>
                                <p:cTn id="94" presetID="12" presetClass="entr" presetSubtype="4"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500"/>
                                        <p:tgtEl>
                                          <p:spTgt spid="34"/>
                                        </p:tgtEl>
                                        <p:attrNameLst>
                                          <p:attrName>ppt_y</p:attrName>
                                        </p:attrNameLst>
                                      </p:cBhvr>
                                      <p:tavLst>
                                        <p:tav tm="0">
                                          <p:val>
                                            <p:strVal val="#ppt_y+#ppt_h*1.125000"/>
                                          </p:val>
                                        </p:tav>
                                        <p:tav tm="100000">
                                          <p:val>
                                            <p:strVal val="#ppt_y"/>
                                          </p:val>
                                        </p:tav>
                                      </p:tavLst>
                                    </p:anim>
                                    <p:animEffect transition="in" filter="wipe(up)">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p:tgtEl>
                                          <p:spTgt spid="35"/>
                                        </p:tgtEl>
                                        <p:attrNameLst>
                                          <p:attrName>ppt_y</p:attrName>
                                        </p:attrNameLst>
                                      </p:cBhvr>
                                      <p:tavLst>
                                        <p:tav tm="0">
                                          <p:val>
                                            <p:strVal val="#ppt_y+#ppt_h*1.125000"/>
                                          </p:val>
                                        </p:tav>
                                        <p:tav tm="100000">
                                          <p:val>
                                            <p:strVal val="#ppt_y"/>
                                          </p:val>
                                        </p:tav>
                                      </p:tavLst>
                                    </p:anim>
                                    <p:animEffect transition="in" filter="wipe(up)">
                                      <p:cBhvr>
                                        <p:cTn id="103" dur="500"/>
                                        <p:tgtEl>
                                          <p:spTgt spid="35"/>
                                        </p:tgtEl>
                                      </p:cBhvr>
                                    </p:animEffect>
                                  </p:childTnLst>
                                </p:cTn>
                              </p:par>
                            </p:childTnLst>
                          </p:cTn>
                        </p:par>
                        <p:par>
                          <p:cTn id="104" fill="hold">
                            <p:stCondLst>
                              <p:cond delay="500"/>
                            </p:stCondLst>
                            <p:childTnLst>
                              <p:par>
                                <p:cTn id="105" presetID="3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800" decel="100000"/>
                                        <p:tgtEl>
                                          <p:spTgt spid="36"/>
                                        </p:tgtEl>
                                      </p:cBhvr>
                                    </p:animEffect>
                                    <p:anim calcmode="lin" valueType="num">
                                      <p:cBhvr>
                                        <p:cTn id="108" dur="800" decel="100000" fill="hold"/>
                                        <p:tgtEl>
                                          <p:spTgt spid="36"/>
                                        </p:tgtEl>
                                        <p:attrNameLst>
                                          <p:attrName>style.rotation</p:attrName>
                                        </p:attrNameLst>
                                      </p:cBhvr>
                                      <p:tavLst>
                                        <p:tav tm="0">
                                          <p:val>
                                            <p:fltVal val="-90"/>
                                          </p:val>
                                        </p:tav>
                                        <p:tav tm="100000">
                                          <p:val>
                                            <p:fltVal val="0"/>
                                          </p:val>
                                        </p:tav>
                                      </p:tavLst>
                                    </p:anim>
                                    <p:anim calcmode="lin" valueType="num">
                                      <p:cBhvr>
                                        <p:cTn id="109" dur="800" decel="100000" fill="hold"/>
                                        <p:tgtEl>
                                          <p:spTgt spid="36"/>
                                        </p:tgtEl>
                                        <p:attrNameLst>
                                          <p:attrName>ppt_x</p:attrName>
                                        </p:attrNameLst>
                                      </p:cBhvr>
                                      <p:tavLst>
                                        <p:tav tm="0">
                                          <p:val>
                                            <p:strVal val="#ppt_x+0.4"/>
                                          </p:val>
                                        </p:tav>
                                        <p:tav tm="100000">
                                          <p:val>
                                            <p:strVal val="#ppt_x-0.05"/>
                                          </p:val>
                                        </p:tav>
                                      </p:tavLst>
                                    </p:anim>
                                    <p:anim calcmode="lin" valueType="num">
                                      <p:cBhvr>
                                        <p:cTn id="110" dur="800" decel="100000" fill="hold"/>
                                        <p:tgtEl>
                                          <p:spTgt spid="36"/>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animBg="1"/>
      <p:bldP spid="21" grpId="0"/>
      <p:bldP spid="23" grpId="0" animBg="1"/>
      <p:bldP spid="24" grpId="0" animBg="1"/>
      <p:bldP spid="26" grpId="0" animBg="1"/>
      <p:bldP spid="27" grpId="0" animBg="1"/>
      <p:bldP spid="28" grpId="0"/>
      <p:bldP spid="29" grpId="0"/>
      <p:bldP spid="30" grpId="0"/>
      <p:bldP spid="31" grpId="0"/>
      <p:bldP spid="32" grpId="0" animBg="1"/>
      <p:bldP spid="33" grpId="0" animBg="1"/>
      <p:bldP spid="34" grpId="0" animBg="1"/>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3</a:t>
            </a:fld>
            <a:endParaRPr lang="en-US" smtClean="0">
              <a:solidFill>
                <a:schemeClr val="bg1"/>
              </a:solidFill>
            </a:endParaRPr>
          </a:p>
        </p:txBody>
      </p:sp>
      <p:sp>
        <p:nvSpPr>
          <p:cNvPr id="22530" name="Page Title"/>
          <p:cNvSpPr>
            <a:spLocks noGrp="1"/>
          </p:cNvSpPr>
          <p:nvPr>
            <p:ph type="title" idx="4294967295"/>
          </p:nvPr>
        </p:nvSpPr>
        <p:spPr>
          <a:xfrm>
            <a:off x="0" y="-152400"/>
            <a:ext cx="8229600" cy="1143000"/>
          </a:xfrm>
        </p:spPr>
        <p:txBody>
          <a:bodyPr/>
          <a:lstStyle/>
          <a:p>
            <a:pPr algn="l"/>
            <a:r>
              <a:rPr lang="en-US" sz="3200" b="1" dirty="0" smtClean="0">
                <a:solidFill>
                  <a:schemeClr val="bg1"/>
                </a:solidFill>
                <a:ea typeface="ＭＳ Ｐゴシック" charset="-128"/>
              </a:rPr>
              <a:t>Launch - Vocabulary</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04800" y="914401"/>
            <a:ext cx="8407400" cy="553998"/>
          </a:xfrm>
          <a:prstGeom prst="rect">
            <a:avLst/>
          </a:prstGeom>
          <a:noFill/>
        </p:spPr>
        <p:txBody>
          <a:bodyPr wrap="square" rtlCol="0">
            <a:spAutoFit/>
          </a:bodyPr>
          <a:lstStyle/>
          <a:p>
            <a:r>
              <a:rPr lang="en-US" sz="3000" dirty="0" smtClean="0"/>
              <a:t>How many inches is 2 feet?  </a:t>
            </a:r>
            <a:endParaRPr lang="en-US" sz="3000" b="1" u="sng" dirty="0" smtClean="0"/>
          </a:p>
        </p:txBody>
      </p:sp>
      <p:sp>
        <p:nvSpPr>
          <p:cNvPr id="16" name="TextBox 15"/>
          <p:cNvSpPr txBox="1"/>
          <p:nvPr/>
        </p:nvSpPr>
        <p:spPr>
          <a:xfrm>
            <a:off x="5217731" y="990600"/>
            <a:ext cx="346906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Hint:  There are 12 inches in 1 foot.</a:t>
            </a:r>
            <a:endParaRPr lang="en-US" dirty="0"/>
          </a:p>
        </p:txBody>
      </p:sp>
      <p:sp>
        <p:nvSpPr>
          <p:cNvPr id="29" name="TextBox 28"/>
          <p:cNvSpPr txBox="1"/>
          <p:nvPr/>
        </p:nvSpPr>
        <p:spPr>
          <a:xfrm>
            <a:off x="5168900" y="914401"/>
            <a:ext cx="3060700"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000" dirty="0" smtClean="0"/>
              <a:t>2 feet is 24 inches.  </a:t>
            </a:r>
            <a:endParaRPr lang="en-US" sz="3000" b="1" u="sng" dirty="0" smtClean="0"/>
          </a:p>
        </p:txBody>
      </p:sp>
      <p:pic>
        <p:nvPicPr>
          <p:cNvPr id="36" name="Picture 35" descr="12_inch_18_inch_Wooden_Ruler.jpg"/>
          <p:cNvPicPr>
            <a:picLocks noChangeAspect="1"/>
          </p:cNvPicPr>
          <p:nvPr/>
        </p:nvPicPr>
        <p:blipFill>
          <a:blip r:embed="rId7"/>
          <a:srcRect t="18136" r="1975" b="38551"/>
          <a:stretch>
            <a:fillRect/>
          </a:stretch>
        </p:blipFill>
        <p:spPr>
          <a:xfrm>
            <a:off x="304800" y="1905000"/>
            <a:ext cx="7865623" cy="1027331"/>
          </a:xfrm>
          <a:prstGeom prst="rect">
            <a:avLst/>
          </a:prstGeom>
        </p:spPr>
      </p:pic>
      <p:pic>
        <p:nvPicPr>
          <p:cNvPr id="37" name="Picture 36" descr="12_inch_18_inch_Wooden_Ruler.jpg"/>
          <p:cNvPicPr>
            <a:picLocks noChangeAspect="1"/>
          </p:cNvPicPr>
          <p:nvPr/>
        </p:nvPicPr>
        <p:blipFill>
          <a:blip r:embed="rId7"/>
          <a:srcRect t="18136" r="1975" b="38551"/>
          <a:stretch>
            <a:fillRect/>
          </a:stretch>
        </p:blipFill>
        <p:spPr>
          <a:xfrm>
            <a:off x="304800" y="3200400"/>
            <a:ext cx="7865623" cy="1027331"/>
          </a:xfrm>
          <a:prstGeom prst="rect">
            <a:avLst/>
          </a:prstGeom>
        </p:spPr>
      </p:pic>
      <p:sp>
        <p:nvSpPr>
          <p:cNvPr id="20" name="Rounded Rectangle 19"/>
          <p:cNvSpPr>
            <a:spLocks noChangeAspect="1"/>
          </p:cNvSpPr>
          <p:nvPr/>
        </p:nvSpPr>
        <p:spPr>
          <a:xfrm>
            <a:off x="5562600" y="2932331"/>
            <a:ext cx="2539443"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500" dirty="0" smtClean="0">
                <a:solidFill>
                  <a:srgbClr val="1F497D"/>
                </a:solidFill>
              </a:rPr>
              <a:t>1 foot = 12 inches</a:t>
            </a:r>
            <a:endParaRPr lang="en-US" sz="2500" dirty="0">
              <a:solidFill>
                <a:srgbClr val="1F497D"/>
              </a:solidFill>
            </a:endParaRPr>
          </a:p>
        </p:txBody>
      </p:sp>
      <p:sp>
        <p:nvSpPr>
          <p:cNvPr id="38" name="Rounded Rectangle 37"/>
          <p:cNvSpPr>
            <a:spLocks noChangeAspect="1"/>
          </p:cNvSpPr>
          <p:nvPr/>
        </p:nvSpPr>
        <p:spPr>
          <a:xfrm>
            <a:off x="5537757" y="4217988"/>
            <a:ext cx="2539443"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500" dirty="0" smtClean="0">
                <a:solidFill>
                  <a:srgbClr val="1F497D"/>
                </a:solidFill>
              </a:rPr>
              <a:t>2 feet = 24 inches</a:t>
            </a:r>
            <a:endParaRPr lang="en-US" sz="2500" dirty="0">
              <a:solidFill>
                <a:srgbClr val="1F49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slide(fromBottom)">
                                      <p:cBhvr>
                                        <p:cTn id="12" dur="500"/>
                                        <p:tgtEl>
                                          <p:spTgt spid="38"/>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Scale>
                                      <p:cBhvr>
                                        <p:cTn id="1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9"/>
                                        </p:tgtEl>
                                        <p:attrNameLst>
                                          <p:attrName>ppt_x</p:attrName>
                                          <p:attrName>ppt_y</p:attrName>
                                        </p:attrNameLst>
                                      </p:cBhvr>
                                    </p:animMotion>
                                    <p:animEffect transition="in" filter="fade">
                                      <p:cBhvr>
                                        <p:cTn id="2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animBg="1"/>
      <p:bldP spid="20"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30</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219200"/>
            <a:ext cx="8255000" cy="861774"/>
          </a:xfrm>
          <a:prstGeom prst="rect">
            <a:avLst/>
          </a:prstGeom>
          <a:noFill/>
        </p:spPr>
        <p:txBody>
          <a:bodyPr wrap="square" rtlCol="0">
            <a:spAutoFit/>
          </a:bodyPr>
          <a:lstStyle/>
          <a:p>
            <a:endParaRPr lang="en-US" sz="3200" dirty="0" smtClean="0"/>
          </a:p>
          <a:p>
            <a:endParaRPr lang="en-US" dirty="0"/>
          </a:p>
        </p:txBody>
      </p:sp>
      <p:sp>
        <p:nvSpPr>
          <p:cNvPr id="12" name="TextBox 11"/>
          <p:cNvSpPr txBox="1"/>
          <p:nvPr/>
        </p:nvSpPr>
        <p:spPr>
          <a:xfrm>
            <a:off x="368105" y="1065311"/>
            <a:ext cx="3634604" cy="954107"/>
          </a:xfrm>
          <a:prstGeom prst="rect">
            <a:avLst/>
          </a:prstGeom>
          <a:noFill/>
          <a:ln>
            <a:solidFill>
              <a:schemeClr val="tx2"/>
            </a:solidFill>
          </a:ln>
        </p:spPr>
        <p:txBody>
          <a:bodyPr wrap="none" rtlCol="0">
            <a:spAutoFit/>
          </a:bodyPr>
          <a:lstStyle/>
          <a:p>
            <a:pPr>
              <a:buFont typeface="Arial" charset="0"/>
              <a:buNone/>
            </a:pPr>
            <a:r>
              <a:rPr lang="en-US" sz="2800" dirty="0" smtClean="0"/>
              <a:t>Practice Problem #4</a:t>
            </a:r>
          </a:p>
          <a:p>
            <a:pPr>
              <a:buFont typeface="Arial" charset="0"/>
              <a:buNone/>
            </a:pPr>
            <a:r>
              <a:rPr lang="en-US" sz="2800" dirty="0" smtClean="0"/>
              <a:t>13.2 feet = ____ meters</a:t>
            </a:r>
          </a:p>
        </p:txBody>
      </p:sp>
      <p:sp>
        <p:nvSpPr>
          <p:cNvPr id="13" name="TextBox 12"/>
          <p:cNvSpPr txBox="1"/>
          <p:nvPr/>
        </p:nvSpPr>
        <p:spPr>
          <a:xfrm>
            <a:off x="4724400" y="1066800"/>
            <a:ext cx="3096345" cy="954107"/>
          </a:xfrm>
          <a:prstGeom prst="rect">
            <a:avLst/>
          </a:prstGeom>
          <a:noFill/>
          <a:ln>
            <a:solidFill>
              <a:schemeClr val="tx2"/>
            </a:solidFill>
          </a:ln>
        </p:spPr>
        <p:txBody>
          <a:bodyPr wrap="none" rtlCol="0">
            <a:spAutoFit/>
          </a:bodyPr>
          <a:lstStyle/>
          <a:p>
            <a:pPr>
              <a:buFont typeface="Arial" charset="0"/>
              <a:buNone/>
            </a:pPr>
            <a:r>
              <a:rPr lang="en-US" sz="2800" dirty="0" smtClean="0"/>
              <a:t>Practice Problem #5</a:t>
            </a:r>
          </a:p>
          <a:p>
            <a:pPr>
              <a:buFont typeface="Arial" charset="0"/>
              <a:buNone/>
            </a:pPr>
            <a:r>
              <a:rPr lang="en-US" sz="2800" dirty="0" smtClean="0"/>
              <a:t>5 pounds  = ____ kg</a:t>
            </a:r>
          </a:p>
        </p:txBody>
      </p:sp>
      <p:graphicFrame>
        <p:nvGraphicFramePr>
          <p:cNvPr id="14" name="Object 2"/>
          <p:cNvGraphicFramePr>
            <a:graphicFrameLocks noChangeAspect="1"/>
          </p:cNvGraphicFramePr>
          <p:nvPr/>
        </p:nvGraphicFramePr>
        <p:xfrm>
          <a:off x="439738" y="2801938"/>
          <a:ext cx="1797050" cy="1325562"/>
        </p:xfrm>
        <a:graphic>
          <a:graphicData uri="http://schemas.openxmlformats.org/presentationml/2006/ole">
            <mc:AlternateContent xmlns:mc="http://schemas.openxmlformats.org/markup-compatibility/2006">
              <mc:Choice xmlns:v="urn:schemas-microsoft-com:vml" Requires="v">
                <p:oleObj spid="_x0000_s202804" name="Equation" r:id="rId8" imgW="533400" imgH="393700" progId="Equation.3">
                  <p:embed/>
                </p:oleObj>
              </mc:Choice>
              <mc:Fallback>
                <p:oleObj name="Equation" r:id="rId8" imgW="5334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38" y="2801938"/>
                        <a:ext cx="179705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2149475" y="3090863"/>
            <a:ext cx="377825" cy="522287"/>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6" name="Object 3"/>
          <p:cNvGraphicFramePr>
            <a:graphicFrameLocks noChangeAspect="1"/>
          </p:cNvGraphicFramePr>
          <p:nvPr/>
        </p:nvGraphicFramePr>
        <p:xfrm>
          <a:off x="2359025" y="2801938"/>
          <a:ext cx="2097088" cy="1325562"/>
        </p:xfrm>
        <a:graphic>
          <a:graphicData uri="http://schemas.openxmlformats.org/presentationml/2006/ole">
            <mc:AlternateContent xmlns:mc="http://schemas.openxmlformats.org/markup-compatibility/2006">
              <mc:Choice xmlns:v="urn:schemas-microsoft-com:vml" Requires="v">
                <p:oleObj spid="_x0000_s202805" name="Equation" r:id="rId10" imgW="622300" imgH="393700" progId="Equation.3">
                  <p:embed/>
                </p:oleObj>
              </mc:Choice>
              <mc:Fallback>
                <p:oleObj name="Equation" r:id="rId10" imgW="6223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9025" y="2801938"/>
                        <a:ext cx="2097088"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Curved Up Arrow 16"/>
          <p:cNvSpPr/>
          <p:nvPr/>
        </p:nvSpPr>
        <p:spPr>
          <a:xfrm>
            <a:off x="1570037" y="4124325"/>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8" name="Curved Down Arrow 17"/>
          <p:cNvSpPr/>
          <p:nvPr/>
        </p:nvSpPr>
        <p:spPr>
          <a:xfrm>
            <a:off x="1570037" y="2286000"/>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9" name="Rounded Rectangle 18"/>
          <p:cNvSpPr>
            <a:spLocks noChangeAspect="1"/>
          </p:cNvSpPr>
          <p:nvPr/>
        </p:nvSpPr>
        <p:spPr>
          <a:xfrm>
            <a:off x="2036762" y="4098925"/>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graphicFrame>
        <p:nvGraphicFramePr>
          <p:cNvPr id="20" name="Object 2"/>
          <p:cNvGraphicFramePr>
            <a:graphicFrameLocks noChangeAspect="1"/>
          </p:cNvGraphicFramePr>
          <p:nvPr/>
        </p:nvGraphicFramePr>
        <p:xfrm>
          <a:off x="4648200" y="2876550"/>
          <a:ext cx="1839913" cy="1325563"/>
        </p:xfrm>
        <a:graphic>
          <a:graphicData uri="http://schemas.openxmlformats.org/presentationml/2006/ole">
            <mc:AlternateContent xmlns:mc="http://schemas.openxmlformats.org/markup-compatibility/2006">
              <mc:Choice xmlns:v="urn:schemas-microsoft-com:vml" Requires="v">
                <p:oleObj spid="_x0000_s202806" name="Equation" r:id="rId12" imgW="546100" imgH="393700" progId="Equation.3">
                  <p:embed/>
                </p:oleObj>
              </mc:Choice>
              <mc:Fallback>
                <p:oleObj name="Equation" r:id="rId12" imgW="546100" imgH="3937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2876550"/>
                        <a:ext cx="1839913"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a:spLocks noChangeArrowheads="1"/>
          </p:cNvSpPr>
          <p:nvPr/>
        </p:nvSpPr>
        <p:spPr bwMode="auto">
          <a:xfrm>
            <a:off x="6400800" y="3165476"/>
            <a:ext cx="377825" cy="522287"/>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22" name="Object 3"/>
          <p:cNvGraphicFramePr>
            <a:graphicFrameLocks noChangeAspect="1"/>
          </p:cNvGraphicFramePr>
          <p:nvPr/>
        </p:nvGraphicFramePr>
        <p:xfrm>
          <a:off x="6705600" y="2876550"/>
          <a:ext cx="2225675" cy="1325563"/>
        </p:xfrm>
        <a:graphic>
          <a:graphicData uri="http://schemas.openxmlformats.org/presentationml/2006/ole">
            <mc:AlternateContent xmlns:mc="http://schemas.openxmlformats.org/markup-compatibility/2006">
              <mc:Choice xmlns:v="urn:schemas-microsoft-com:vml" Requires="v">
                <p:oleObj spid="_x0000_s202807" name="Equation" r:id="rId14" imgW="660400" imgH="393700" progId="Equation.3">
                  <p:embed/>
                </p:oleObj>
              </mc:Choice>
              <mc:Fallback>
                <p:oleObj name="Equation" r:id="rId14" imgW="660400" imgH="3937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2876550"/>
                        <a:ext cx="222567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Curved Up Arrow 22"/>
          <p:cNvSpPr/>
          <p:nvPr/>
        </p:nvSpPr>
        <p:spPr>
          <a:xfrm>
            <a:off x="5932487" y="4198938"/>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Curved Down Arrow 23"/>
          <p:cNvSpPr/>
          <p:nvPr/>
        </p:nvSpPr>
        <p:spPr>
          <a:xfrm>
            <a:off x="5932487" y="2360613"/>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6" name="Rounded Rectangle 25"/>
          <p:cNvSpPr>
            <a:spLocks/>
          </p:cNvSpPr>
          <p:nvPr/>
        </p:nvSpPr>
        <p:spPr>
          <a:xfrm>
            <a:off x="2057400" y="4114800"/>
            <a:ext cx="68580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4</a:t>
            </a:r>
            <a:endParaRPr lang="en-US" sz="2900" dirty="0">
              <a:solidFill>
                <a:schemeClr val="tx1"/>
              </a:solidFill>
            </a:endParaRPr>
          </a:p>
        </p:txBody>
      </p:sp>
      <p:sp>
        <p:nvSpPr>
          <p:cNvPr id="27" name="Rounded Rectangle 26"/>
          <p:cNvSpPr>
            <a:spLocks/>
          </p:cNvSpPr>
          <p:nvPr/>
        </p:nvSpPr>
        <p:spPr>
          <a:xfrm>
            <a:off x="2057400" y="2104581"/>
            <a:ext cx="68580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4</a:t>
            </a:r>
            <a:endParaRPr lang="en-US" sz="2900" dirty="0">
              <a:solidFill>
                <a:schemeClr val="tx1"/>
              </a:solidFill>
            </a:endParaRPr>
          </a:p>
        </p:txBody>
      </p:sp>
      <p:sp>
        <p:nvSpPr>
          <p:cNvPr id="28" name="TextBox 27"/>
          <p:cNvSpPr txBox="1"/>
          <p:nvPr/>
        </p:nvSpPr>
        <p:spPr>
          <a:xfrm>
            <a:off x="2435225" y="3429000"/>
            <a:ext cx="1146175" cy="630942"/>
          </a:xfrm>
          <a:prstGeom prst="rect">
            <a:avLst/>
          </a:prstGeom>
          <a:noFill/>
        </p:spPr>
        <p:txBody>
          <a:bodyPr wrap="square" rtlCol="0">
            <a:spAutoFit/>
          </a:bodyPr>
          <a:lstStyle/>
          <a:p>
            <a:r>
              <a:rPr lang="en-US" sz="3500" dirty="0" smtClean="0">
                <a:latin typeface="Times"/>
                <a:cs typeface="Times"/>
              </a:rPr>
              <a:t>13.2</a:t>
            </a:r>
            <a:endParaRPr lang="en-US" sz="3500" dirty="0">
              <a:latin typeface="Times"/>
              <a:cs typeface="Times"/>
            </a:endParaRPr>
          </a:p>
        </p:txBody>
      </p:sp>
      <p:sp>
        <p:nvSpPr>
          <p:cNvPr id="29" name="TextBox 28"/>
          <p:cNvSpPr txBox="1"/>
          <p:nvPr/>
        </p:nvSpPr>
        <p:spPr>
          <a:xfrm>
            <a:off x="2438583" y="2721858"/>
            <a:ext cx="761817" cy="630942"/>
          </a:xfrm>
          <a:prstGeom prst="rect">
            <a:avLst/>
          </a:prstGeom>
          <a:noFill/>
        </p:spPr>
        <p:txBody>
          <a:bodyPr wrap="square" rtlCol="0">
            <a:spAutoFit/>
          </a:bodyPr>
          <a:lstStyle/>
          <a:p>
            <a:r>
              <a:rPr lang="en-US" sz="3500" dirty="0" smtClean="0">
                <a:latin typeface="Times"/>
                <a:cs typeface="Times"/>
              </a:rPr>
              <a:t>4</a:t>
            </a:r>
            <a:endParaRPr lang="en-US" sz="3500" dirty="0">
              <a:latin typeface="Times"/>
              <a:cs typeface="Times"/>
            </a:endParaRPr>
          </a:p>
        </p:txBody>
      </p:sp>
      <p:sp>
        <p:nvSpPr>
          <p:cNvPr id="30" name="TextBox 29"/>
          <p:cNvSpPr txBox="1"/>
          <p:nvPr/>
        </p:nvSpPr>
        <p:spPr>
          <a:xfrm>
            <a:off x="2287344" y="1427202"/>
            <a:ext cx="379656" cy="553998"/>
          </a:xfrm>
          <a:prstGeom prst="rect">
            <a:avLst/>
          </a:prstGeom>
          <a:noFill/>
        </p:spPr>
        <p:txBody>
          <a:bodyPr wrap="none" rtlCol="0">
            <a:spAutoFit/>
          </a:bodyPr>
          <a:lstStyle/>
          <a:p>
            <a:r>
              <a:rPr lang="en-US" sz="3000" b="1" dirty="0" smtClean="0">
                <a:solidFill>
                  <a:schemeClr val="accent1">
                    <a:lumMod val="75000"/>
                  </a:schemeClr>
                </a:solidFill>
                <a:latin typeface="Calibri"/>
                <a:cs typeface="Calibri"/>
              </a:rPr>
              <a:t>4</a:t>
            </a:r>
            <a:endParaRPr lang="en-US" sz="3000" b="1" dirty="0">
              <a:solidFill>
                <a:schemeClr val="accent1">
                  <a:lumMod val="75000"/>
                </a:schemeClr>
              </a:solidFill>
              <a:latin typeface="Calibri"/>
              <a:cs typeface="Calibri"/>
            </a:endParaRPr>
          </a:p>
        </p:txBody>
      </p:sp>
      <p:sp>
        <p:nvSpPr>
          <p:cNvPr id="31" name="TextBox 30"/>
          <p:cNvSpPr txBox="1"/>
          <p:nvPr/>
        </p:nvSpPr>
        <p:spPr>
          <a:xfrm>
            <a:off x="6934200" y="2819400"/>
            <a:ext cx="1014506" cy="630942"/>
          </a:xfrm>
          <a:prstGeom prst="rect">
            <a:avLst/>
          </a:prstGeom>
          <a:noFill/>
        </p:spPr>
        <p:txBody>
          <a:bodyPr wrap="square" rtlCol="0">
            <a:spAutoFit/>
          </a:bodyPr>
          <a:lstStyle/>
          <a:p>
            <a:r>
              <a:rPr lang="en-US" sz="3500" dirty="0" smtClean="0">
                <a:latin typeface="Times"/>
                <a:cs typeface="Times"/>
              </a:rPr>
              <a:t>5 </a:t>
            </a:r>
            <a:endParaRPr lang="en-US" sz="3500" dirty="0">
              <a:latin typeface="Times"/>
              <a:cs typeface="Times"/>
            </a:endParaRPr>
          </a:p>
        </p:txBody>
      </p:sp>
      <p:sp>
        <p:nvSpPr>
          <p:cNvPr id="32" name="Rounded Rectangle 31"/>
          <p:cNvSpPr>
            <a:spLocks noChangeAspect="1"/>
          </p:cNvSpPr>
          <p:nvPr/>
        </p:nvSpPr>
        <p:spPr>
          <a:xfrm>
            <a:off x="6399212" y="2070894"/>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sp>
        <p:nvSpPr>
          <p:cNvPr id="33" name="Rounded Rectangle 32"/>
          <p:cNvSpPr>
            <a:spLocks/>
          </p:cNvSpPr>
          <p:nvPr/>
        </p:nvSpPr>
        <p:spPr>
          <a:xfrm>
            <a:off x="6400800" y="2029968"/>
            <a:ext cx="76200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5 </a:t>
            </a:r>
            <a:endParaRPr lang="en-US" sz="2900" dirty="0">
              <a:solidFill>
                <a:schemeClr val="tx1"/>
              </a:solidFill>
            </a:endParaRPr>
          </a:p>
        </p:txBody>
      </p:sp>
      <p:sp>
        <p:nvSpPr>
          <p:cNvPr id="34" name="Rounded Rectangle 33"/>
          <p:cNvSpPr>
            <a:spLocks/>
          </p:cNvSpPr>
          <p:nvPr/>
        </p:nvSpPr>
        <p:spPr>
          <a:xfrm>
            <a:off x="6324599" y="4273105"/>
            <a:ext cx="795337"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5 </a:t>
            </a:r>
            <a:endParaRPr lang="en-US" sz="2900" dirty="0">
              <a:solidFill>
                <a:schemeClr val="tx1"/>
              </a:solidFill>
            </a:endParaRPr>
          </a:p>
        </p:txBody>
      </p:sp>
      <p:sp>
        <p:nvSpPr>
          <p:cNvPr id="35" name="TextBox 34"/>
          <p:cNvSpPr txBox="1"/>
          <p:nvPr/>
        </p:nvSpPr>
        <p:spPr>
          <a:xfrm>
            <a:off x="6778625" y="3505200"/>
            <a:ext cx="1169583" cy="630942"/>
          </a:xfrm>
          <a:prstGeom prst="rect">
            <a:avLst/>
          </a:prstGeom>
          <a:noFill/>
        </p:spPr>
        <p:txBody>
          <a:bodyPr wrap="square" rtlCol="0">
            <a:spAutoFit/>
          </a:bodyPr>
          <a:lstStyle/>
          <a:p>
            <a:r>
              <a:rPr lang="en-US" sz="3500" dirty="0" smtClean="0">
                <a:latin typeface="Times"/>
                <a:cs typeface="Times"/>
              </a:rPr>
              <a:t>2.25 </a:t>
            </a:r>
            <a:endParaRPr lang="en-US" sz="3500" dirty="0">
              <a:latin typeface="Times"/>
              <a:cs typeface="Times"/>
            </a:endParaRPr>
          </a:p>
        </p:txBody>
      </p:sp>
      <p:sp>
        <p:nvSpPr>
          <p:cNvPr id="36" name="TextBox 35"/>
          <p:cNvSpPr txBox="1"/>
          <p:nvPr/>
        </p:nvSpPr>
        <p:spPr>
          <a:xfrm>
            <a:off x="6553200" y="1427202"/>
            <a:ext cx="872392" cy="553998"/>
          </a:xfrm>
          <a:prstGeom prst="rect">
            <a:avLst/>
          </a:prstGeom>
          <a:noFill/>
        </p:spPr>
        <p:txBody>
          <a:bodyPr wrap="none" rtlCol="0">
            <a:spAutoFit/>
          </a:bodyPr>
          <a:lstStyle/>
          <a:p>
            <a:r>
              <a:rPr lang="en-US" sz="3000" b="1" dirty="0" smtClean="0">
                <a:solidFill>
                  <a:schemeClr val="accent1">
                    <a:lumMod val="75000"/>
                  </a:schemeClr>
                </a:solidFill>
                <a:latin typeface="Calibri"/>
                <a:cs typeface="Calibri"/>
              </a:rPr>
              <a:t>2.25 </a:t>
            </a:r>
            <a:endParaRPr lang="en-US" sz="3000" b="1" dirty="0">
              <a:solidFill>
                <a:schemeClr val="accent1">
                  <a:lumMod val="75000"/>
                </a:schemeClr>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1000"/>
                            </p:stCondLst>
                            <p:childTnLst>
                              <p:par>
                                <p:cTn id="30" presetID="1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ppt_y</p:attrName>
                                        </p:attrNameLst>
                                      </p:cBhvr>
                                      <p:tavLst>
                                        <p:tav tm="0">
                                          <p:val>
                                            <p:strVal val="#ppt_y+#ppt_h*1.125000"/>
                                          </p:val>
                                        </p:tav>
                                        <p:tav tm="100000">
                                          <p:val>
                                            <p:strVal val="#ppt_y"/>
                                          </p:val>
                                        </p:tav>
                                      </p:tavLst>
                                    </p:anim>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p:tgtEl>
                                          <p:spTgt spid="26"/>
                                        </p:tgtEl>
                                        <p:attrNameLst>
                                          <p:attrName>ppt_y</p:attrName>
                                        </p:attrNameLst>
                                      </p:cBhvr>
                                      <p:tavLst>
                                        <p:tav tm="0">
                                          <p:val>
                                            <p:strVal val="#ppt_y+#ppt_h*1.125000"/>
                                          </p:val>
                                        </p:tav>
                                        <p:tav tm="100000">
                                          <p:val>
                                            <p:strVal val="#ppt_y"/>
                                          </p:val>
                                        </p:tav>
                                      </p:tavLst>
                                    </p:anim>
                                    <p:animEffect transition="in" filter="wipe(up)">
                                      <p:cBhvr>
                                        <p:cTn id="39" dur="500"/>
                                        <p:tgtEl>
                                          <p:spTgt spid="26"/>
                                        </p:tgtEl>
                                      </p:cBhvr>
                                    </p:animEffect>
                                  </p:childTnLst>
                                </p:cTn>
                              </p:par>
                            </p:childTnLst>
                          </p:cTn>
                        </p:par>
                        <p:par>
                          <p:cTn id="40" fill="hold">
                            <p:stCondLst>
                              <p:cond delay="500"/>
                            </p:stCondLst>
                            <p:childTnLst>
                              <p:par>
                                <p:cTn id="41" presetID="1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ppt_y</p:attrName>
                                        </p:attrNameLst>
                                      </p:cBhvr>
                                      <p:tavLst>
                                        <p:tav tm="0">
                                          <p:val>
                                            <p:strVal val="#ppt_y+#ppt_h*1.125000"/>
                                          </p:val>
                                        </p:tav>
                                        <p:tav tm="100000">
                                          <p:val>
                                            <p:strVal val="#ppt_y"/>
                                          </p:val>
                                        </p:tav>
                                      </p:tavLst>
                                    </p:anim>
                                    <p:animEffect transition="in" filter="wipe(up)">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ppt_y</p:attrName>
                                        </p:attrNameLst>
                                      </p:cBhvr>
                                      <p:tavLst>
                                        <p:tav tm="0">
                                          <p:val>
                                            <p:strVal val="#ppt_y+#ppt_h*1.125000"/>
                                          </p:val>
                                        </p:tav>
                                        <p:tav tm="100000">
                                          <p:val>
                                            <p:strVal val="#ppt_y"/>
                                          </p:val>
                                        </p:tav>
                                      </p:tavLst>
                                    </p:anim>
                                    <p:animEffect transition="in" filter="wipe(up)">
                                      <p:cBhvr>
                                        <p:cTn id="50" dur="500"/>
                                        <p:tgtEl>
                                          <p:spTgt spid="29"/>
                                        </p:tgtEl>
                                      </p:cBhvr>
                                    </p:animEffect>
                                  </p:childTnLst>
                                </p:cTn>
                              </p:par>
                            </p:childTnLst>
                          </p:cTn>
                        </p:par>
                        <p:par>
                          <p:cTn id="51" fill="hold">
                            <p:stCondLst>
                              <p:cond delay="500"/>
                            </p:stCondLst>
                            <p:childTnLst>
                              <p:par>
                                <p:cTn id="52" presetID="3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800" decel="100000"/>
                                        <p:tgtEl>
                                          <p:spTgt spid="30"/>
                                        </p:tgtEl>
                                      </p:cBhvr>
                                    </p:animEffect>
                                    <p:anim calcmode="lin" valueType="num">
                                      <p:cBhvr>
                                        <p:cTn id="55" dur="800" decel="100000" fill="hold"/>
                                        <p:tgtEl>
                                          <p:spTgt spid="30"/>
                                        </p:tgtEl>
                                        <p:attrNameLst>
                                          <p:attrName>style.rotation</p:attrName>
                                        </p:attrNameLst>
                                      </p:cBhvr>
                                      <p:tavLst>
                                        <p:tav tm="0">
                                          <p:val>
                                            <p:fltVal val="-90"/>
                                          </p:val>
                                        </p:tav>
                                        <p:tav tm="100000">
                                          <p:val>
                                            <p:fltVal val="0"/>
                                          </p:val>
                                        </p:tav>
                                      </p:tavLst>
                                    </p:anim>
                                    <p:anim calcmode="lin" valueType="num">
                                      <p:cBhvr>
                                        <p:cTn id="56" dur="800" decel="100000" fill="hold"/>
                                        <p:tgtEl>
                                          <p:spTgt spid="30"/>
                                        </p:tgtEl>
                                        <p:attrNameLst>
                                          <p:attrName>ppt_x</p:attrName>
                                        </p:attrNameLst>
                                      </p:cBhvr>
                                      <p:tavLst>
                                        <p:tav tm="0">
                                          <p:val>
                                            <p:strVal val="#ppt_x+0.4"/>
                                          </p:val>
                                        </p:tav>
                                        <p:tav tm="100000">
                                          <p:val>
                                            <p:strVal val="#ppt_x-0.05"/>
                                          </p:val>
                                        </p:tav>
                                      </p:tavLst>
                                    </p:anim>
                                    <p:anim calcmode="lin" valueType="num">
                                      <p:cBhvr>
                                        <p:cTn id="57" dur="800" decel="100000" fill="hold"/>
                                        <p:tgtEl>
                                          <p:spTgt spid="30"/>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right)">
                                      <p:cBhvr>
                                        <p:cTn id="69" dur="500"/>
                                        <p:tgtEl>
                                          <p:spTgt spid="21"/>
                                        </p:tgtEl>
                                      </p:cBhvr>
                                    </p:animEffect>
                                  </p:childTnLst>
                                </p:cTn>
                              </p:par>
                            </p:childTnLst>
                          </p:cTn>
                        </p:par>
                        <p:par>
                          <p:cTn id="70" fill="hold">
                            <p:stCondLst>
                              <p:cond delay="500"/>
                            </p:stCondLst>
                            <p:childTnLst>
                              <p:par>
                                <p:cTn id="71" presetID="1"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p:tgtEl>
                                          <p:spTgt spid="31"/>
                                        </p:tgtEl>
                                        <p:attrNameLst>
                                          <p:attrName>ppt_y</p:attrName>
                                        </p:attrNameLst>
                                      </p:cBhvr>
                                      <p:tavLst>
                                        <p:tav tm="0">
                                          <p:val>
                                            <p:strVal val="#ppt_y+#ppt_h*1.125000"/>
                                          </p:val>
                                        </p:tav>
                                        <p:tav tm="100000">
                                          <p:val>
                                            <p:strVal val="#ppt_y"/>
                                          </p:val>
                                        </p:tav>
                                      </p:tavLst>
                                    </p:anim>
                                    <p:animEffect transition="in" filter="wipe(up)">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par>
                          <p:cTn id="88" fill="hold">
                            <p:stCondLst>
                              <p:cond delay="1000"/>
                            </p:stCondLst>
                            <p:childTnLst>
                              <p:par>
                                <p:cTn id="89" presetID="1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ppt_y</p:attrName>
                                        </p:attrNameLst>
                                      </p:cBhvr>
                                      <p:tavLst>
                                        <p:tav tm="0">
                                          <p:val>
                                            <p:strVal val="#ppt_y+#ppt_h*1.125000"/>
                                          </p:val>
                                        </p:tav>
                                        <p:tav tm="100000">
                                          <p:val>
                                            <p:strVal val="#ppt_y"/>
                                          </p:val>
                                        </p:tav>
                                      </p:tavLst>
                                    </p:anim>
                                    <p:animEffect transition="in" filter="wipe(up)">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p:tgtEl>
                                          <p:spTgt spid="33"/>
                                        </p:tgtEl>
                                        <p:attrNameLst>
                                          <p:attrName>ppt_y</p:attrName>
                                        </p:attrNameLst>
                                      </p:cBhvr>
                                      <p:tavLst>
                                        <p:tav tm="0">
                                          <p:val>
                                            <p:strVal val="#ppt_y+#ppt_h*1.125000"/>
                                          </p:val>
                                        </p:tav>
                                        <p:tav tm="100000">
                                          <p:val>
                                            <p:strVal val="#ppt_y"/>
                                          </p:val>
                                        </p:tav>
                                      </p:tavLst>
                                    </p:anim>
                                    <p:animEffect transition="in" filter="wipe(up)">
                                      <p:cBhvr>
                                        <p:cTn id="98" dur="500"/>
                                        <p:tgtEl>
                                          <p:spTgt spid="33"/>
                                        </p:tgtEl>
                                      </p:cBhvr>
                                    </p:animEffect>
                                  </p:childTnLst>
                                </p:cTn>
                              </p:par>
                            </p:childTnLst>
                          </p:cTn>
                        </p:par>
                        <p:par>
                          <p:cTn id="99" fill="hold">
                            <p:stCondLst>
                              <p:cond delay="500"/>
                            </p:stCondLst>
                            <p:childTnLst>
                              <p:par>
                                <p:cTn id="100" presetID="12" presetClass="entr" presetSubtype="4"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additive="base">
                                        <p:cTn id="102" dur="500"/>
                                        <p:tgtEl>
                                          <p:spTgt spid="34"/>
                                        </p:tgtEl>
                                        <p:attrNameLst>
                                          <p:attrName>ppt_y</p:attrName>
                                        </p:attrNameLst>
                                      </p:cBhvr>
                                      <p:tavLst>
                                        <p:tav tm="0">
                                          <p:val>
                                            <p:strVal val="#ppt_y+#ppt_h*1.125000"/>
                                          </p:val>
                                        </p:tav>
                                        <p:tav tm="100000">
                                          <p:val>
                                            <p:strVal val="#ppt_y"/>
                                          </p:val>
                                        </p:tav>
                                      </p:tavLst>
                                    </p:anim>
                                    <p:animEffect transition="in" filter="wipe(up)">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4"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p:tgtEl>
                                          <p:spTgt spid="35"/>
                                        </p:tgtEl>
                                        <p:attrNameLst>
                                          <p:attrName>ppt_y</p:attrName>
                                        </p:attrNameLst>
                                      </p:cBhvr>
                                      <p:tavLst>
                                        <p:tav tm="0">
                                          <p:val>
                                            <p:strVal val="#ppt_y+#ppt_h*1.125000"/>
                                          </p:val>
                                        </p:tav>
                                        <p:tav tm="100000">
                                          <p:val>
                                            <p:strVal val="#ppt_y"/>
                                          </p:val>
                                        </p:tav>
                                      </p:tavLst>
                                    </p:anim>
                                    <p:animEffect transition="in" filter="wipe(up)">
                                      <p:cBhvr>
                                        <p:cTn id="109" dur="500"/>
                                        <p:tgtEl>
                                          <p:spTgt spid="35"/>
                                        </p:tgtEl>
                                      </p:cBhvr>
                                    </p:animEffect>
                                  </p:childTnLst>
                                </p:cTn>
                              </p:par>
                            </p:childTnLst>
                          </p:cTn>
                        </p:par>
                        <p:par>
                          <p:cTn id="110" fill="hold">
                            <p:stCondLst>
                              <p:cond delay="500"/>
                            </p:stCondLst>
                            <p:childTnLst>
                              <p:par>
                                <p:cTn id="111" presetID="30" presetClass="entr" presetSubtype="0"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800" decel="100000"/>
                                        <p:tgtEl>
                                          <p:spTgt spid="36"/>
                                        </p:tgtEl>
                                      </p:cBhvr>
                                    </p:animEffect>
                                    <p:anim calcmode="lin" valueType="num">
                                      <p:cBhvr>
                                        <p:cTn id="114" dur="800" decel="100000" fill="hold"/>
                                        <p:tgtEl>
                                          <p:spTgt spid="36"/>
                                        </p:tgtEl>
                                        <p:attrNameLst>
                                          <p:attrName>style.rotation</p:attrName>
                                        </p:attrNameLst>
                                      </p:cBhvr>
                                      <p:tavLst>
                                        <p:tav tm="0">
                                          <p:val>
                                            <p:fltVal val="-90"/>
                                          </p:val>
                                        </p:tav>
                                        <p:tav tm="100000">
                                          <p:val>
                                            <p:fltVal val="0"/>
                                          </p:val>
                                        </p:tav>
                                      </p:tavLst>
                                    </p:anim>
                                    <p:anim calcmode="lin" valueType="num">
                                      <p:cBhvr>
                                        <p:cTn id="115" dur="800" decel="100000" fill="hold"/>
                                        <p:tgtEl>
                                          <p:spTgt spid="36"/>
                                        </p:tgtEl>
                                        <p:attrNameLst>
                                          <p:attrName>ppt_x</p:attrName>
                                        </p:attrNameLst>
                                      </p:cBhvr>
                                      <p:tavLst>
                                        <p:tav tm="0">
                                          <p:val>
                                            <p:strVal val="#ppt_x+0.4"/>
                                          </p:val>
                                        </p:tav>
                                        <p:tav tm="100000">
                                          <p:val>
                                            <p:strVal val="#ppt_x-0.05"/>
                                          </p:val>
                                        </p:tav>
                                      </p:tavLst>
                                    </p:anim>
                                    <p:anim calcmode="lin" valueType="num">
                                      <p:cBhvr>
                                        <p:cTn id="116" dur="800" decel="100000" fill="hold"/>
                                        <p:tgtEl>
                                          <p:spTgt spid="36"/>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animBg="1"/>
      <p:bldP spid="21" grpId="0"/>
      <p:bldP spid="23" grpId="0" animBg="1"/>
      <p:bldP spid="24" grpId="0" animBg="1"/>
      <p:bldP spid="26" grpId="0" animBg="1"/>
      <p:bldP spid="27" grpId="0" animBg="1"/>
      <p:bldP spid="28" grpId="0"/>
      <p:bldP spid="29" grpId="0"/>
      <p:bldP spid="30" grpId="0"/>
      <p:bldP spid="31" grpId="0"/>
      <p:bldP spid="32" grpId="0" animBg="1"/>
      <p:bldP spid="33" grpId="0" animBg="1"/>
      <p:bldP spid="34" grpId="0" animBg="1"/>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Practice</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31</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219200"/>
            <a:ext cx="8255000" cy="861774"/>
          </a:xfrm>
          <a:prstGeom prst="rect">
            <a:avLst/>
          </a:prstGeom>
          <a:noFill/>
        </p:spPr>
        <p:txBody>
          <a:bodyPr wrap="square" rtlCol="0">
            <a:spAutoFit/>
          </a:bodyPr>
          <a:lstStyle/>
          <a:p>
            <a:endParaRPr lang="en-US" sz="3200" dirty="0" smtClean="0"/>
          </a:p>
          <a:p>
            <a:endParaRPr lang="en-US" dirty="0"/>
          </a:p>
        </p:txBody>
      </p:sp>
      <p:sp>
        <p:nvSpPr>
          <p:cNvPr id="12" name="TextBox 11"/>
          <p:cNvSpPr txBox="1"/>
          <p:nvPr/>
        </p:nvSpPr>
        <p:spPr>
          <a:xfrm>
            <a:off x="368105" y="1065311"/>
            <a:ext cx="7229670" cy="523220"/>
          </a:xfrm>
          <a:prstGeom prst="rect">
            <a:avLst/>
          </a:prstGeom>
          <a:noFill/>
          <a:ln>
            <a:solidFill>
              <a:schemeClr val="tx2"/>
            </a:solidFill>
          </a:ln>
        </p:spPr>
        <p:txBody>
          <a:bodyPr wrap="square" rtlCol="0">
            <a:spAutoFit/>
          </a:bodyPr>
          <a:lstStyle/>
          <a:p>
            <a:pPr>
              <a:buFont typeface="Arial" charset="0"/>
              <a:buNone/>
            </a:pPr>
            <a:r>
              <a:rPr lang="en-US" sz="2800" dirty="0" smtClean="0"/>
              <a:t>Practice Problem #6      10 quarts = ____ liters</a:t>
            </a:r>
          </a:p>
        </p:txBody>
      </p:sp>
      <p:graphicFrame>
        <p:nvGraphicFramePr>
          <p:cNvPr id="14" name="Object 2"/>
          <p:cNvGraphicFramePr>
            <a:graphicFrameLocks noChangeAspect="1"/>
          </p:cNvGraphicFramePr>
          <p:nvPr/>
        </p:nvGraphicFramePr>
        <p:xfrm>
          <a:off x="396875" y="3030456"/>
          <a:ext cx="1431925" cy="1008143"/>
        </p:xfrm>
        <a:graphic>
          <a:graphicData uri="http://schemas.openxmlformats.org/presentationml/2006/ole">
            <mc:AlternateContent xmlns:mc="http://schemas.openxmlformats.org/markup-compatibility/2006">
              <mc:Choice xmlns:v="urn:schemas-microsoft-com:vml" Requires="v">
                <p:oleObj spid="_x0000_s204848" name="Equation" r:id="rId8" imgW="558800" imgH="393700" progId="Equation.3">
                  <p:embed/>
                </p:oleObj>
              </mc:Choice>
              <mc:Fallback>
                <p:oleObj name="Equation" r:id="rId8" imgW="5588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875" y="3030456"/>
                        <a:ext cx="1431925" cy="1008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1981200" y="3211513"/>
            <a:ext cx="377825" cy="522287"/>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graphicFrame>
        <p:nvGraphicFramePr>
          <p:cNvPr id="16" name="Object 3"/>
          <p:cNvGraphicFramePr>
            <a:graphicFrameLocks noChangeAspect="1"/>
          </p:cNvGraphicFramePr>
          <p:nvPr/>
        </p:nvGraphicFramePr>
        <p:xfrm>
          <a:off x="2371351" y="3000932"/>
          <a:ext cx="1743449" cy="1038359"/>
        </p:xfrm>
        <a:graphic>
          <a:graphicData uri="http://schemas.openxmlformats.org/presentationml/2006/ole">
            <mc:AlternateContent xmlns:mc="http://schemas.openxmlformats.org/markup-compatibility/2006">
              <mc:Choice xmlns:v="urn:schemas-microsoft-com:vml" Requires="v">
                <p:oleObj spid="_x0000_s204849" name="Equation" r:id="rId10" imgW="660400" imgH="393700" progId="Equation.3">
                  <p:embed/>
                </p:oleObj>
              </mc:Choice>
              <mc:Fallback>
                <p:oleObj name="Equation" r:id="rId10" imgW="6604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1351" y="3000932"/>
                        <a:ext cx="1743449" cy="1038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Curved Up Arrow 16"/>
          <p:cNvSpPr/>
          <p:nvPr/>
        </p:nvSpPr>
        <p:spPr>
          <a:xfrm>
            <a:off x="1570037" y="4124325"/>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8" name="Curved Down Arrow 17"/>
          <p:cNvSpPr/>
          <p:nvPr/>
        </p:nvSpPr>
        <p:spPr>
          <a:xfrm>
            <a:off x="1524000" y="2424112"/>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9" name="Rounded Rectangle 18"/>
          <p:cNvSpPr>
            <a:spLocks noChangeAspect="1"/>
          </p:cNvSpPr>
          <p:nvPr/>
        </p:nvSpPr>
        <p:spPr>
          <a:xfrm>
            <a:off x="2036762" y="4294188"/>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graphicFrame>
        <p:nvGraphicFramePr>
          <p:cNvPr id="20" name="Object 2"/>
          <p:cNvGraphicFramePr>
            <a:graphicFrameLocks noChangeAspect="1"/>
          </p:cNvGraphicFramePr>
          <p:nvPr/>
        </p:nvGraphicFramePr>
        <p:xfrm>
          <a:off x="4564063" y="2971800"/>
          <a:ext cx="1608677" cy="1060178"/>
        </p:xfrm>
        <a:graphic>
          <a:graphicData uri="http://schemas.openxmlformats.org/presentationml/2006/ole">
            <mc:AlternateContent xmlns:mc="http://schemas.openxmlformats.org/markup-compatibility/2006">
              <mc:Choice xmlns:v="urn:schemas-microsoft-com:vml" Requires="v">
                <p:oleObj spid="_x0000_s204850" name="Equation" r:id="rId12" imgW="596900" imgH="393700" progId="Equation.3">
                  <p:embed/>
                </p:oleObj>
              </mc:Choice>
              <mc:Fallback>
                <p:oleObj name="Equation" r:id="rId12" imgW="596900" imgH="3937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4063" y="2971800"/>
                        <a:ext cx="1608677" cy="1060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a:spLocks noChangeArrowheads="1"/>
          </p:cNvSpPr>
          <p:nvPr/>
        </p:nvSpPr>
        <p:spPr bwMode="auto">
          <a:xfrm>
            <a:off x="6400800" y="3165476"/>
            <a:ext cx="377825" cy="522287"/>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22" name="Object 3"/>
          <p:cNvGraphicFramePr>
            <a:graphicFrameLocks noChangeAspect="1"/>
          </p:cNvGraphicFramePr>
          <p:nvPr/>
        </p:nvGraphicFramePr>
        <p:xfrm>
          <a:off x="6946244" y="2971800"/>
          <a:ext cx="1740556" cy="1036637"/>
        </p:xfrm>
        <a:graphic>
          <a:graphicData uri="http://schemas.openxmlformats.org/presentationml/2006/ole">
            <mc:AlternateContent xmlns:mc="http://schemas.openxmlformats.org/markup-compatibility/2006">
              <mc:Choice xmlns:v="urn:schemas-microsoft-com:vml" Requires="v">
                <p:oleObj spid="_x0000_s204851" name="Equation" r:id="rId14" imgW="660400" imgH="393700" progId="Equation.3">
                  <p:embed/>
                </p:oleObj>
              </mc:Choice>
              <mc:Fallback>
                <p:oleObj name="Equation" r:id="rId14" imgW="660400" imgH="3937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46244" y="2971800"/>
                        <a:ext cx="1740556" cy="103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Curved Up Arrow 22"/>
          <p:cNvSpPr/>
          <p:nvPr/>
        </p:nvSpPr>
        <p:spPr>
          <a:xfrm>
            <a:off x="5932487" y="4198938"/>
            <a:ext cx="1665288"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Curved Down Arrow 23"/>
          <p:cNvSpPr/>
          <p:nvPr/>
        </p:nvSpPr>
        <p:spPr>
          <a:xfrm>
            <a:off x="5932487" y="2360613"/>
            <a:ext cx="1665288"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6" name="Rounded Rectangle 25"/>
          <p:cNvSpPr>
            <a:spLocks/>
          </p:cNvSpPr>
          <p:nvPr/>
        </p:nvSpPr>
        <p:spPr>
          <a:xfrm>
            <a:off x="1828800" y="4212336"/>
            <a:ext cx="100584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smtClean="0">
                <a:solidFill>
                  <a:schemeClr val="tx1"/>
                </a:solidFill>
              </a:rPr>
              <a:t>x 2.5</a:t>
            </a:r>
            <a:endParaRPr lang="en-US" sz="2900" dirty="0">
              <a:solidFill>
                <a:schemeClr val="tx1"/>
              </a:solidFill>
            </a:endParaRPr>
          </a:p>
        </p:txBody>
      </p:sp>
      <p:sp>
        <p:nvSpPr>
          <p:cNvPr id="27" name="Rounded Rectangle 26"/>
          <p:cNvSpPr>
            <a:spLocks/>
          </p:cNvSpPr>
          <p:nvPr/>
        </p:nvSpPr>
        <p:spPr>
          <a:xfrm>
            <a:off x="1782763" y="2242693"/>
            <a:ext cx="100584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2.5</a:t>
            </a:r>
            <a:endParaRPr lang="en-US" sz="2900" dirty="0">
              <a:solidFill>
                <a:schemeClr val="tx1"/>
              </a:solidFill>
            </a:endParaRPr>
          </a:p>
        </p:txBody>
      </p:sp>
      <p:sp>
        <p:nvSpPr>
          <p:cNvPr id="28" name="TextBox 27"/>
          <p:cNvSpPr txBox="1"/>
          <p:nvPr/>
        </p:nvSpPr>
        <p:spPr>
          <a:xfrm>
            <a:off x="2362200" y="3429000"/>
            <a:ext cx="1146175" cy="630942"/>
          </a:xfrm>
          <a:prstGeom prst="rect">
            <a:avLst/>
          </a:prstGeom>
          <a:noFill/>
        </p:spPr>
        <p:txBody>
          <a:bodyPr wrap="square" rtlCol="0">
            <a:spAutoFit/>
          </a:bodyPr>
          <a:lstStyle/>
          <a:p>
            <a:r>
              <a:rPr lang="en-US" sz="3500" dirty="0" smtClean="0">
                <a:latin typeface="Times"/>
                <a:cs typeface="Times"/>
              </a:rPr>
              <a:t>10</a:t>
            </a:r>
            <a:endParaRPr lang="en-US" sz="3500" dirty="0">
              <a:latin typeface="Times"/>
              <a:cs typeface="Times"/>
            </a:endParaRPr>
          </a:p>
        </p:txBody>
      </p:sp>
      <p:sp>
        <p:nvSpPr>
          <p:cNvPr id="29" name="TextBox 28"/>
          <p:cNvSpPr txBox="1"/>
          <p:nvPr/>
        </p:nvSpPr>
        <p:spPr>
          <a:xfrm>
            <a:off x="2286183" y="2895600"/>
            <a:ext cx="761817" cy="553998"/>
          </a:xfrm>
          <a:prstGeom prst="rect">
            <a:avLst/>
          </a:prstGeom>
          <a:noFill/>
        </p:spPr>
        <p:txBody>
          <a:bodyPr wrap="square" rtlCol="0">
            <a:spAutoFit/>
          </a:bodyPr>
          <a:lstStyle/>
          <a:p>
            <a:r>
              <a:rPr lang="en-US" sz="3000" b="1" dirty="0" smtClean="0">
                <a:solidFill>
                  <a:srgbClr val="008000"/>
                </a:solidFill>
                <a:latin typeface="Times"/>
                <a:cs typeface="Times"/>
              </a:rPr>
              <a:t>2.5</a:t>
            </a:r>
            <a:endParaRPr lang="en-US" sz="3000" b="1" dirty="0">
              <a:solidFill>
                <a:srgbClr val="008000"/>
              </a:solidFill>
              <a:latin typeface="Times"/>
              <a:cs typeface="Times"/>
            </a:endParaRPr>
          </a:p>
        </p:txBody>
      </p:sp>
      <p:sp>
        <p:nvSpPr>
          <p:cNvPr id="30" name="TextBox 29"/>
          <p:cNvSpPr txBox="1"/>
          <p:nvPr/>
        </p:nvSpPr>
        <p:spPr>
          <a:xfrm>
            <a:off x="5716344" y="990600"/>
            <a:ext cx="379656" cy="553998"/>
          </a:xfrm>
          <a:prstGeom prst="rect">
            <a:avLst/>
          </a:prstGeom>
          <a:noFill/>
        </p:spPr>
        <p:txBody>
          <a:bodyPr wrap="none" rtlCol="0">
            <a:spAutoFit/>
          </a:bodyPr>
          <a:lstStyle/>
          <a:p>
            <a:r>
              <a:rPr lang="en-US" sz="3000" b="1" dirty="0" smtClean="0">
                <a:solidFill>
                  <a:schemeClr val="accent2"/>
                </a:solidFill>
                <a:latin typeface="Calibri"/>
                <a:cs typeface="Calibri"/>
              </a:rPr>
              <a:t>5</a:t>
            </a:r>
            <a:endParaRPr lang="en-US" sz="3000" b="1" dirty="0">
              <a:solidFill>
                <a:schemeClr val="accent2"/>
              </a:solidFill>
              <a:latin typeface="Calibri"/>
              <a:cs typeface="Calibri"/>
            </a:endParaRPr>
          </a:p>
        </p:txBody>
      </p:sp>
      <p:sp>
        <p:nvSpPr>
          <p:cNvPr id="31" name="TextBox 30"/>
          <p:cNvSpPr txBox="1"/>
          <p:nvPr/>
        </p:nvSpPr>
        <p:spPr>
          <a:xfrm>
            <a:off x="7162800" y="3407658"/>
            <a:ext cx="381000" cy="630942"/>
          </a:xfrm>
          <a:prstGeom prst="rect">
            <a:avLst/>
          </a:prstGeom>
          <a:noFill/>
        </p:spPr>
        <p:txBody>
          <a:bodyPr wrap="square" rtlCol="0">
            <a:spAutoFit/>
          </a:bodyPr>
          <a:lstStyle/>
          <a:p>
            <a:r>
              <a:rPr lang="en-US" sz="3000" b="1" dirty="0" smtClean="0">
                <a:solidFill>
                  <a:schemeClr val="accent2"/>
                </a:solidFill>
                <a:latin typeface="Times"/>
                <a:cs typeface="Times"/>
              </a:rPr>
              <a:t>5</a:t>
            </a:r>
            <a:r>
              <a:rPr lang="en-US" sz="3500" dirty="0" smtClean="0">
                <a:latin typeface="Times"/>
                <a:cs typeface="Times"/>
              </a:rPr>
              <a:t> </a:t>
            </a:r>
            <a:endParaRPr lang="en-US" sz="3500" dirty="0">
              <a:latin typeface="Times"/>
              <a:cs typeface="Times"/>
            </a:endParaRPr>
          </a:p>
        </p:txBody>
      </p:sp>
      <p:sp>
        <p:nvSpPr>
          <p:cNvPr id="32" name="Rounded Rectangle 31"/>
          <p:cNvSpPr>
            <a:spLocks noChangeAspect="1"/>
          </p:cNvSpPr>
          <p:nvPr/>
        </p:nvSpPr>
        <p:spPr>
          <a:xfrm>
            <a:off x="6399212" y="2070894"/>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a:solidFill>
                  <a:schemeClr val="tx1"/>
                </a:solidFill>
              </a:rPr>
              <a:t>x</a:t>
            </a:r>
            <a:r>
              <a:rPr lang="en-US" sz="3200" dirty="0">
                <a:solidFill>
                  <a:schemeClr val="tx1"/>
                </a:solidFill>
              </a:rPr>
              <a:t> ?</a:t>
            </a:r>
          </a:p>
        </p:txBody>
      </p:sp>
      <p:sp>
        <p:nvSpPr>
          <p:cNvPr id="33" name="Rounded Rectangle 32"/>
          <p:cNvSpPr>
            <a:spLocks/>
          </p:cNvSpPr>
          <p:nvPr/>
        </p:nvSpPr>
        <p:spPr>
          <a:xfrm>
            <a:off x="6248400" y="2029968"/>
            <a:ext cx="100584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2.5 </a:t>
            </a:r>
            <a:endParaRPr lang="en-US" sz="2900" dirty="0">
              <a:solidFill>
                <a:schemeClr val="tx1"/>
              </a:solidFill>
            </a:endParaRPr>
          </a:p>
        </p:txBody>
      </p:sp>
      <p:sp>
        <p:nvSpPr>
          <p:cNvPr id="34" name="Rounded Rectangle 33"/>
          <p:cNvSpPr>
            <a:spLocks/>
          </p:cNvSpPr>
          <p:nvPr/>
        </p:nvSpPr>
        <p:spPr>
          <a:xfrm>
            <a:off x="6324600" y="4267200"/>
            <a:ext cx="1005840" cy="51206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900" dirty="0" err="1" smtClean="0">
                <a:solidFill>
                  <a:schemeClr val="tx1"/>
                </a:solidFill>
              </a:rPr>
              <a:t>x</a:t>
            </a:r>
            <a:r>
              <a:rPr lang="en-US" sz="2900" dirty="0" smtClean="0">
                <a:solidFill>
                  <a:schemeClr val="tx1"/>
                </a:solidFill>
              </a:rPr>
              <a:t> 2.5 </a:t>
            </a:r>
            <a:endParaRPr lang="en-US" sz="2900" dirty="0">
              <a:solidFill>
                <a:schemeClr val="tx1"/>
              </a:solidFill>
            </a:endParaRPr>
          </a:p>
        </p:txBody>
      </p:sp>
      <p:sp>
        <p:nvSpPr>
          <p:cNvPr id="35" name="TextBox 34"/>
          <p:cNvSpPr txBox="1"/>
          <p:nvPr/>
        </p:nvSpPr>
        <p:spPr>
          <a:xfrm>
            <a:off x="6858000" y="2895600"/>
            <a:ext cx="819150" cy="553998"/>
          </a:xfrm>
          <a:prstGeom prst="rect">
            <a:avLst/>
          </a:prstGeom>
          <a:noFill/>
        </p:spPr>
        <p:txBody>
          <a:bodyPr wrap="square" rtlCol="0">
            <a:spAutoFit/>
          </a:bodyPr>
          <a:lstStyle/>
          <a:p>
            <a:r>
              <a:rPr lang="en-US" sz="3000" b="1" dirty="0" smtClean="0">
                <a:solidFill>
                  <a:srgbClr val="008000"/>
                </a:solidFill>
                <a:latin typeface="Times"/>
                <a:cs typeface="Times"/>
              </a:rPr>
              <a:t>2.5</a:t>
            </a:r>
            <a:endParaRPr lang="en-US" sz="3000" b="1" dirty="0">
              <a:solidFill>
                <a:srgbClr val="008000"/>
              </a:solidFill>
              <a:latin typeface="Times"/>
              <a:cs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p:tgtEl>
                                          <p:spTgt spid="28"/>
                                        </p:tgtEl>
                                        <p:attrNameLst>
                                          <p:attrName>ppt_y</p:attrName>
                                        </p:attrNameLst>
                                      </p:cBhvr>
                                      <p:tavLst>
                                        <p:tav tm="0">
                                          <p:val>
                                            <p:strVal val="#ppt_y+#ppt_h*1.125000"/>
                                          </p:val>
                                        </p:tav>
                                        <p:tav tm="100000">
                                          <p:val>
                                            <p:strVal val="#ppt_y"/>
                                          </p:val>
                                        </p:tav>
                                      </p:tavLst>
                                    </p:anim>
                                    <p:animEffect transition="in" filter="wipe(up)">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p:tgtEl>
                                          <p:spTgt spid="26"/>
                                        </p:tgtEl>
                                        <p:attrNameLst>
                                          <p:attrName>ppt_y</p:attrName>
                                        </p:attrNameLst>
                                      </p:cBhvr>
                                      <p:tavLst>
                                        <p:tav tm="0">
                                          <p:val>
                                            <p:strVal val="#ppt_y+#ppt_h*1.125000"/>
                                          </p:val>
                                        </p:tav>
                                        <p:tav tm="100000">
                                          <p:val>
                                            <p:strVal val="#ppt_y"/>
                                          </p:val>
                                        </p:tav>
                                      </p:tavLst>
                                    </p:anim>
                                    <p:animEffect transition="in" filter="wipe(up)">
                                      <p:cBhvr>
                                        <p:cTn id="41" dur="500"/>
                                        <p:tgtEl>
                                          <p:spTgt spid="26"/>
                                        </p:tgtEl>
                                      </p:cBhvr>
                                    </p:animEffec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ppt_y</p:attrName>
                                        </p:attrNameLst>
                                      </p:cBhvr>
                                      <p:tavLst>
                                        <p:tav tm="0">
                                          <p:val>
                                            <p:strVal val="#ppt_y+#ppt_h*1.125000"/>
                                          </p:val>
                                        </p:tav>
                                        <p:tav tm="100000">
                                          <p:val>
                                            <p:strVal val="#ppt_y"/>
                                          </p:val>
                                        </p:tav>
                                      </p:tavLst>
                                    </p:anim>
                                    <p:animEffect transition="in" filter="wipe(up)">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p:tgtEl>
                                          <p:spTgt spid="29"/>
                                        </p:tgtEl>
                                        <p:attrNameLst>
                                          <p:attrName>ppt_y</p:attrName>
                                        </p:attrNameLst>
                                      </p:cBhvr>
                                      <p:tavLst>
                                        <p:tav tm="0">
                                          <p:val>
                                            <p:strVal val="#ppt_y+#ppt_h*1.125000"/>
                                          </p:val>
                                        </p:tav>
                                        <p:tav tm="100000">
                                          <p:val>
                                            <p:strVal val="#ppt_y"/>
                                          </p:val>
                                        </p:tav>
                                      </p:tavLst>
                                    </p:anim>
                                    <p:animEffect transition="in" filter="wipe(up)">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ppt_x</p:attrName>
                                        </p:attrNameLst>
                                      </p:cBhvr>
                                      <p:tavLst>
                                        <p:tav tm="0">
                                          <p:val>
                                            <p:strVal val="#ppt_x-#ppt_w*1.125000"/>
                                          </p:val>
                                        </p:tav>
                                        <p:tav tm="100000">
                                          <p:val>
                                            <p:strVal val="#ppt_x"/>
                                          </p:val>
                                        </p:tav>
                                      </p:tavLst>
                                    </p:anim>
                                    <p:animEffect transition="in" filter="wipe(right)">
                                      <p:cBhvr>
                                        <p:cTn id="62" dur="500"/>
                                        <p:tgtEl>
                                          <p:spTgt spid="21"/>
                                        </p:tgtEl>
                                      </p:cBhvr>
                                    </p:animEffect>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p:tgtEl>
                                          <p:spTgt spid="35"/>
                                        </p:tgtEl>
                                        <p:attrNameLst>
                                          <p:attrName>ppt_y</p:attrName>
                                        </p:attrNameLst>
                                      </p:cBhvr>
                                      <p:tavLst>
                                        <p:tav tm="0">
                                          <p:val>
                                            <p:strVal val="#ppt_y+#ppt_h*1.125000"/>
                                          </p:val>
                                        </p:tav>
                                        <p:tav tm="100000">
                                          <p:val>
                                            <p:strVal val="#ppt_y"/>
                                          </p:val>
                                        </p:tav>
                                      </p:tavLst>
                                    </p:anim>
                                    <p:animEffect transition="in" filter="wipe(up)">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par>
                          <p:cTn id="81" fill="hold">
                            <p:stCondLst>
                              <p:cond delay="1000"/>
                            </p:stCondLst>
                            <p:childTnLst>
                              <p:par>
                                <p:cTn id="82" presetID="12" presetClass="entr" presetSubtype="4"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p:tgtEl>
                                          <p:spTgt spid="32"/>
                                        </p:tgtEl>
                                        <p:attrNameLst>
                                          <p:attrName>ppt_y</p:attrName>
                                        </p:attrNameLst>
                                      </p:cBhvr>
                                      <p:tavLst>
                                        <p:tav tm="0">
                                          <p:val>
                                            <p:strVal val="#ppt_y+#ppt_h*1.125000"/>
                                          </p:val>
                                        </p:tav>
                                        <p:tav tm="100000">
                                          <p:val>
                                            <p:strVal val="#ppt_y"/>
                                          </p:val>
                                        </p:tav>
                                      </p:tavLst>
                                    </p:anim>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p:tgtEl>
                                          <p:spTgt spid="33"/>
                                        </p:tgtEl>
                                        <p:attrNameLst>
                                          <p:attrName>ppt_y</p:attrName>
                                        </p:attrNameLst>
                                      </p:cBhvr>
                                      <p:tavLst>
                                        <p:tav tm="0">
                                          <p:val>
                                            <p:strVal val="#ppt_y+#ppt_h*1.125000"/>
                                          </p:val>
                                        </p:tav>
                                        <p:tav tm="100000">
                                          <p:val>
                                            <p:strVal val="#ppt_y"/>
                                          </p:val>
                                        </p:tav>
                                      </p:tavLst>
                                    </p:anim>
                                    <p:animEffect transition="in" filter="wipe(up)">
                                      <p:cBhvr>
                                        <p:cTn id="91" dur="500"/>
                                        <p:tgtEl>
                                          <p:spTgt spid="33"/>
                                        </p:tgtEl>
                                      </p:cBhvr>
                                    </p:animEffect>
                                  </p:childTnLst>
                                </p:cTn>
                              </p:par>
                            </p:childTnLst>
                          </p:cTn>
                        </p:par>
                        <p:par>
                          <p:cTn id="92" fill="hold">
                            <p:stCondLst>
                              <p:cond delay="500"/>
                            </p:stCondLst>
                            <p:childTnLst>
                              <p:par>
                                <p:cTn id="93" presetID="12" presetClass="entr" presetSubtype="4"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p:tgtEl>
                                          <p:spTgt spid="34"/>
                                        </p:tgtEl>
                                        <p:attrNameLst>
                                          <p:attrName>ppt_y</p:attrName>
                                        </p:attrNameLst>
                                      </p:cBhvr>
                                      <p:tavLst>
                                        <p:tav tm="0">
                                          <p:val>
                                            <p:strVal val="#ppt_y+#ppt_h*1.125000"/>
                                          </p:val>
                                        </p:tav>
                                        <p:tav tm="100000">
                                          <p:val>
                                            <p:strVal val="#ppt_y"/>
                                          </p:val>
                                        </p:tav>
                                      </p:tavLst>
                                    </p:anim>
                                    <p:animEffect transition="in" filter="wipe(up)">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p:tgtEl>
                                          <p:spTgt spid="31"/>
                                        </p:tgtEl>
                                        <p:attrNameLst>
                                          <p:attrName>ppt_y</p:attrName>
                                        </p:attrNameLst>
                                      </p:cBhvr>
                                      <p:tavLst>
                                        <p:tav tm="0">
                                          <p:val>
                                            <p:strVal val="#ppt_y+#ppt_h*1.125000"/>
                                          </p:val>
                                        </p:tav>
                                        <p:tav tm="100000">
                                          <p:val>
                                            <p:strVal val="#ppt_y"/>
                                          </p:val>
                                        </p:tav>
                                      </p:tavLst>
                                    </p:anim>
                                    <p:animEffect transition="in" filter="wipe(up)">
                                      <p:cBhvr>
                                        <p:cTn id="102" dur="500"/>
                                        <p:tgtEl>
                                          <p:spTgt spid="31"/>
                                        </p:tgtEl>
                                      </p:cBhvr>
                                    </p:animEffect>
                                  </p:childTnLst>
                                </p:cTn>
                              </p:par>
                            </p:childTnLst>
                          </p:cTn>
                        </p:par>
                        <p:par>
                          <p:cTn id="103" fill="hold">
                            <p:stCondLst>
                              <p:cond delay="500"/>
                            </p:stCondLst>
                            <p:childTnLst>
                              <p:par>
                                <p:cTn id="104" presetID="30" presetClass="entr" presetSubtype="0" fill="hold" grpId="1"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800" decel="100000"/>
                                        <p:tgtEl>
                                          <p:spTgt spid="30"/>
                                        </p:tgtEl>
                                      </p:cBhvr>
                                    </p:animEffect>
                                    <p:anim calcmode="lin" valueType="num">
                                      <p:cBhvr>
                                        <p:cTn id="107" dur="800" decel="100000" fill="hold"/>
                                        <p:tgtEl>
                                          <p:spTgt spid="30"/>
                                        </p:tgtEl>
                                        <p:attrNameLst>
                                          <p:attrName>style.rotation</p:attrName>
                                        </p:attrNameLst>
                                      </p:cBhvr>
                                      <p:tavLst>
                                        <p:tav tm="0">
                                          <p:val>
                                            <p:fltVal val="-90"/>
                                          </p:val>
                                        </p:tav>
                                        <p:tav tm="100000">
                                          <p:val>
                                            <p:fltVal val="0"/>
                                          </p:val>
                                        </p:tav>
                                      </p:tavLst>
                                    </p:anim>
                                    <p:anim calcmode="lin" valueType="num">
                                      <p:cBhvr>
                                        <p:cTn id="108" dur="800" decel="100000" fill="hold"/>
                                        <p:tgtEl>
                                          <p:spTgt spid="30"/>
                                        </p:tgtEl>
                                        <p:attrNameLst>
                                          <p:attrName>ppt_x</p:attrName>
                                        </p:attrNameLst>
                                      </p:cBhvr>
                                      <p:tavLst>
                                        <p:tav tm="0">
                                          <p:val>
                                            <p:strVal val="#ppt_x+0.4"/>
                                          </p:val>
                                        </p:tav>
                                        <p:tav tm="100000">
                                          <p:val>
                                            <p:strVal val="#ppt_x-0.05"/>
                                          </p:val>
                                        </p:tav>
                                      </p:tavLst>
                                    </p:anim>
                                    <p:anim calcmode="lin" valueType="num">
                                      <p:cBhvr>
                                        <p:cTn id="109" dur="800" decel="100000" fill="hold"/>
                                        <p:tgtEl>
                                          <p:spTgt spid="30"/>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animBg="1"/>
      <p:bldP spid="21" grpId="0"/>
      <p:bldP spid="23" grpId="0" animBg="1"/>
      <p:bldP spid="24" grpId="0" animBg="1"/>
      <p:bldP spid="26" grpId="0" animBg="1"/>
      <p:bldP spid="27" grpId="0" animBg="1"/>
      <p:bldP spid="28" grpId="0"/>
      <p:bldP spid="29" grpId="0"/>
      <p:bldP spid="30" grpId="1"/>
      <p:bldP spid="31" grpId="0"/>
      <p:bldP spid="32" grpId="0" animBg="1"/>
      <p:bldP spid="33" grpId="0" animBg="1"/>
      <p:bldP spid="34" grpId="0" animBg="1"/>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sp>
        <p:nvSpPr>
          <p:cNvPr id="10" name="TextBox 9"/>
          <p:cNvSpPr txBox="1"/>
          <p:nvPr/>
        </p:nvSpPr>
        <p:spPr>
          <a:xfrm>
            <a:off x="304800" y="914400"/>
            <a:ext cx="8483600" cy="800219"/>
          </a:xfrm>
          <a:prstGeom prst="rect">
            <a:avLst/>
          </a:prstGeom>
          <a:noFill/>
          <a:ln>
            <a:solidFill>
              <a:schemeClr val="tx2"/>
            </a:solidFill>
          </a:ln>
        </p:spPr>
        <p:txBody>
          <a:bodyPr wrap="square" rtlCol="0">
            <a:spAutoFit/>
          </a:bodyPr>
          <a:lstStyle/>
          <a:p>
            <a:r>
              <a:rPr lang="en-US" sz="2300" dirty="0" smtClean="0"/>
              <a:t>Today we learned how to convert units using equivalent fractions. Fill in the vocabulary words to complete the explanation of how to do it.</a:t>
            </a:r>
          </a:p>
        </p:txBody>
      </p:sp>
      <p:sp>
        <p:nvSpPr>
          <p:cNvPr id="16" name="Rectangle 15"/>
          <p:cNvSpPr/>
          <p:nvPr/>
        </p:nvSpPr>
        <p:spPr>
          <a:xfrm>
            <a:off x="304800" y="1828800"/>
            <a:ext cx="4629806" cy="800219"/>
          </a:xfrm>
          <a:prstGeom prst="rect">
            <a:avLst/>
          </a:prstGeom>
        </p:spPr>
        <p:txBody>
          <a:bodyPr wrap="square">
            <a:spAutoFit/>
          </a:bodyPr>
          <a:lstStyle/>
          <a:p>
            <a:r>
              <a:rPr lang="en-US" sz="2300" dirty="0" smtClean="0"/>
              <a:t>1.)  Write the ____________ _________ as a ratio in fraction form.</a:t>
            </a:r>
            <a:endParaRPr lang="en-US" sz="2300" dirty="0"/>
          </a:p>
        </p:txBody>
      </p:sp>
      <p:graphicFrame>
        <p:nvGraphicFramePr>
          <p:cNvPr id="17" name="Object 2"/>
          <p:cNvGraphicFramePr>
            <a:graphicFrameLocks noChangeAspect="1"/>
          </p:cNvGraphicFramePr>
          <p:nvPr/>
        </p:nvGraphicFramePr>
        <p:xfrm>
          <a:off x="5087006" y="2654787"/>
          <a:ext cx="1542394" cy="996950"/>
        </p:xfrm>
        <a:graphic>
          <a:graphicData uri="http://schemas.openxmlformats.org/presentationml/2006/ole">
            <mc:AlternateContent xmlns:mc="http://schemas.openxmlformats.org/markup-compatibility/2006">
              <mc:Choice xmlns:v="urn:schemas-microsoft-com:vml" Requires="v">
                <p:oleObj spid="_x0000_s112666" name="Equation" r:id="rId4" imgW="609600" imgH="393700" progId="Equation.3">
                  <p:embed/>
                </p:oleObj>
              </mc:Choice>
              <mc:Fallback>
                <p:oleObj name="Equation" r:id="rId4" imgW="6096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006" y="2654787"/>
                        <a:ext cx="1542394"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6786562" y="2846873"/>
            <a:ext cx="376238" cy="522288"/>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19" name="Object 18"/>
          <p:cNvGraphicFramePr>
            <a:graphicFrameLocks noChangeAspect="1"/>
          </p:cNvGraphicFramePr>
          <p:nvPr/>
        </p:nvGraphicFramePr>
        <p:xfrm>
          <a:off x="7224713" y="2561342"/>
          <a:ext cx="1446212" cy="1044575"/>
        </p:xfrm>
        <a:graphic>
          <a:graphicData uri="http://schemas.openxmlformats.org/presentationml/2006/ole">
            <mc:AlternateContent xmlns:mc="http://schemas.openxmlformats.org/markup-compatibility/2006">
              <mc:Choice xmlns:v="urn:schemas-microsoft-com:vml" Requires="v">
                <p:oleObj spid="_x0000_s112667" name="Equation" r:id="rId6" imgW="546100" imgH="393700" progId="Equation.3">
                  <p:embed/>
                </p:oleObj>
              </mc:Choice>
              <mc:Fallback>
                <p:oleObj name="Equation" r:id="rId6" imgW="546100" imgH="3937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4713" y="2561342"/>
                        <a:ext cx="1446212"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Curved Up Arrow 19"/>
          <p:cNvSpPr/>
          <p:nvPr/>
        </p:nvSpPr>
        <p:spPr>
          <a:xfrm>
            <a:off x="5686425" y="3678942"/>
            <a:ext cx="2009774"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Curved Down Arrow 20"/>
          <p:cNvSpPr/>
          <p:nvPr/>
        </p:nvSpPr>
        <p:spPr>
          <a:xfrm>
            <a:off x="5686424" y="2002542"/>
            <a:ext cx="2009775"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Rectangle 22"/>
          <p:cNvSpPr/>
          <p:nvPr/>
        </p:nvSpPr>
        <p:spPr>
          <a:xfrm>
            <a:off x="304800" y="2743200"/>
            <a:ext cx="4629806" cy="830997"/>
          </a:xfrm>
          <a:prstGeom prst="rect">
            <a:avLst/>
          </a:prstGeom>
        </p:spPr>
        <p:txBody>
          <a:bodyPr wrap="square">
            <a:spAutoFit/>
          </a:bodyPr>
          <a:lstStyle/>
          <a:p>
            <a:r>
              <a:rPr lang="en-US" sz="2300" dirty="0" smtClean="0"/>
              <a:t>2.) Make an ___________  _______ by setting it equal to another ratio.  </a:t>
            </a:r>
            <a:endParaRPr lang="en-US" sz="2300" dirty="0"/>
          </a:p>
        </p:txBody>
      </p:sp>
      <p:sp>
        <p:nvSpPr>
          <p:cNvPr id="24" name="Rectangle 23"/>
          <p:cNvSpPr/>
          <p:nvPr/>
        </p:nvSpPr>
        <p:spPr>
          <a:xfrm>
            <a:off x="304800" y="3664803"/>
            <a:ext cx="4629806" cy="1154162"/>
          </a:xfrm>
          <a:prstGeom prst="rect">
            <a:avLst/>
          </a:prstGeom>
        </p:spPr>
        <p:txBody>
          <a:bodyPr wrap="square">
            <a:spAutoFit/>
          </a:bodyPr>
          <a:lstStyle/>
          <a:p>
            <a:r>
              <a:rPr lang="en-US" sz="2300" dirty="0" smtClean="0"/>
              <a:t>3.) We put the number we know into  the 2</a:t>
            </a:r>
            <a:r>
              <a:rPr lang="en-US" sz="2300" baseline="30000" dirty="0" smtClean="0"/>
              <a:t>nd</a:t>
            </a:r>
            <a:r>
              <a:rPr lang="en-US" sz="2300" dirty="0" smtClean="0"/>
              <a:t> ratio &amp; find the ___________</a:t>
            </a:r>
          </a:p>
          <a:p>
            <a:r>
              <a:rPr lang="en-US" sz="2300" dirty="0" smtClean="0"/>
              <a:t>___________.</a:t>
            </a:r>
            <a:endParaRPr lang="en-US" sz="2300" dirty="0"/>
          </a:p>
        </p:txBody>
      </p:sp>
      <p:sp>
        <p:nvSpPr>
          <p:cNvPr id="25" name="TextBox 24"/>
          <p:cNvSpPr txBox="1"/>
          <p:nvPr/>
        </p:nvSpPr>
        <p:spPr>
          <a:xfrm>
            <a:off x="7287114" y="2438400"/>
            <a:ext cx="409086" cy="630942"/>
          </a:xfrm>
          <a:prstGeom prst="rect">
            <a:avLst/>
          </a:prstGeom>
          <a:noFill/>
        </p:spPr>
        <p:txBody>
          <a:bodyPr wrap="none" rtlCol="0">
            <a:spAutoFit/>
          </a:bodyPr>
          <a:lstStyle/>
          <a:p>
            <a:r>
              <a:rPr lang="en-US" sz="3500" b="1" dirty="0" smtClean="0">
                <a:latin typeface="Times New Roman"/>
                <a:cs typeface="Times New Roman"/>
              </a:rPr>
              <a:t>2</a:t>
            </a:r>
            <a:endParaRPr lang="en-US" sz="3500" b="1" dirty="0">
              <a:latin typeface="Times New Roman"/>
              <a:cs typeface="Times New Roman"/>
            </a:endParaRPr>
          </a:p>
        </p:txBody>
      </p:sp>
      <p:sp>
        <p:nvSpPr>
          <p:cNvPr id="26" name="Rounded Rectangle 25"/>
          <p:cNvSpPr>
            <a:spLocks noChangeAspect="1"/>
          </p:cNvSpPr>
          <p:nvPr/>
        </p:nvSpPr>
        <p:spPr>
          <a:xfrm>
            <a:off x="6305550" y="3678942"/>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smtClean="0">
                <a:solidFill>
                  <a:schemeClr val="tx1"/>
                </a:solidFill>
              </a:rPr>
              <a:t>x</a:t>
            </a:r>
            <a:r>
              <a:rPr lang="en-US" sz="3200" dirty="0" smtClean="0">
                <a:solidFill>
                  <a:schemeClr val="tx1"/>
                </a:solidFill>
              </a:rPr>
              <a:t> 2</a:t>
            </a:r>
            <a:endParaRPr lang="en-US" sz="3200" dirty="0">
              <a:solidFill>
                <a:schemeClr val="tx1"/>
              </a:solidFill>
            </a:endParaRPr>
          </a:p>
        </p:txBody>
      </p:sp>
      <p:sp>
        <p:nvSpPr>
          <p:cNvPr id="27" name="Rectangle 26"/>
          <p:cNvSpPr/>
          <p:nvPr/>
        </p:nvSpPr>
        <p:spPr>
          <a:xfrm>
            <a:off x="304800" y="4800600"/>
            <a:ext cx="4629806" cy="1154162"/>
          </a:xfrm>
          <a:prstGeom prst="rect">
            <a:avLst/>
          </a:prstGeom>
        </p:spPr>
        <p:txBody>
          <a:bodyPr wrap="square">
            <a:spAutoFit/>
          </a:bodyPr>
          <a:lstStyle/>
          <a:p>
            <a:r>
              <a:rPr lang="en-US" sz="2300" dirty="0" smtClean="0"/>
              <a:t>4.) Then _________ the units by multiplying by the conversion factor. </a:t>
            </a:r>
          </a:p>
          <a:p>
            <a:r>
              <a:rPr lang="en-US" sz="2300" dirty="0" smtClean="0"/>
              <a:t>  </a:t>
            </a:r>
            <a:endParaRPr lang="en-US" sz="2300" dirty="0"/>
          </a:p>
        </p:txBody>
      </p:sp>
      <p:sp>
        <p:nvSpPr>
          <p:cNvPr id="29" name="TextBox 28"/>
          <p:cNvSpPr txBox="1"/>
          <p:nvPr/>
        </p:nvSpPr>
        <p:spPr>
          <a:xfrm>
            <a:off x="7010400" y="2971800"/>
            <a:ext cx="633507" cy="630942"/>
          </a:xfrm>
          <a:prstGeom prst="rect">
            <a:avLst/>
          </a:prstGeom>
          <a:noFill/>
        </p:spPr>
        <p:txBody>
          <a:bodyPr wrap="none" rtlCol="0">
            <a:spAutoFit/>
          </a:bodyPr>
          <a:lstStyle/>
          <a:p>
            <a:r>
              <a:rPr lang="en-US" sz="3500" b="1" dirty="0" smtClean="0">
                <a:solidFill>
                  <a:schemeClr val="accent1"/>
                </a:solidFill>
                <a:latin typeface="Times New Roman"/>
                <a:cs typeface="Times New Roman"/>
              </a:rPr>
              <a:t>24</a:t>
            </a:r>
            <a:endParaRPr lang="en-US" sz="3500" b="1" dirty="0">
              <a:solidFill>
                <a:schemeClr val="accent1"/>
              </a:solidFill>
              <a:latin typeface="Times New Roman"/>
              <a:cs typeface="Times New Roman"/>
            </a:endParaRPr>
          </a:p>
        </p:txBody>
      </p:sp>
      <p:sp>
        <p:nvSpPr>
          <p:cNvPr id="31" name="TextBox 30"/>
          <p:cNvSpPr txBox="1"/>
          <p:nvPr/>
        </p:nvSpPr>
        <p:spPr>
          <a:xfrm>
            <a:off x="5087006" y="4495800"/>
            <a:ext cx="3583919"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t>Word Bank:</a:t>
            </a:r>
          </a:p>
          <a:p>
            <a:r>
              <a:rPr lang="en-US" dirty="0" smtClean="0"/>
              <a:t>convert      ratio     conversion rate</a:t>
            </a:r>
          </a:p>
          <a:p>
            <a:endParaRPr lang="en-US" sz="600" dirty="0" smtClean="0"/>
          </a:p>
          <a:p>
            <a:r>
              <a:rPr lang="en-US" dirty="0" smtClean="0"/>
              <a:t>equivalent ratio      conversion factor</a:t>
            </a:r>
            <a:endParaRPr lang="en-US" dirty="0"/>
          </a:p>
        </p:txBody>
      </p:sp>
      <p:sp>
        <p:nvSpPr>
          <p:cNvPr id="28" name="Rounded Rectangle 27"/>
          <p:cNvSpPr>
            <a:spLocks noChangeAspect="1"/>
          </p:cNvSpPr>
          <p:nvPr/>
        </p:nvSpPr>
        <p:spPr>
          <a:xfrm>
            <a:off x="6289675" y="2078742"/>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smtClean="0">
                <a:solidFill>
                  <a:schemeClr val="tx1"/>
                </a:solidFill>
              </a:rPr>
              <a:t>x </a:t>
            </a:r>
            <a:r>
              <a:rPr lang="en-US" sz="3200" dirty="0" smtClean="0">
                <a:solidFill>
                  <a:schemeClr val="tx2">
                    <a:lumMod val="20000"/>
                    <a:lumOff val="80000"/>
                  </a:schemeClr>
                </a:solidFill>
              </a:rPr>
              <a:t>?</a:t>
            </a:r>
            <a:endParaRPr lang="en-US" sz="3200" dirty="0">
              <a:solidFill>
                <a:schemeClr val="tx2">
                  <a:lumMod val="20000"/>
                  <a:lumOff val="80000"/>
                </a:schemeClr>
              </a:solidFill>
            </a:endParaRPr>
          </a:p>
        </p:txBody>
      </p:sp>
      <p:sp>
        <p:nvSpPr>
          <p:cNvPr id="30" name="TextBox 29"/>
          <p:cNvSpPr txBox="1"/>
          <p:nvPr/>
        </p:nvSpPr>
        <p:spPr>
          <a:xfrm>
            <a:off x="6601314" y="1981200"/>
            <a:ext cx="409086" cy="630942"/>
          </a:xfrm>
          <a:prstGeom prst="rect">
            <a:avLst/>
          </a:prstGeom>
          <a:noFill/>
        </p:spPr>
        <p:txBody>
          <a:bodyPr wrap="none" rtlCol="0">
            <a:spAutoFit/>
          </a:bodyPr>
          <a:lstStyle/>
          <a:p>
            <a:r>
              <a:rPr lang="en-US" sz="3500" b="1" dirty="0" smtClean="0">
                <a:latin typeface="Times New Roman"/>
                <a:cs typeface="Times New Roman"/>
              </a:rPr>
              <a:t>2</a:t>
            </a:r>
            <a:endParaRPr lang="en-US" sz="3500" b="1" dirty="0">
              <a:latin typeface="Times New Roman"/>
              <a:cs typeface="Times New Roman"/>
            </a:endParaRPr>
          </a:p>
        </p:txBody>
      </p:sp>
      <p:sp>
        <p:nvSpPr>
          <p:cNvPr id="24578"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32</a:t>
            </a:fld>
            <a:endParaRPr lang="en-US" smtClean="0">
              <a:solidFill>
                <a:schemeClr val="bg1"/>
              </a:solidFill>
            </a:endParaRPr>
          </a:p>
        </p:txBody>
      </p:sp>
      <p:sp>
        <p:nvSpPr>
          <p:cNvPr id="307" name="Agenda Link">
            <a:hlinkClick r:id="rId8"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458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33</a:t>
            </a:fld>
            <a:endParaRPr lang="en-US" smtClean="0">
              <a:solidFill>
                <a:schemeClr val="bg1"/>
              </a:solidFill>
            </a:endParaRPr>
          </a:p>
        </p:txBody>
      </p:sp>
      <p:sp>
        <p:nvSpPr>
          <p:cNvPr id="307"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04800" y="914400"/>
            <a:ext cx="8483600" cy="800219"/>
          </a:xfrm>
          <a:prstGeom prst="rect">
            <a:avLst/>
          </a:prstGeom>
          <a:noFill/>
          <a:ln>
            <a:solidFill>
              <a:schemeClr val="tx2"/>
            </a:solidFill>
          </a:ln>
        </p:spPr>
        <p:txBody>
          <a:bodyPr wrap="square" rtlCol="0">
            <a:spAutoFit/>
          </a:bodyPr>
          <a:lstStyle/>
          <a:p>
            <a:r>
              <a:rPr lang="en-US" sz="2300" dirty="0" smtClean="0"/>
              <a:t>Today we learned how to convert units using equivalent fractions. Fill in the vocabulary words to complete the explanation of how to do it.</a:t>
            </a:r>
          </a:p>
        </p:txBody>
      </p:sp>
      <p:sp>
        <p:nvSpPr>
          <p:cNvPr id="16" name="Rectangle 15"/>
          <p:cNvSpPr/>
          <p:nvPr/>
        </p:nvSpPr>
        <p:spPr>
          <a:xfrm>
            <a:off x="304800" y="1828800"/>
            <a:ext cx="4629806" cy="800219"/>
          </a:xfrm>
          <a:prstGeom prst="rect">
            <a:avLst/>
          </a:prstGeom>
        </p:spPr>
        <p:txBody>
          <a:bodyPr wrap="square">
            <a:spAutoFit/>
          </a:bodyPr>
          <a:lstStyle/>
          <a:p>
            <a:r>
              <a:rPr lang="en-US" sz="2300" dirty="0" smtClean="0"/>
              <a:t>1.)  Write the ____________ _________ as a ratio in fraction form.</a:t>
            </a:r>
            <a:endParaRPr lang="en-US" sz="2300" dirty="0"/>
          </a:p>
        </p:txBody>
      </p:sp>
      <p:graphicFrame>
        <p:nvGraphicFramePr>
          <p:cNvPr id="17" name="Object 2"/>
          <p:cNvGraphicFramePr>
            <a:graphicFrameLocks noChangeAspect="1"/>
          </p:cNvGraphicFramePr>
          <p:nvPr/>
        </p:nvGraphicFramePr>
        <p:xfrm>
          <a:off x="5087006" y="2654787"/>
          <a:ext cx="1542394" cy="996950"/>
        </p:xfrm>
        <a:graphic>
          <a:graphicData uri="http://schemas.openxmlformats.org/presentationml/2006/ole">
            <mc:AlternateContent xmlns:mc="http://schemas.openxmlformats.org/markup-compatibility/2006">
              <mc:Choice xmlns:v="urn:schemas-microsoft-com:vml" Requires="v">
                <p:oleObj spid="_x0000_s153626" name="Equation" r:id="rId8" imgW="609600" imgH="393700" progId="Equation.3">
                  <p:embed/>
                </p:oleObj>
              </mc:Choice>
              <mc:Fallback>
                <p:oleObj name="Equation" r:id="rId8" imgW="609600" imgH="3937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7006" y="2654787"/>
                        <a:ext cx="1542394"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a:spLocks noChangeArrowheads="1"/>
          </p:cNvSpPr>
          <p:nvPr/>
        </p:nvSpPr>
        <p:spPr bwMode="auto">
          <a:xfrm>
            <a:off x="6786562" y="2846873"/>
            <a:ext cx="376238" cy="522288"/>
          </a:xfrm>
          <a:prstGeom prst="rect">
            <a:avLst/>
          </a:prstGeom>
          <a:noFill/>
          <a:ln w="9525">
            <a:noFill/>
            <a:miter lim="800000"/>
            <a:headEnd/>
            <a:tailEnd/>
          </a:ln>
        </p:spPr>
        <p:txBody>
          <a:bodyPr>
            <a:prstTxWarp prst="textNoShape">
              <a:avLst/>
            </a:prstTxWarp>
            <a:spAutoFit/>
          </a:bodyPr>
          <a:lstStyle/>
          <a:p>
            <a:r>
              <a:rPr lang="en-US" sz="2800" dirty="0">
                <a:latin typeface="Calibri" charset="0"/>
              </a:rPr>
              <a:t>=</a:t>
            </a:r>
          </a:p>
        </p:txBody>
      </p:sp>
      <p:graphicFrame>
        <p:nvGraphicFramePr>
          <p:cNvPr id="19" name="Object 18"/>
          <p:cNvGraphicFramePr>
            <a:graphicFrameLocks noChangeAspect="1"/>
          </p:cNvGraphicFramePr>
          <p:nvPr/>
        </p:nvGraphicFramePr>
        <p:xfrm>
          <a:off x="7224713" y="2561342"/>
          <a:ext cx="1446212" cy="1044575"/>
        </p:xfrm>
        <a:graphic>
          <a:graphicData uri="http://schemas.openxmlformats.org/presentationml/2006/ole">
            <mc:AlternateContent xmlns:mc="http://schemas.openxmlformats.org/markup-compatibility/2006">
              <mc:Choice xmlns:v="urn:schemas-microsoft-com:vml" Requires="v">
                <p:oleObj spid="_x0000_s153627" name="Equation" r:id="rId10" imgW="546100" imgH="393700" progId="Equation.3">
                  <p:embed/>
                </p:oleObj>
              </mc:Choice>
              <mc:Fallback>
                <p:oleObj name="Equation" r:id="rId10" imgW="546100" imgH="3937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4713" y="2561342"/>
                        <a:ext cx="1446212"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Curved Up Arrow 19"/>
          <p:cNvSpPr/>
          <p:nvPr/>
        </p:nvSpPr>
        <p:spPr>
          <a:xfrm>
            <a:off x="5686425" y="3678942"/>
            <a:ext cx="2009774" cy="525462"/>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Curved Down Arrow 20"/>
          <p:cNvSpPr/>
          <p:nvPr/>
        </p:nvSpPr>
        <p:spPr>
          <a:xfrm>
            <a:off x="5686424" y="2002542"/>
            <a:ext cx="2009775" cy="54768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Rounded Rectangle 21"/>
          <p:cNvSpPr>
            <a:spLocks noChangeAspect="1"/>
          </p:cNvSpPr>
          <p:nvPr/>
        </p:nvSpPr>
        <p:spPr>
          <a:xfrm>
            <a:off x="6289675" y="2078742"/>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smtClean="0">
                <a:solidFill>
                  <a:schemeClr val="tx1"/>
                </a:solidFill>
              </a:rPr>
              <a:t>x </a:t>
            </a:r>
            <a:r>
              <a:rPr lang="en-US" sz="3200" dirty="0" smtClean="0">
                <a:solidFill>
                  <a:schemeClr val="tx2">
                    <a:lumMod val="20000"/>
                    <a:lumOff val="80000"/>
                  </a:schemeClr>
                </a:solidFill>
              </a:rPr>
              <a:t>?</a:t>
            </a:r>
            <a:endParaRPr lang="en-US" sz="3200" dirty="0">
              <a:solidFill>
                <a:schemeClr val="tx2">
                  <a:lumMod val="20000"/>
                  <a:lumOff val="80000"/>
                </a:schemeClr>
              </a:solidFill>
            </a:endParaRPr>
          </a:p>
        </p:txBody>
      </p:sp>
      <p:sp>
        <p:nvSpPr>
          <p:cNvPr id="23" name="Rectangle 22"/>
          <p:cNvSpPr/>
          <p:nvPr/>
        </p:nvSpPr>
        <p:spPr>
          <a:xfrm>
            <a:off x="304800" y="2902803"/>
            <a:ext cx="4629806" cy="830997"/>
          </a:xfrm>
          <a:prstGeom prst="rect">
            <a:avLst/>
          </a:prstGeom>
        </p:spPr>
        <p:txBody>
          <a:bodyPr wrap="square">
            <a:spAutoFit/>
          </a:bodyPr>
          <a:lstStyle/>
          <a:p>
            <a:r>
              <a:rPr lang="en-US" sz="2300" dirty="0" smtClean="0"/>
              <a:t>2.) Make an ___________  _______ by setting it equal to another ratio.  </a:t>
            </a:r>
            <a:endParaRPr lang="en-US" sz="2300" dirty="0"/>
          </a:p>
        </p:txBody>
      </p:sp>
      <p:sp>
        <p:nvSpPr>
          <p:cNvPr id="24" name="Rectangle 23"/>
          <p:cNvSpPr/>
          <p:nvPr/>
        </p:nvSpPr>
        <p:spPr>
          <a:xfrm>
            <a:off x="304800" y="3664803"/>
            <a:ext cx="4629806" cy="1154162"/>
          </a:xfrm>
          <a:prstGeom prst="rect">
            <a:avLst/>
          </a:prstGeom>
        </p:spPr>
        <p:txBody>
          <a:bodyPr wrap="square">
            <a:spAutoFit/>
          </a:bodyPr>
          <a:lstStyle/>
          <a:p>
            <a:r>
              <a:rPr lang="en-US" sz="2300" dirty="0" smtClean="0"/>
              <a:t>3.) We put the number we know into  the 2</a:t>
            </a:r>
            <a:r>
              <a:rPr lang="en-US" sz="2300" baseline="30000" dirty="0" smtClean="0"/>
              <a:t>nd</a:t>
            </a:r>
            <a:r>
              <a:rPr lang="en-US" sz="2300" dirty="0" smtClean="0"/>
              <a:t> ratio &amp; find the ___________</a:t>
            </a:r>
          </a:p>
          <a:p>
            <a:r>
              <a:rPr lang="en-US" sz="2300" dirty="0" smtClean="0"/>
              <a:t>___________.</a:t>
            </a:r>
            <a:endParaRPr lang="en-US" sz="2300" dirty="0"/>
          </a:p>
        </p:txBody>
      </p:sp>
      <p:sp>
        <p:nvSpPr>
          <p:cNvPr id="25" name="TextBox 24"/>
          <p:cNvSpPr txBox="1"/>
          <p:nvPr/>
        </p:nvSpPr>
        <p:spPr>
          <a:xfrm>
            <a:off x="7287114" y="2438400"/>
            <a:ext cx="409086" cy="630942"/>
          </a:xfrm>
          <a:prstGeom prst="rect">
            <a:avLst/>
          </a:prstGeom>
          <a:noFill/>
        </p:spPr>
        <p:txBody>
          <a:bodyPr wrap="none" rtlCol="0">
            <a:spAutoFit/>
          </a:bodyPr>
          <a:lstStyle/>
          <a:p>
            <a:r>
              <a:rPr lang="en-US" sz="3500" b="1" dirty="0" smtClean="0">
                <a:latin typeface="Times New Roman"/>
                <a:cs typeface="Times New Roman"/>
              </a:rPr>
              <a:t>2</a:t>
            </a:r>
            <a:endParaRPr lang="en-US" sz="3500" b="1" dirty="0">
              <a:latin typeface="Times New Roman"/>
              <a:cs typeface="Times New Roman"/>
            </a:endParaRPr>
          </a:p>
        </p:txBody>
      </p:sp>
      <p:sp>
        <p:nvSpPr>
          <p:cNvPr id="26" name="Rounded Rectangle 25"/>
          <p:cNvSpPr>
            <a:spLocks noChangeAspect="1"/>
          </p:cNvSpPr>
          <p:nvPr/>
        </p:nvSpPr>
        <p:spPr>
          <a:xfrm>
            <a:off x="6305550" y="3678942"/>
            <a:ext cx="720725"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err="1" smtClean="0">
                <a:solidFill>
                  <a:schemeClr val="tx1"/>
                </a:solidFill>
              </a:rPr>
              <a:t>x</a:t>
            </a:r>
            <a:r>
              <a:rPr lang="en-US" sz="3200" dirty="0" smtClean="0">
                <a:solidFill>
                  <a:schemeClr val="tx1"/>
                </a:solidFill>
              </a:rPr>
              <a:t> 2</a:t>
            </a:r>
            <a:endParaRPr lang="en-US" sz="3200" dirty="0">
              <a:solidFill>
                <a:schemeClr val="tx1"/>
              </a:solidFill>
            </a:endParaRPr>
          </a:p>
        </p:txBody>
      </p:sp>
      <p:sp>
        <p:nvSpPr>
          <p:cNvPr id="27" name="Rectangle 26"/>
          <p:cNvSpPr/>
          <p:nvPr/>
        </p:nvSpPr>
        <p:spPr>
          <a:xfrm>
            <a:off x="304800" y="4800600"/>
            <a:ext cx="4629806" cy="1154162"/>
          </a:xfrm>
          <a:prstGeom prst="rect">
            <a:avLst/>
          </a:prstGeom>
        </p:spPr>
        <p:txBody>
          <a:bodyPr wrap="square">
            <a:spAutoFit/>
          </a:bodyPr>
          <a:lstStyle/>
          <a:p>
            <a:r>
              <a:rPr lang="en-US" sz="2300" dirty="0" smtClean="0"/>
              <a:t>4.) Then _________ the units by multiplying by the conversion factor. </a:t>
            </a:r>
          </a:p>
          <a:p>
            <a:r>
              <a:rPr lang="en-US" sz="2300" dirty="0" smtClean="0"/>
              <a:t>  </a:t>
            </a:r>
            <a:endParaRPr lang="en-US" sz="2300" dirty="0"/>
          </a:p>
        </p:txBody>
      </p:sp>
      <p:sp>
        <p:nvSpPr>
          <p:cNvPr id="29" name="TextBox 28"/>
          <p:cNvSpPr txBox="1"/>
          <p:nvPr/>
        </p:nvSpPr>
        <p:spPr>
          <a:xfrm>
            <a:off x="7010400" y="2971800"/>
            <a:ext cx="633507" cy="630942"/>
          </a:xfrm>
          <a:prstGeom prst="rect">
            <a:avLst/>
          </a:prstGeom>
          <a:noFill/>
        </p:spPr>
        <p:txBody>
          <a:bodyPr wrap="none" rtlCol="0">
            <a:spAutoFit/>
          </a:bodyPr>
          <a:lstStyle/>
          <a:p>
            <a:r>
              <a:rPr lang="en-US" sz="3500" b="1" dirty="0" smtClean="0">
                <a:solidFill>
                  <a:schemeClr val="accent1"/>
                </a:solidFill>
                <a:latin typeface="Times New Roman"/>
                <a:cs typeface="Times New Roman"/>
              </a:rPr>
              <a:t>24</a:t>
            </a:r>
            <a:endParaRPr lang="en-US" sz="3500" b="1" dirty="0">
              <a:solidFill>
                <a:schemeClr val="accent1"/>
              </a:solidFill>
              <a:latin typeface="Times New Roman"/>
              <a:cs typeface="Times New Roman"/>
            </a:endParaRPr>
          </a:p>
        </p:txBody>
      </p:sp>
      <p:sp>
        <p:nvSpPr>
          <p:cNvPr id="30" name="TextBox 29"/>
          <p:cNvSpPr txBox="1"/>
          <p:nvPr/>
        </p:nvSpPr>
        <p:spPr>
          <a:xfrm>
            <a:off x="6629400" y="1959858"/>
            <a:ext cx="409086" cy="630942"/>
          </a:xfrm>
          <a:prstGeom prst="rect">
            <a:avLst/>
          </a:prstGeom>
          <a:noFill/>
        </p:spPr>
        <p:txBody>
          <a:bodyPr wrap="none" rtlCol="0">
            <a:spAutoFit/>
          </a:bodyPr>
          <a:lstStyle/>
          <a:p>
            <a:r>
              <a:rPr lang="en-US" sz="3500" b="1" dirty="0" smtClean="0">
                <a:latin typeface="Times New Roman"/>
                <a:cs typeface="Times New Roman"/>
              </a:rPr>
              <a:t>2</a:t>
            </a:r>
            <a:endParaRPr lang="en-US" sz="3500" b="1" dirty="0">
              <a:latin typeface="Times New Roman"/>
              <a:cs typeface="Times New Roman"/>
            </a:endParaRPr>
          </a:p>
        </p:txBody>
      </p:sp>
      <p:sp>
        <p:nvSpPr>
          <p:cNvPr id="31" name="TextBox 30"/>
          <p:cNvSpPr txBox="1"/>
          <p:nvPr/>
        </p:nvSpPr>
        <p:spPr>
          <a:xfrm>
            <a:off x="5087006" y="4495800"/>
            <a:ext cx="3583919"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t>Word Bank:</a:t>
            </a:r>
          </a:p>
          <a:p>
            <a:r>
              <a:rPr lang="en-US" dirty="0" smtClean="0"/>
              <a:t>convert      ratio     conversion rate</a:t>
            </a:r>
          </a:p>
          <a:p>
            <a:endParaRPr lang="en-US" sz="600" dirty="0" smtClean="0"/>
          </a:p>
          <a:p>
            <a:r>
              <a:rPr lang="en-US" dirty="0" smtClean="0"/>
              <a:t>equivalent ratio      conversion factor</a:t>
            </a:r>
            <a:endParaRPr lang="en-US" dirty="0"/>
          </a:p>
        </p:txBody>
      </p:sp>
      <p:sp>
        <p:nvSpPr>
          <p:cNvPr id="32" name="TextBox 31"/>
          <p:cNvSpPr txBox="1"/>
          <p:nvPr/>
        </p:nvSpPr>
        <p:spPr>
          <a:xfrm>
            <a:off x="2133600" y="1779404"/>
            <a:ext cx="1480988" cy="446276"/>
          </a:xfrm>
          <a:prstGeom prst="rect">
            <a:avLst/>
          </a:prstGeom>
          <a:noFill/>
        </p:spPr>
        <p:txBody>
          <a:bodyPr wrap="none" rtlCol="0">
            <a:spAutoFit/>
          </a:bodyPr>
          <a:lstStyle/>
          <a:p>
            <a:r>
              <a:rPr lang="en-US" sz="2300" dirty="0" smtClean="0">
                <a:solidFill>
                  <a:schemeClr val="accent2"/>
                </a:solidFill>
              </a:rPr>
              <a:t>conversion</a:t>
            </a:r>
            <a:endParaRPr lang="en-US" sz="2300" dirty="0">
              <a:solidFill>
                <a:schemeClr val="accent2"/>
              </a:solidFill>
            </a:endParaRPr>
          </a:p>
        </p:txBody>
      </p:sp>
      <p:sp>
        <p:nvSpPr>
          <p:cNvPr id="33" name="TextBox 32"/>
          <p:cNvSpPr txBox="1"/>
          <p:nvPr/>
        </p:nvSpPr>
        <p:spPr>
          <a:xfrm>
            <a:off x="609600" y="2144524"/>
            <a:ext cx="662380" cy="446276"/>
          </a:xfrm>
          <a:prstGeom prst="rect">
            <a:avLst/>
          </a:prstGeom>
          <a:noFill/>
        </p:spPr>
        <p:txBody>
          <a:bodyPr wrap="none" rtlCol="0">
            <a:spAutoFit/>
          </a:bodyPr>
          <a:lstStyle/>
          <a:p>
            <a:r>
              <a:rPr lang="en-US" sz="2300" dirty="0" smtClean="0">
                <a:solidFill>
                  <a:schemeClr val="accent2"/>
                </a:solidFill>
              </a:rPr>
              <a:t>rate</a:t>
            </a:r>
            <a:endParaRPr lang="en-US" sz="2300" dirty="0">
              <a:solidFill>
                <a:schemeClr val="accent2"/>
              </a:solidFill>
            </a:endParaRPr>
          </a:p>
        </p:txBody>
      </p:sp>
      <p:sp>
        <p:nvSpPr>
          <p:cNvPr id="34" name="TextBox 33"/>
          <p:cNvSpPr txBox="1"/>
          <p:nvPr/>
        </p:nvSpPr>
        <p:spPr>
          <a:xfrm>
            <a:off x="2004620" y="2906524"/>
            <a:ext cx="2402715" cy="446276"/>
          </a:xfrm>
          <a:prstGeom prst="rect">
            <a:avLst/>
          </a:prstGeom>
          <a:noFill/>
        </p:spPr>
        <p:txBody>
          <a:bodyPr wrap="none" rtlCol="0">
            <a:spAutoFit/>
          </a:bodyPr>
          <a:lstStyle/>
          <a:p>
            <a:r>
              <a:rPr lang="en-US" sz="2300" dirty="0" smtClean="0">
                <a:solidFill>
                  <a:schemeClr val="accent2"/>
                </a:solidFill>
              </a:rPr>
              <a:t>equivalent      ratio</a:t>
            </a:r>
            <a:endParaRPr lang="en-US" sz="2300" dirty="0">
              <a:solidFill>
                <a:schemeClr val="accent2"/>
              </a:solidFill>
            </a:endParaRPr>
          </a:p>
        </p:txBody>
      </p:sp>
      <p:sp>
        <p:nvSpPr>
          <p:cNvPr id="35" name="TextBox 34"/>
          <p:cNvSpPr txBox="1"/>
          <p:nvPr/>
        </p:nvSpPr>
        <p:spPr>
          <a:xfrm>
            <a:off x="3312285" y="3973324"/>
            <a:ext cx="1480988" cy="446276"/>
          </a:xfrm>
          <a:prstGeom prst="rect">
            <a:avLst/>
          </a:prstGeom>
          <a:noFill/>
        </p:spPr>
        <p:txBody>
          <a:bodyPr wrap="none" rtlCol="0">
            <a:spAutoFit/>
          </a:bodyPr>
          <a:lstStyle/>
          <a:p>
            <a:r>
              <a:rPr lang="en-US" sz="2300" dirty="0" smtClean="0">
                <a:solidFill>
                  <a:schemeClr val="accent2"/>
                </a:solidFill>
              </a:rPr>
              <a:t>conversion</a:t>
            </a:r>
            <a:endParaRPr lang="en-US" sz="2300" dirty="0">
              <a:solidFill>
                <a:schemeClr val="accent2"/>
              </a:solidFill>
            </a:endParaRPr>
          </a:p>
        </p:txBody>
      </p:sp>
      <p:sp>
        <p:nvSpPr>
          <p:cNvPr id="36" name="TextBox 35"/>
          <p:cNvSpPr txBox="1"/>
          <p:nvPr/>
        </p:nvSpPr>
        <p:spPr>
          <a:xfrm>
            <a:off x="710213" y="4354324"/>
            <a:ext cx="889987" cy="446276"/>
          </a:xfrm>
          <a:prstGeom prst="rect">
            <a:avLst/>
          </a:prstGeom>
          <a:noFill/>
        </p:spPr>
        <p:txBody>
          <a:bodyPr wrap="none" rtlCol="0">
            <a:spAutoFit/>
          </a:bodyPr>
          <a:lstStyle/>
          <a:p>
            <a:r>
              <a:rPr lang="en-US" sz="2300" dirty="0" smtClean="0">
                <a:solidFill>
                  <a:schemeClr val="accent2"/>
                </a:solidFill>
              </a:rPr>
              <a:t>factor</a:t>
            </a:r>
            <a:endParaRPr lang="en-US" sz="2300" dirty="0">
              <a:solidFill>
                <a:schemeClr val="accent2"/>
              </a:solidFill>
            </a:endParaRPr>
          </a:p>
        </p:txBody>
      </p:sp>
      <p:sp>
        <p:nvSpPr>
          <p:cNvPr id="37" name="TextBox 36"/>
          <p:cNvSpPr txBox="1"/>
          <p:nvPr/>
        </p:nvSpPr>
        <p:spPr>
          <a:xfrm>
            <a:off x="1600200" y="4735324"/>
            <a:ext cx="1091271" cy="446276"/>
          </a:xfrm>
          <a:prstGeom prst="rect">
            <a:avLst/>
          </a:prstGeom>
          <a:noFill/>
        </p:spPr>
        <p:txBody>
          <a:bodyPr wrap="none" rtlCol="0">
            <a:spAutoFit/>
          </a:bodyPr>
          <a:lstStyle/>
          <a:p>
            <a:r>
              <a:rPr lang="en-US" sz="2300" dirty="0" smtClean="0">
                <a:solidFill>
                  <a:schemeClr val="accent2"/>
                </a:solidFill>
              </a:rPr>
              <a:t>convert</a:t>
            </a:r>
            <a:endParaRPr lang="en-US" sz="2300" dirty="0">
              <a:solidFill>
                <a:schemeClr val="accent2"/>
              </a:solidFill>
            </a:endParaRPr>
          </a:p>
        </p:txBody>
      </p:sp>
      <p:sp>
        <p:nvSpPr>
          <p:cNvPr id="3" name="TextBox 2"/>
          <p:cNvSpPr txBox="1"/>
          <p:nvPr/>
        </p:nvSpPr>
        <p:spPr>
          <a:xfrm>
            <a:off x="6629400" y="1981200"/>
            <a:ext cx="385938" cy="584776"/>
          </a:xfrm>
          <a:prstGeom prst="rect">
            <a:avLst/>
          </a:prstGeom>
          <a:noFill/>
        </p:spPr>
        <p:txBody>
          <a:bodyPr wrap="square" rtlCol="0">
            <a:spAutoFit/>
          </a:bodyPr>
          <a:lstStyle/>
          <a:p>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lide(fromBottom)">
                                      <p:cBhvr>
                                        <p:cTn id="16" dur="500"/>
                                        <p:tgtEl>
                                          <p:spTgt spid="32"/>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slide(fromBottom)">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slide(fromBottom)">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accel="50000" decel="5000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lide(fromBottom)">
                                      <p:cBhvr>
                                        <p:cTn id="48" dur="500"/>
                                        <p:tgtEl>
                                          <p:spTgt spid="2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lide(fromBottom)">
                                      <p:cBhvr>
                                        <p:cTn id="51" dur="500"/>
                                        <p:tgtEl>
                                          <p:spTgt spid="22"/>
                                        </p:tgtEl>
                                      </p:cBhvr>
                                    </p:animEffect>
                                  </p:childTnLst>
                                </p:cTn>
                              </p:par>
                              <p:par>
                                <p:cTn id="52" presetID="12" presetClass="entr" presetSubtype="4" fill="hold" grpId="1"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p:tgtEl>
                                          <p:spTgt spid="3"/>
                                        </p:tgtEl>
                                        <p:attrNameLst>
                                          <p:attrName>ppt_y</p:attrName>
                                        </p:attrNameLst>
                                      </p:cBhvr>
                                      <p:tavLst>
                                        <p:tav tm="0">
                                          <p:val>
                                            <p:strVal val="#ppt_y+#ppt_h*1.125000"/>
                                          </p:val>
                                        </p:tav>
                                        <p:tav tm="100000">
                                          <p:val>
                                            <p:strVal val="#ppt_y"/>
                                          </p:val>
                                        </p:tav>
                                      </p:tavLst>
                                    </p:anim>
                                    <p:animEffect transition="in" filter="wipe(up)">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slide(fromBottom)">
                                      <p:cBhvr>
                                        <p:cTn id="64" dur="500"/>
                                        <p:tgtEl>
                                          <p:spTgt spid="3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slide(fromBottom)">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hidden"/>
                                      </p:to>
                                    </p:set>
                                  </p:childTnLst>
                                </p:cTn>
                              </p:par>
                              <p:par>
                                <p:cTn id="72" presetID="2" presetClass="entr" presetSubtype="4" accel="50000" decel="5000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slide(fromBottom)">
                                      <p:cBhvr>
                                        <p:cTn id="80" dur="500"/>
                                        <p:tgtEl>
                                          <p:spTgt spid="20"/>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slide(fromBottom)">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accel="50000" decel="5000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slide(fromBottom)">
                                      <p:cBhvr>
                                        <p:cTn id="9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animBg="1"/>
      <p:bldP spid="21" grpId="0" animBg="1"/>
      <p:bldP spid="22" grpId="0" animBg="1"/>
      <p:bldP spid="23" grpId="0"/>
      <p:bldP spid="24" grpId="0"/>
      <p:bldP spid="25" grpId="0"/>
      <p:bldP spid="26" grpId="0" animBg="1"/>
      <p:bldP spid="27" grpId="0"/>
      <p:bldP spid="29" grpId="0"/>
      <p:bldP spid="30" grpId="0"/>
      <p:bldP spid="32" grpId="0"/>
      <p:bldP spid="33" grpId="0"/>
      <p:bldP spid="34" grpId="0"/>
      <p:bldP spid="35" grpId="0"/>
      <p:bldP spid="36" grpId="0"/>
      <p:bldP spid="37" grpId="0"/>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Exit Ticket</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34</a:t>
            </a:fld>
            <a:endParaRPr lang="en-US" smtClean="0">
              <a:solidFill>
                <a:schemeClr val="bg1"/>
              </a:solidFill>
            </a:endParaRPr>
          </a:p>
        </p:txBody>
      </p:sp>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04800" y="1065311"/>
            <a:ext cx="8483600" cy="507831"/>
          </a:xfrm>
          <a:prstGeom prst="rect">
            <a:avLst/>
          </a:prstGeom>
          <a:noFill/>
          <a:ln>
            <a:solidFill>
              <a:schemeClr val="tx2"/>
            </a:solidFill>
          </a:ln>
        </p:spPr>
        <p:txBody>
          <a:bodyPr wrap="square" rtlCol="0">
            <a:spAutoFit/>
          </a:bodyPr>
          <a:lstStyle/>
          <a:p>
            <a:pPr>
              <a:buFont typeface="Arial" charset="0"/>
              <a:buNone/>
            </a:pPr>
            <a:r>
              <a:rPr lang="en-US" sz="2700" dirty="0" smtClean="0"/>
              <a:t>Solve the problem.  Put your thumb up when you are done. </a:t>
            </a:r>
          </a:p>
        </p:txBody>
      </p:sp>
      <p:sp>
        <p:nvSpPr>
          <p:cNvPr id="11" name="TextBox 10"/>
          <p:cNvSpPr txBox="1"/>
          <p:nvPr/>
        </p:nvSpPr>
        <p:spPr>
          <a:xfrm>
            <a:off x="2590800" y="1725542"/>
            <a:ext cx="3810000" cy="50783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buFont typeface="Arial" charset="0"/>
              <a:buNone/>
            </a:pPr>
            <a:r>
              <a:rPr lang="en-US" sz="2700" dirty="0" smtClean="0"/>
              <a:t>90 inches = _____ yards</a:t>
            </a:r>
          </a:p>
        </p:txBody>
      </p:sp>
      <p:sp>
        <p:nvSpPr>
          <p:cNvPr id="12" name="TextBox 11"/>
          <p:cNvSpPr txBox="1"/>
          <p:nvPr/>
        </p:nvSpPr>
        <p:spPr>
          <a:xfrm>
            <a:off x="304800" y="2616369"/>
            <a:ext cx="8483600" cy="507831"/>
          </a:xfrm>
          <a:prstGeom prst="rect">
            <a:avLst/>
          </a:prstGeom>
          <a:noFill/>
          <a:ln>
            <a:solidFill>
              <a:schemeClr val="tx2"/>
            </a:solidFill>
          </a:ln>
        </p:spPr>
        <p:txBody>
          <a:bodyPr wrap="square" rtlCol="0">
            <a:spAutoFit/>
          </a:bodyPr>
          <a:lstStyle/>
          <a:p>
            <a:pPr>
              <a:buFont typeface="Arial" charset="0"/>
              <a:buNone/>
            </a:pPr>
            <a:r>
              <a:rPr lang="en-US" sz="2700" dirty="0" smtClean="0"/>
              <a:t>When you hear the answer you chose, put your hand up.</a:t>
            </a:r>
          </a:p>
        </p:txBody>
      </p:sp>
      <p:sp>
        <p:nvSpPr>
          <p:cNvPr id="13" name="TextBox 12"/>
          <p:cNvSpPr txBox="1"/>
          <p:nvPr/>
        </p:nvSpPr>
        <p:spPr>
          <a:xfrm>
            <a:off x="965200" y="2387769"/>
            <a:ext cx="7416800" cy="923330"/>
          </a:xfrm>
          <a:prstGeom prst="rect">
            <a:avLst/>
          </a:prstGeom>
          <a:noFill/>
          <a:ln>
            <a:solidFill>
              <a:schemeClr val="tx2"/>
            </a:solidFill>
          </a:ln>
        </p:spPr>
        <p:txBody>
          <a:bodyPr wrap="square" rtlCol="0">
            <a:spAutoFit/>
          </a:bodyPr>
          <a:lstStyle/>
          <a:p>
            <a:pPr algn="ctr">
              <a:buFont typeface="Arial" charset="0"/>
              <a:buNone/>
            </a:pPr>
            <a:r>
              <a:rPr lang="en-US" sz="2700" dirty="0" smtClean="0"/>
              <a:t>Choose the best answer from the four given below.  </a:t>
            </a:r>
          </a:p>
          <a:p>
            <a:pPr algn="ctr">
              <a:buFont typeface="Arial" charset="0"/>
              <a:buNone/>
            </a:pPr>
            <a:r>
              <a:rPr lang="en-US" sz="2700" dirty="0" smtClean="0"/>
              <a:t>Write it down next to your work.</a:t>
            </a:r>
          </a:p>
        </p:txBody>
      </p:sp>
      <p:sp>
        <p:nvSpPr>
          <p:cNvPr id="14" name="TextBox 13"/>
          <p:cNvSpPr txBox="1"/>
          <p:nvPr/>
        </p:nvSpPr>
        <p:spPr>
          <a:xfrm>
            <a:off x="3276060" y="3496270"/>
            <a:ext cx="2667540" cy="175432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514350" indent="-514350" algn="ctr">
              <a:buFont typeface="Arial" charset="0"/>
              <a:buAutoNum type="alphaUcPeriod"/>
            </a:pPr>
            <a:r>
              <a:rPr lang="en-US" sz="2700" dirty="0" smtClean="0"/>
              <a:t>1½ yards</a:t>
            </a:r>
          </a:p>
          <a:p>
            <a:pPr marL="514350" indent="-514350" algn="ctr">
              <a:buFont typeface="Arial" charset="0"/>
              <a:buAutoNum type="alphaUcPeriod"/>
            </a:pPr>
            <a:r>
              <a:rPr lang="en-US" sz="2700" dirty="0" smtClean="0"/>
              <a:t>2½ yards</a:t>
            </a:r>
          </a:p>
          <a:p>
            <a:pPr marL="514350" indent="-514350" algn="ctr">
              <a:buFont typeface="Arial" charset="0"/>
              <a:buAutoNum type="alphaUcPeriod"/>
            </a:pPr>
            <a:r>
              <a:rPr lang="en-US" sz="2700" dirty="0" smtClean="0"/>
              <a:t>30 yards</a:t>
            </a:r>
          </a:p>
          <a:p>
            <a:pPr marL="514350" indent="-514350" algn="ctr">
              <a:buFont typeface="Arial" charset="0"/>
              <a:buAutoNum type="alphaUcPeriod"/>
            </a:pPr>
            <a:r>
              <a:rPr lang="en-US" sz="2700" dirty="0" smtClean="0"/>
              <a:t>270 yards </a:t>
            </a:r>
          </a:p>
        </p:txBody>
      </p:sp>
      <p:sp>
        <p:nvSpPr>
          <p:cNvPr id="15" name="Right Arrow 14"/>
          <p:cNvSpPr/>
          <p:nvPr/>
        </p:nvSpPr>
        <p:spPr>
          <a:xfrm>
            <a:off x="2590983" y="3962400"/>
            <a:ext cx="1066617" cy="457200"/>
          </a:xfrm>
          <a:prstGeom prst="rightArrow">
            <a:avLst>
              <a:gd name="adj1" fmla="val 29630"/>
              <a:gd name="adj2" fmla="val 98148"/>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10"/>
                                        </p:tgtEl>
                                      </p:cBhvr>
                                    </p:animEffect>
                                    <p:set>
                                      <p:cBhvr>
                                        <p:cTn id="9" dur="1" fill="hold">
                                          <p:stCondLst>
                                            <p:cond delay="1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0"/>
                            </p:stCondLst>
                            <p:childTnLst>
                              <p:par>
                                <p:cTn id="20" presetID="26"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80">
                                          <p:stCondLst>
                                            <p:cond delay="0"/>
                                          </p:stCondLst>
                                        </p:cTn>
                                        <p:tgtEl>
                                          <p:spTgt spid="12"/>
                                        </p:tgtEl>
                                      </p:cBhvr>
                                    </p:animEffect>
                                    <p:anim calcmode="lin" valueType="num">
                                      <p:cBhvr>
                                        <p:cTn id="2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8" dur="26">
                                          <p:stCondLst>
                                            <p:cond delay="650"/>
                                          </p:stCondLst>
                                        </p:cTn>
                                        <p:tgtEl>
                                          <p:spTgt spid="12"/>
                                        </p:tgtEl>
                                      </p:cBhvr>
                                      <p:to x="100000" y="60000"/>
                                    </p:animScale>
                                    <p:animScale>
                                      <p:cBhvr>
                                        <p:cTn id="29" dur="166" decel="50000">
                                          <p:stCondLst>
                                            <p:cond delay="676"/>
                                          </p:stCondLst>
                                        </p:cTn>
                                        <p:tgtEl>
                                          <p:spTgt spid="12"/>
                                        </p:tgtEl>
                                      </p:cBhvr>
                                      <p:to x="100000" y="100000"/>
                                    </p:animScale>
                                    <p:animScale>
                                      <p:cBhvr>
                                        <p:cTn id="30" dur="26">
                                          <p:stCondLst>
                                            <p:cond delay="1312"/>
                                          </p:stCondLst>
                                        </p:cTn>
                                        <p:tgtEl>
                                          <p:spTgt spid="12"/>
                                        </p:tgtEl>
                                      </p:cBhvr>
                                      <p:to x="100000" y="80000"/>
                                    </p:animScale>
                                    <p:animScale>
                                      <p:cBhvr>
                                        <p:cTn id="31" dur="166" decel="50000">
                                          <p:stCondLst>
                                            <p:cond delay="1338"/>
                                          </p:stCondLst>
                                        </p:cTn>
                                        <p:tgtEl>
                                          <p:spTgt spid="12"/>
                                        </p:tgtEl>
                                      </p:cBhvr>
                                      <p:to x="100000" y="100000"/>
                                    </p:animScale>
                                    <p:animScale>
                                      <p:cBhvr>
                                        <p:cTn id="32" dur="26">
                                          <p:stCondLst>
                                            <p:cond delay="1642"/>
                                          </p:stCondLst>
                                        </p:cTn>
                                        <p:tgtEl>
                                          <p:spTgt spid="12"/>
                                        </p:tgtEl>
                                      </p:cBhvr>
                                      <p:to x="100000" y="90000"/>
                                    </p:animScale>
                                    <p:animScale>
                                      <p:cBhvr>
                                        <p:cTn id="33" dur="166" decel="50000">
                                          <p:stCondLst>
                                            <p:cond delay="1668"/>
                                          </p:stCondLst>
                                        </p:cTn>
                                        <p:tgtEl>
                                          <p:spTgt spid="12"/>
                                        </p:tgtEl>
                                      </p:cBhvr>
                                      <p:to x="100000" y="100000"/>
                                    </p:animScale>
                                    <p:animScale>
                                      <p:cBhvr>
                                        <p:cTn id="34" dur="26">
                                          <p:stCondLst>
                                            <p:cond delay="1808"/>
                                          </p:stCondLst>
                                        </p:cTn>
                                        <p:tgtEl>
                                          <p:spTgt spid="12"/>
                                        </p:tgtEl>
                                      </p:cBhvr>
                                      <p:to x="100000" y="95000"/>
                                    </p:animScale>
                                    <p:animScale>
                                      <p:cBhvr>
                                        <p:cTn id="35" dur="166" decel="50000">
                                          <p:stCondLst>
                                            <p:cond delay="1834"/>
                                          </p:stCondLst>
                                        </p:cTn>
                                        <p:tgtEl>
                                          <p:spTgt spid="1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ppt_x</p:attrName>
                                        </p:attrNameLst>
                                      </p:cBhvr>
                                      <p:tavLst>
                                        <p:tav tm="0">
                                          <p:val>
                                            <p:strVal val="#ppt_x-.2"/>
                                          </p:val>
                                        </p:tav>
                                        <p:tav tm="100000">
                                          <p:val>
                                            <p:strVal val="#ppt_x"/>
                                          </p:val>
                                        </p:tav>
                                      </p:tavLst>
                                    </p:anim>
                                    <p:anim calcmode="lin" valueType="num">
                                      <p:cBhvr>
                                        <p:cTn id="4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sp>
        <p:nvSpPr>
          <p:cNvPr id="15" name="Content Placeholder 14"/>
          <p:cNvSpPr>
            <a:spLocks noGrp="1"/>
          </p:cNvSpPr>
          <p:nvPr>
            <p:ph idx="1"/>
          </p:nvPr>
        </p:nvSpPr>
        <p:spPr>
          <a:xfrm>
            <a:off x="304800" y="4999037"/>
            <a:ext cx="8610600" cy="1017588"/>
          </a:xfrm>
        </p:spPr>
        <p:txBody>
          <a:bodyPr/>
          <a:lstStyle/>
          <a:p>
            <a:pPr>
              <a:buNone/>
            </a:pPr>
            <a:r>
              <a:rPr lang="en-US" sz="3000" dirty="0" smtClean="0"/>
              <a:t>Today we will learn how to convert units with </a:t>
            </a:r>
            <a:r>
              <a:rPr lang="en-US" sz="3000" b="1" u="sng" dirty="0" smtClean="0"/>
              <a:t>ratios</a:t>
            </a:r>
            <a:r>
              <a:rPr lang="en-US" sz="3000" dirty="0" smtClean="0"/>
              <a:t>.</a:t>
            </a:r>
            <a:endParaRPr lang="en-US" sz="3000" dirty="0"/>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4</a:t>
            </a:fld>
            <a:endParaRPr lang="en-US" smtClean="0">
              <a:solidFill>
                <a:schemeClr val="bg1"/>
              </a:solidFill>
            </a:endParaRPr>
          </a:p>
        </p:txBody>
      </p:sp>
      <p:sp>
        <p:nvSpPr>
          <p:cNvPr id="22530" name="Page Title"/>
          <p:cNvSpPr>
            <a:spLocks noGrp="1"/>
          </p:cNvSpPr>
          <p:nvPr>
            <p:ph type="title" idx="4294967295"/>
          </p:nvPr>
        </p:nvSpPr>
        <p:spPr>
          <a:xfrm>
            <a:off x="0" y="-152400"/>
            <a:ext cx="8229600" cy="1143000"/>
          </a:xfrm>
        </p:spPr>
        <p:txBody>
          <a:bodyPr/>
          <a:lstStyle/>
          <a:p>
            <a:pPr algn="l"/>
            <a:r>
              <a:rPr lang="en-US" sz="3200" b="1" dirty="0" smtClean="0">
                <a:solidFill>
                  <a:schemeClr val="bg1"/>
                </a:solidFill>
                <a:ea typeface="ＭＳ Ｐゴシック" charset="-128"/>
              </a:rPr>
              <a:t>Launch - Vocabulary</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04800" y="914401"/>
            <a:ext cx="8407400" cy="553998"/>
          </a:xfrm>
          <a:prstGeom prst="rect">
            <a:avLst/>
          </a:prstGeom>
          <a:noFill/>
        </p:spPr>
        <p:txBody>
          <a:bodyPr wrap="square" rtlCol="0">
            <a:spAutoFit/>
          </a:bodyPr>
          <a:lstStyle/>
          <a:p>
            <a:r>
              <a:rPr lang="en-US" sz="3000" dirty="0" smtClean="0"/>
              <a:t>How many inches is 2 feet?  </a:t>
            </a:r>
            <a:endParaRPr lang="en-US" sz="3000" b="1" u="sng" dirty="0" smtClean="0"/>
          </a:p>
        </p:txBody>
      </p:sp>
      <p:sp>
        <p:nvSpPr>
          <p:cNvPr id="29" name="TextBox 28"/>
          <p:cNvSpPr txBox="1"/>
          <p:nvPr/>
        </p:nvSpPr>
        <p:spPr>
          <a:xfrm>
            <a:off x="5168900" y="914401"/>
            <a:ext cx="3060700"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000" dirty="0" smtClean="0"/>
              <a:t>2 feet is 24 inches.  </a:t>
            </a:r>
            <a:endParaRPr lang="en-US" sz="3000" b="1" u="sng" dirty="0" smtClean="0"/>
          </a:p>
        </p:txBody>
      </p:sp>
      <p:pic>
        <p:nvPicPr>
          <p:cNvPr id="36" name="Picture 35" descr="12_inch_18_inch_Wooden_Ruler.jpg"/>
          <p:cNvPicPr>
            <a:picLocks noChangeAspect="1"/>
          </p:cNvPicPr>
          <p:nvPr/>
        </p:nvPicPr>
        <p:blipFill>
          <a:blip r:embed="rId7"/>
          <a:srcRect t="18136" r="1975" b="38551"/>
          <a:stretch>
            <a:fillRect/>
          </a:stretch>
        </p:blipFill>
        <p:spPr>
          <a:xfrm>
            <a:off x="304801" y="2504857"/>
            <a:ext cx="4038974" cy="1027331"/>
          </a:xfrm>
          <a:prstGeom prst="rect">
            <a:avLst/>
          </a:prstGeom>
        </p:spPr>
      </p:pic>
      <p:sp>
        <p:nvSpPr>
          <p:cNvPr id="20" name="Rounded Rectangle 19"/>
          <p:cNvSpPr>
            <a:spLocks noChangeAspect="1"/>
          </p:cNvSpPr>
          <p:nvPr/>
        </p:nvSpPr>
        <p:spPr>
          <a:xfrm>
            <a:off x="2795114" y="3532188"/>
            <a:ext cx="2539443" cy="430212"/>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500" dirty="0" smtClean="0">
                <a:solidFill>
                  <a:srgbClr val="1F497D"/>
                </a:solidFill>
              </a:rPr>
              <a:t>1 foot = 12 inches</a:t>
            </a:r>
            <a:endParaRPr lang="en-US" sz="2500" dirty="0">
              <a:solidFill>
                <a:srgbClr val="1F497D"/>
              </a:solidFill>
            </a:endParaRPr>
          </a:p>
        </p:txBody>
      </p:sp>
      <p:sp>
        <p:nvSpPr>
          <p:cNvPr id="23" name="TextBox 22"/>
          <p:cNvSpPr txBox="1"/>
          <p:nvPr/>
        </p:nvSpPr>
        <p:spPr>
          <a:xfrm>
            <a:off x="4648200" y="2057400"/>
            <a:ext cx="37496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You have just made a </a:t>
            </a:r>
            <a:r>
              <a:rPr lang="en-US" b="1" u="sng" dirty="0" smtClean="0"/>
              <a:t>unit conversion</a:t>
            </a:r>
            <a:r>
              <a:rPr lang="en-US" b="1" dirty="0" smtClean="0"/>
              <a:t>.</a:t>
            </a:r>
            <a:endParaRPr lang="en-US" dirty="0"/>
          </a:p>
        </p:txBody>
      </p:sp>
      <p:sp>
        <p:nvSpPr>
          <p:cNvPr id="24" name="TextBox 23"/>
          <p:cNvSpPr txBox="1"/>
          <p:nvPr/>
        </p:nvSpPr>
        <p:spPr>
          <a:xfrm>
            <a:off x="5715000" y="3087469"/>
            <a:ext cx="2369572"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Feet and inches are the</a:t>
            </a:r>
          </a:p>
          <a:p>
            <a:r>
              <a:rPr lang="en-US" b="1" u="sng" dirty="0" smtClean="0"/>
              <a:t>units of measure</a:t>
            </a:r>
            <a:r>
              <a:rPr lang="en-US" dirty="0" smtClean="0"/>
              <a:t>.</a:t>
            </a:r>
            <a:endParaRPr lang="en-US" dirty="0"/>
          </a:p>
        </p:txBody>
      </p:sp>
      <p:sp>
        <p:nvSpPr>
          <p:cNvPr id="35" name="Bent Arrow 34"/>
          <p:cNvSpPr/>
          <p:nvPr/>
        </p:nvSpPr>
        <p:spPr>
          <a:xfrm rot="16200000">
            <a:off x="3672821" y="4206219"/>
            <a:ext cx="731560" cy="457202"/>
          </a:xfrm>
          <a:prstGeom prst="ben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4134924" y="4507468"/>
            <a:ext cx="288049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u="sng" dirty="0" smtClean="0"/>
              <a:t>this</a:t>
            </a:r>
            <a:r>
              <a:rPr lang="en-US" dirty="0" smtClean="0"/>
              <a:t> is your conversion factor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slide(fromBottom)">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3" grpId="0" animBg="1"/>
      <p:bldP spid="24" grpId="0" animBg="1"/>
      <p:bldP spid="35"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ite Background"/>
          <p:cNvSpPr>
            <a:spLocks noChangeArrowheads="1"/>
          </p:cNvSpPr>
          <p:nvPr/>
        </p:nvSpPr>
        <p:spPr bwMode="auto">
          <a:xfrm>
            <a:off x="228600" y="804863"/>
            <a:ext cx="8686800" cy="5211762"/>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sp>
        <p:nvSpPr>
          <p:cNvPr id="22530" name="Page Title"/>
          <p:cNvSpPr>
            <a:spLocks noGrp="1"/>
          </p:cNvSpPr>
          <p:nvPr>
            <p:ph type="title"/>
          </p:nvPr>
        </p:nvSpPr>
        <p:spPr>
          <a:xfrm>
            <a:off x="457200" y="-152400"/>
            <a:ext cx="8229600" cy="1143000"/>
          </a:xfrm>
        </p:spPr>
        <p:txBody>
          <a:bodyPr/>
          <a:lstStyle/>
          <a:p>
            <a:pPr algn="l"/>
            <a:r>
              <a:rPr lang="en-US" sz="3200" b="1" dirty="0" smtClean="0">
                <a:solidFill>
                  <a:schemeClr val="bg1"/>
                </a:solidFill>
                <a:ea typeface="ＭＳ Ｐゴシック" charset="-128"/>
              </a:rPr>
              <a:t>Launch - Vocabulary</a:t>
            </a:r>
          </a:p>
        </p:txBody>
      </p:sp>
      <p:sp>
        <p:nvSpPr>
          <p:cNvPr id="11" name="Content Placeholder 10"/>
          <p:cNvSpPr>
            <a:spLocks noGrp="1"/>
          </p:cNvSpPr>
          <p:nvPr>
            <p:ph sz="half" idx="1"/>
          </p:nvPr>
        </p:nvSpPr>
        <p:spPr>
          <a:xfrm>
            <a:off x="304800" y="2286000"/>
            <a:ext cx="4038600" cy="4525963"/>
          </a:xfrm>
        </p:spPr>
        <p:txBody>
          <a:bodyPr/>
          <a:lstStyle/>
          <a:p>
            <a:r>
              <a:rPr lang="en-US" sz="2600" b="1" dirty="0" smtClean="0"/>
              <a:t>Conversion</a:t>
            </a:r>
            <a:endParaRPr lang="en-US" sz="3000" b="1" dirty="0" smtClean="0"/>
          </a:p>
          <a:p>
            <a:pPr>
              <a:buNone/>
            </a:pPr>
            <a:endParaRPr lang="en-US" dirty="0" smtClean="0"/>
          </a:p>
          <a:p>
            <a:r>
              <a:rPr lang="en-US" sz="2600" b="1" dirty="0" smtClean="0"/>
              <a:t>Units </a:t>
            </a:r>
            <a:r>
              <a:rPr lang="en-US" sz="2600" dirty="0" smtClean="0"/>
              <a:t>(of measure)</a:t>
            </a:r>
            <a:endParaRPr lang="en-US" sz="1100" dirty="0" smtClean="0"/>
          </a:p>
          <a:p>
            <a:pPr>
              <a:buNone/>
            </a:pPr>
            <a:endParaRPr lang="en-US" sz="800" dirty="0" smtClean="0"/>
          </a:p>
          <a:p>
            <a:pPr>
              <a:buNone/>
            </a:pPr>
            <a:endParaRPr lang="en-US" sz="800" dirty="0" smtClean="0"/>
          </a:p>
          <a:p>
            <a:endParaRPr lang="en-US" sz="1100" dirty="0" smtClean="0"/>
          </a:p>
          <a:p>
            <a:r>
              <a:rPr lang="en-US" sz="2600" b="1" dirty="0" smtClean="0"/>
              <a:t>Conversion Factor</a:t>
            </a:r>
            <a:endParaRPr lang="en-US" sz="2600" b="1" dirty="0"/>
          </a:p>
        </p:txBody>
      </p:sp>
      <p:sp>
        <p:nvSpPr>
          <p:cNvPr id="12" name="Content Placeholder 11"/>
          <p:cNvSpPr>
            <a:spLocks noGrp="1"/>
          </p:cNvSpPr>
          <p:nvPr>
            <p:ph sz="half" idx="2"/>
          </p:nvPr>
        </p:nvSpPr>
        <p:spPr>
          <a:xfrm>
            <a:off x="3429000" y="2286000"/>
            <a:ext cx="5257800" cy="4525963"/>
          </a:xfrm>
        </p:spPr>
        <p:txBody>
          <a:bodyPr/>
          <a:lstStyle/>
          <a:p>
            <a:pPr>
              <a:spcAft>
                <a:spcPts val="1200"/>
              </a:spcAft>
            </a:pPr>
            <a:r>
              <a:rPr lang="en-US" sz="2500" dirty="0" smtClean="0"/>
              <a:t>The act of changing from one thing to another</a:t>
            </a:r>
          </a:p>
          <a:p>
            <a:pPr>
              <a:spcAft>
                <a:spcPts val="1200"/>
              </a:spcAft>
            </a:pPr>
            <a:r>
              <a:rPr lang="en-US" sz="2500" dirty="0" smtClean="0"/>
              <a:t>A standard quantity used to measure.  Example:  inches, cm</a:t>
            </a:r>
          </a:p>
          <a:p>
            <a:pPr>
              <a:spcAft>
                <a:spcPts val="1200"/>
              </a:spcAft>
            </a:pPr>
            <a:r>
              <a:rPr lang="en-US" sz="2500" dirty="0" smtClean="0"/>
              <a:t>The ratio of a measurement in one unit to the equivalent numerical value in another unit.  (ex.  12 inches/1 foot = 12/1 or 12)</a:t>
            </a:r>
            <a:endParaRPr lang="en-US" sz="2500" dirty="0"/>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5</a:t>
            </a:fld>
            <a:endParaRPr lang="en-US" smtClean="0">
              <a:solidFill>
                <a:schemeClr val="bg1"/>
              </a:solidFill>
            </a:endParaRP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981200" y="914401"/>
            <a:ext cx="67310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u="sng" dirty="0" smtClean="0"/>
              <a:t>One minute</a:t>
            </a:r>
            <a:r>
              <a:rPr lang="en-US" sz="3000" dirty="0" smtClean="0"/>
              <a:t>:  Write the definitions of these terms on your worksheet. </a:t>
            </a:r>
            <a:endParaRPr lang="en-US" sz="3000" b="1" u="sng" dirty="0" smtClean="0"/>
          </a:p>
        </p:txBody>
      </p:sp>
      <p:pic>
        <p:nvPicPr>
          <p:cNvPr id="13" name="Picture 12" descr="SP002895.png">
            <a:hlinkClick r:id="rId7"/>
          </p:cNvPr>
          <p:cNvPicPr>
            <a:picLocks noChangeAspect="1"/>
          </p:cNvPicPr>
          <p:nvPr/>
        </p:nvPicPr>
        <p:blipFill>
          <a:blip r:embed="rId8"/>
          <a:stretch>
            <a:fillRect/>
          </a:stretch>
        </p:blipFill>
        <p:spPr>
          <a:xfrm>
            <a:off x="762001" y="804863"/>
            <a:ext cx="950736" cy="1314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p:cTn id="15" dur="500" fill="hold"/>
                                        <p:tgtEl>
                                          <p:spTgt spid="1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p:cTn id="23" dur="500" fill="hold"/>
                                        <p:tgtEl>
                                          <p:spTgt spid="1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 Think, Write, Pair, Share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6</a:t>
            </a:fld>
            <a:endParaRPr lang="en-US" smtClean="0">
              <a:solidFill>
                <a:schemeClr val="bg1"/>
              </a:solidFill>
            </a:endParaRPr>
          </a:p>
        </p:txBody>
      </p:sp>
      <p:sp>
        <p:nvSpPr>
          <p:cNvPr id="6" name="White Background"/>
          <p:cNvSpPr>
            <a:spLocks noChangeArrowheads="1"/>
          </p:cNvSpPr>
          <p:nvPr/>
        </p:nvSpPr>
        <p:spPr bwMode="auto">
          <a:xfrm>
            <a:off x="228600" y="804863"/>
            <a:ext cx="8686800" cy="50625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1" name="Table 10"/>
          <p:cNvGraphicFramePr>
            <a:graphicFrameLocks noGrp="1"/>
          </p:cNvGraphicFramePr>
          <p:nvPr>
            <p:extLst>
              <p:ext uri="{D42A27DB-BD31-4B8C-83A1-F6EECF244321}">
                <p14:modId xmlns:p14="http://schemas.microsoft.com/office/powerpoint/2010/main" val="2333524763"/>
              </p:ext>
            </p:extLst>
          </p:nvPr>
        </p:nvGraphicFramePr>
        <p:xfrm>
          <a:off x="838200" y="1981200"/>
          <a:ext cx="7543800" cy="3632019"/>
        </p:xfrm>
        <a:graphic>
          <a:graphicData uri="http://schemas.openxmlformats.org/drawingml/2006/table">
            <a:tbl>
              <a:tblPr firstRow="1" bandRow="1">
                <a:tableStyleId>{5C22544A-7EE6-4342-B048-85BDC9FD1C3A}</a:tableStyleId>
              </a:tblPr>
              <a:tblGrid>
                <a:gridCol w="2514600"/>
                <a:gridCol w="2514600"/>
                <a:gridCol w="2514600"/>
              </a:tblGrid>
              <a:tr h="797379">
                <a:tc>
                  <a:txBody>
                    <a:bodyPr/>
                    <a:lstStyle/>
                    <a:p>
                      <a:pPr algn="ctr"/>
                      <a:r>
                        <a:rPr lang="en-US" sz="2800" b="0" u="sng" dirty="0" smtClean="0">
                          <a:solidFill>
                            <a:srgbClr val="000000"/>
                          </a:solidFill>
                        </a:rPr>
                        <a:t>Length</a:t>
                      </a:r>
                      <a:endParaRPr lang="en-US" sz="2800" b="0" u="sng" dirty="0">
                        <a:solidFill>
                          <a:srgbClr val="000000"/>
                        </a:solidFill>
                      </a:endParaRPr>
                    </a:p>
                  </a:txBody>
                  <a:tcPr/>
                </a:tc>
                <a:tc>
                  <a:txBody>
                    <a:bodyPr/>
                    <a:lstStyle/>
                    <a:p>
                      <a:pPr algn="ctr"/>
                      <a:r>
                        <a:rPr lang="en-US" sz="2800" b="0" u="sng" dirty="0" smtClean="0">
                          <a:solidFill>
                            <a:srgbClr val="000000"/>
                          </a:solidFill>
                        </a:rPr>
                        <a:t>Volume</a:t>
                      </a:r>
                      <a:endParaRPr lang="en-US" sz="2800" b="0" u="sng" dirty="0">
                        <a:solidFill>
                          <a:srgbClr val="000000"/>
                        </a:solidFill>
                      </a:endParaRPr>
                    </a:p>
                  </a:txBody>
                  <a:tcPr/>
                </a:tc>
                <a:tc>
                  <a:txBody>
                    <a:bodyPr/>
                    <a:lstStyle/>
                    <a:p>
                      <a:pPr algn="ctr"/>
                      <a:r>
                        <a:rPr lang="en-US" sz="2800" b="0" u="sng" dirty="0" smtClean="0">
                          <a:solidFill>
                            <a:srgbClr val="000000"/>
                          </a:solidFill>
                        </a:rPr>
                        <a:t>Weight</a:t>
                      </a:r>
                      <a:endParaRPr lang="en-US" sz="2800" b="0" u="sng" dirty="0">
                        <a:solidFill>
                          <a:srgbClr val="000000"/>
                        </a:solidFill>
                      </a:endParaRPr>
                    </a:p>
                  </a:txBody>
                  <a:tcPr/>
                </a:tc>
              </a:tr>
              <a:tr h="2152375">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grpSp>
        <p:nvGrpSpPr>
          <p:cNvPr id="19" name="Group 18"/>
          <p:cNvGrpSpPr/>
          <p:nvPr/>
        </p:nvGrpSpPr>
        <p:grpSpPr>
          <a:xfrm>
            <a:off x="381000" y="838200"/>
            <a:ext cx="8458200" cy="1040727"/>
            <a:chOff x="304800" y="889337"/>
            <a:chExt cx="8458200" cy="1040727"/>
          </a:xfrm>
        </p:grpSpPr>
        <p:sp>
          <p:nvSpPr>
            <p:cNvPr id="10" name="TextBox 9"/>
            <p:cNvSpPr txBox="1"/>
            <p:nvPr/>
          </p:nvSpPr>
          <p:spPr>
            <a:xfrm>
              <a:off x="304800" y="914401"/>
              <a:ext cx="8407400"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900" u="sng" dirty="0" smtClean="0">
                  <a:solidFill>
                    <a:srgbClr val="000000"/>
                  </a:solidFill>
                </a:rPr>
                <a:t>Share</a:t>
              </a:r>
              <a:r>
                <a:rPr lang="en-US" sz="2900" dirty="0" smtClean="0">
                  <a:solidFill>
                    <a:srgbClr val="000000"/>
                  </a:solidFill>
                </a:rPr>
                <a:t>:  Students will be selected at random to       share 3 units from each category.</a:t>
              </a:r>
              <a:endParaRPr lang="en-US" sz="2900" b="1" u="sng" dirty="0" smtClean="0">
                <a:solidFill>
                  <a:srgbClr val="000000"/>
                </a:solidFill>
              </a:endParaRPr>
            </a:p>
          </p:txBody>
        </p:sp>
        <p:sp>
          <p:nvSpPr>
            <p:cNvPr id="18" name="Rounded Rectangle 17"/>
            <p:cNvSpPr/>
            <p:nvPr/>
          </p:nvSpPr>
          <p:spPr>
            <a:xfrm>
              <a:off x="7747000" y="889337"/>
              <a:ext cx="1016000" cy="1015663"/>
            </a:xfrm>
            <a:prstGeom prst="roundRect">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smtClean="0">
                  <a:solidFill>
                    <a:schemeClr val="tx1"/>
                  </a:solidFill>
                </a:rPr>
                <a:t>1</a:t>
              </a:r>
              <a:r>
                <a:rPr lang="en-US" sz="2400" b="1" dirty="0" smtClean="0">
                  <a:solidFill>
                    <a:schemeClr val="tx1"/>
                  </a:solidFill>
                </a:rPr>
                <a:t> min</a:t>
              </a:r>
              <a:endParaRPr lang="en-US" sz="2400" b="1" dirty="0">
                <a:solidFill>
                  <a:schemeClr val="tx1"/>
                </a:solidFill>
              </a:endParaRPr>
            </a:p>
          </p:txBody>
        </p:sp>
      </p:grpSp>
      <p:grpSp>
        <p:nvGrpSpPr>
          <p:cNvPr id="28" name="Group 27"/>
          <p:cNvGrpSpPr/>
          <p:nvPr/>
        </p:nvGrpSpPr>
        <p:grpSpPr>
          <a:xfrm>
            <a:off x="431800" y="838200"/>
            <a:ext cx="8407400" cy="1015663"/>
            <a:chOff x="355600" y="-533400"/>
            <a:chExt cx="8407400" cy="1015663"/>
          </a:xfrm>
        </p:grpSpPr>
        <p:sp>
          <p:nvSpPr>
            <p:cNvPr id="12" name="TextBox 11"/>
            <p:cNvSpPr txBox="1"/>
            <p:nvPr/>
          </p:nvSpPr>
          <p:spPr>
            <a:xfrm>
              <a:off x="355600" y="-508337"/>
              <a:ext cx="8407400" cy="9694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50" u="sng" dirty="0" smtClean="0">
                  <a:solidFill>
                    <a:srgbClr val="000000"/>
                  </a:solidFill>
                </a:rPr>
                <a:t>Pair</a:t>
              </a:r>
              <a:r>
                <a:rPr lang="en-US" sz="2850" dirty="0" smtClean="0">
                  <a:solidFill>
                    <a:srgbClr val="000000"/>
                  </a:solidFill>
                </a:rPr>
                <a:t>:  Talk to your elbow partner.  Share units.        Write Write down any units that you didn’t have before.</a:t>
              </a:r>
              <a:endParaRPr lang="en-US" sz="2850" b="1" u="sng" dirty="0" smtClean="0">
                <a:solidFill>
                  <a:srgbClr val="000000"/>
                </a:solidFill>
              </a:endParaRPr>
            </a:p>
          </p:txBody>
        </p:sp>
        <p:sp>
          <p:nvSpPr>
            <p:cNvPr id="17" name="Rounded Rectangle 16"/>
            <p:cNvSpPr/>
            <p:nvPr/>
          </p:nvSpPr>
          <p:spPr>
            <a:xfrm>
              <a:off x="7747000" y="-533400"/>
              <a:ext cx="1016000" cy="1015663"/>
            </a:xfrm>
            <a:prstGeom prst="roundRect">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smtClean="0">
                  <a:solidFill>
                    <a:schemeClr val="tx1"/>
                  </a:solidFill>
                </a:rPr>
                <a:t>1</a:t>
              </a:r>
              <a:r>
                <a:rPr lang="en-US" sz="2400" b="1" dirty="0" smtClean="0">
                  <a:solidFill>
                    <a:schemeClr val="tx1"/>
                  </a:solidFill>
                </a:rPr>
                <a:t> min</a:t>
              </a:r>
              <a:endParaRPr lang="en-US" sz="2400" b="1" dirty="0">
                <a:solidFill>
                  <a:schemeClr val="tx1"/>
                </a:solidFill>
              </a:endParaRPr>
            </a:p>
          </p:txBody>
        </p:sp>
      </p:grpSp>
      <p:grpSp>
        <p:nvGrpSpPr>
          <p:cNvPr id="27" name="Group 26"/>
          <p:cNvGrpSpPr/>
          <p:nvPr/>
        </p:nvGrpSpPr>
        <p:grpSpPr>
          <a:xfrm>
            <a:off x="381000" y="889337"/>
            <a:ext cx="8483600" cy="1015663"/>
            <a:chOff x="254000" y="-1117937"/>
            <a:chExt cx="8483600" cy="1015663"/>
          </a:xfrm>
        </p:grpSpPr>
        <p:sp>
          <p:nvSpPr>
            <p:cNvPr id="13" name="TextBox 12"/>
            <p:cNvSpPr txBox="1"/>
            <p:nvPr/>
          </p:nvSpPr>
          <p:spPr>
            <a:xfrm>
              <a:off x="254000" y="-1117937"/>
              <a:ext cx="8407400"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900" u="sng" dirty="0" smtClean="0">
                  <a:solidFill>
                    <a:srgbClr val="000000"/>
                  </a:solidFill>
                </a:rPr>
                <a:t>Write</a:t>
              </a:r>
              <a:r>
                <a:rPr lang="en-US" sz="2900" dirty="0" smtClean="0">
                  <a:solidFill>
                    <a:srgbClr val="000000"/>
                  </a:solidFill>
                </a:rPr>
                <a:t>:  Write at least two different units for    measuring in each category on your worksheet.</a:t>
              </a:r>
              <a:endParaRPr lang="en-US" sz="2900" b="1" u="sng" dirty="0" smtClean="0">
                <a:solidFill>
                  <a:srgbClr val="000000"/>
                </a:solidFill>
              </a:endParaRPr>
            </a:p>
          </p:txBody>
        </p:sp>
        <p:sp>
          <p:nvSpPr>
            <p:cNvPr id="16" name="Rounded Rectangle 15"/>
            <p:cNvSpPr/>
            <p:nvPr/>
          </p:nvSpPr>
          <p:spPr>
            <a:xfrm>
              <a:off x="7721600" y="-1117937"/>
              <a:ext cx="1016000" cy="1015663"/>
            </a:xfrm>
            <a:prstGeom prst="roundRect">
              <a:avLst/>
            </a:prstGeom>
            <a:solidFill>
              <a:schemeClr val="accent5">
                <a:lumMod val="60000"/>
                <a:lumOff val="4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smtClean="0">
                  <a:solidFill>
                    <a:schemeClr val="tx1"/>
                  </a:solidFill>
                </a:rPr>
                <a:t>1</a:t>
              </a:r>
              <a:r>
                <a:rPr lang="en-US" sz="2400" b="1" dirty="0" smtClean="0">
                  <a:solidFill>
                    <a:schemeClr val="tx1"/>
                  </a:solidFill>
                </a:rPr>
                <a:t> min</a:t>
              </a:r>
              <a:endParaRPr lang="en-US" sz="2400" b="1" dirty="0">
                <a:solidFill>
                  <a:schemeClr val="tx1"/>
                </a:solidFill>
              </a:endParaRPr>
            </a:p>
          </p:txBody>
        </p:sp>
      </p:grpSp>
      <p:grpSp>
        <p:nvGrpSpPr>
          <p:cNvPr id="26" name="Group 25"/>
          <p:cNvGrpSpPr/>
          <p:nvPr/>
        </p:nvGrpSpPr>
        <p:grpSpPr>
          <a:xfrm>
            <a:off x="381000" y="838200"/>
            <a:ext cx="8458200" cy="1040726"/>
            <a:chOff x="381000" y="-813137"/>
            <a:chExt cx="8458200" cy="1040726"/>
          </a:xfrm>
        </p:grpSpPr>
        <p:sp>
          <p:nvSpPr>
            <p:cNvPr id="14" name="TextBox 13"/>
            <p:cNvSpPr txBox="1"/>
            <p:nvPr/>
          </p:nvSpPr>
          <p:spPr>
            <a:xfrm>
              <a:off x="381000" y="-788074"/>
              <a:ext cx="84074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900" u="sng" dirty="0" smtClean="0"/>
                <a:t>Think</a:t>
              </a:r>
              <a:r>
                <a:rPr lang="en-US" sz="2900" dirty="0" smtClean="0"/>
                <a:t>:  What are some units for measuring in          each category below?</a:t>
              </a:r>
              <a:endParaRPr lang="en-US" sz="2900" b="1" u="sng" dirty="0" smtClean="0"/>
            </a:p>
          </p:txBody>
        </p:sp>
        <p:sp>
          <p:nvSpPr>
            <p:cNvPr id="15" name="Rounded Rectangle 14"/>
            <p:cNvSpPr/>
            <p:nvPr/>
          </p:nvSpPr>
          <p:spPr>
            <a:xfrm>
              <a:off x="7823200" y="-813137"/>
              <a:ext cx="1016000" cy="1015663"/>
            </a:xfrm>
            <a:prstGeom prst="round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smtClean="0">
                  <a:solidFill>
                    <a:srgbClr val="000000"/>
                  </a:solidFill>
                </a:rPr>
                <a:t>1</a:t>
              </a:r>
              <a:r>
                <a:rPr lang="en-US" sz="2400" b="1" dirty="0" smtClean="0">
                  <a:solidFill>
                    <a:srgbClr val="000000"/>
                  </a:solidFill>
                </a:rPr>
                <a:t> min</a:t>
              </a:r>
              <a:endParaRPr lang="en-US" sz="2400" b="1"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26"/>
                                        </p:tgtEl>
                                        <p:attrNameLst>
                                          <p:attrName>ppt_w</p:attrName>
                                        </p:attrNameLst>
                                      </p:cBhvr>
                                      <p:tavLst>
                                        <p:tav tm="0">
                                          <p:val>
                                            <p:strVal val="ppt_w"/>
                                          </p:val>
                                        </p:tav>
                                        <p:tav tm="100000">
                                          <p:val>
                                            <p:fltVal val="0"/>
                                          </p:val>
                                        </p:tav>
                                      </p:tavLst>
                                    </p:anim>
                                    <p:anim calcmode="lin" valueType="num">
                                      <p:cBhvr>
                                        <p:cTn id="7" dur="500"/>
                                        <p:tgtEl>
                                          <p:spTgt spid="26"/>
                                        </p:tgtEl>
                                        <p:attrNameLst>
                                          <p:attrName>ppt_h</p:attrName>
                                        </p:attrNameLst>
                                      </p:cBhvr>
                                      <p:tavLst>
                                        <p:tav tm="0">
                                          <p:val>
                                            <p:strVal val="ppt_h"/>
                                          </p:val>
                                        </p:tav>
                                        <p:tav tm="100000">
                                          <p:val>
                                            <p:fltVal val="0"/>
                                          </p:val>
                                        </p:tav>
                                      </p:tavLst>
                                    </p:anim>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7"/>
                                        </p:tgtEl>
                                        <p:attrNameLst>
                                          <p:attrName>ppt_w</p:attrName>
                                        </p:attrNameLst>
                                      </p:cBhvr>
                                      <p:tavLst>
                                        <p:tav tm="0">
                                          <p:val>
                                            <p:strVal val="ppt_w"/>
                                          </p:val>
                                        </p:tav>
                                        <p:tav tm="100000">
                                          <p:val>
                                            <p:fltVal val="0"/>
                                          </p:val>
                                        </p:tav>
                                      </p:tavLst>
                                    </p:anim>
                                    <p:anim calcmode="lin" valueType="num">
                                      <p:cBhvr>
                                        <p:cTn id="14" dur="500"/>
                                        <p:tgtEl>
                                          <p:spTgt spid="27"/>
                                        </p:tgtEl>
                                        <p:attrNameLst>
                                          <p:attrName>ppt_h</p:attrName>
                                        </p:attrNameLst>
                                      </p:cBhvr>
                                      <p:tavLst>
                                        <p:tav tm="0">
                                          <p:val>
                                            <p:strVal val="ppt_h"/>
                                          </p:val>
                                        </p:tav>
                                        <p:tav tm="100000">
                                          <p:val>
                                            <p:fltVal val="0"/>
                                          </p:val>
                                        </p:tav>
                                      </p:tavLst>
                                    </p:anim>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nodeType="clickEffect">
                                  <p:stCondLst>
                                    <p:cond delay="0"/>
                                  </p:stCondLst>
                                  <p:childTnLst>
                                    <p:anim calcmode="lin" valueType="num">
                                      <p:cBhvr>
                                        <p:cTn id="20" dur="500"/>
                                        <p:tgtEl>
                                          <p:spTgt spid="28"/>
                                        </p:tgtEl>
                                        <p:attrNameLst>
                                          <p:attrName>ppt_w</p:attrName>
                                        </p:attrNameLst>
                                      </p:cBhvr>
                                      <p:tavLst>
                                        <p:tav tm="0">
                                          <p:val>
                                            <p:strVal val="ppt_w"/>
                                          </p:val>
                                        </p:tav>
                                        <p:tav tm="100000">
                                          <p:val>
                                            <p:fltVal val="0"/>
                                          </p:val>
                                        </p:tav>
                                      </p:tavLst>
                                    </p:anim>
                                    <p:anim calcmode="lin" valueType="num">
                                      <p:cBhvr>
                                        <p:cTn id="21" dur="500"/>
                                        <p:tgtEl>
                                          <p:spTgt spid="28"/>
                                        </p:tgtEl>
                                        <p:attrNameLst>
                                          <p:attrName>ppt_h</p:attrName>
                                        </p:attrNameLst>
                                      </p:cBhvr>
                                      <p:tavLst>
                                        <p:tav tm="0">
                                          <p:val>
                                            <p:strVal val="ppt_h"/>
                                          </p:val>
                                        </p:tav>
                                        <p:tav tm="100000">
                                          <p:val>
                                            <p:fltVal val="0"/>
                                          </p:val>
                                        </p:tav>
                                      </p:tavLst>
                                    </p:anim>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 Think, Write, Pair, Share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7</a:t>
            </a:fld>
            <a:endParaRPr lang="en-US" smtClean="0">
              <a:solidFill>
                <a:schemeClr val="bg1"/>
              </a:solidFill>
            </a:endParaRPr>
          </a:p>
        </p:txBody>
      </p:sp>
      <p:sp>
        <p:nvSpPr>
          <p:cNvPr id="6" name="White Background"/>
          <p:cNvSpPr>
            <a:spLocks noChangeArrowheads="1"/>
          </p:cNvSpPr>
          <p:nvPr/>
        </p:nvSpPr>
        <p:spPr bwMode="auto">
          <a:xfrm>
            <a:off x="228600" y="804863"/>
            <a:ext cx="8686800" cy="50625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1" name="Table 10"/>
          <p:cNvGraphicFramePr>
            <a:graphicFrameLocks noGrp="1"/>
          </p:cNvGraphicFramePr>
          <p:nvPr>
            <p:extLst>
              <p:ext uri="{D42A27DB-BD31-4B8C-83A1-F6EECF244321}">
                <p14:modId xmlns:p14="http://schemas.microsoft.com/office/powerpoint/2010/main" val="1058285515"/>
              </p:ext>
            </p:extLst>
          </p:nvPr>
        </p:nvGraphicFramePr>
        <p:xfrm>
          <a:off x="838200" y="1981200"/>
          <a:ext cx="7543800" cy="3677739"/>
        </p:xfrm>
        <a:graphic>
          <a:graphicData uri="http://schemas.openxmlformats.org/drawingml/2006/table">
            <a:tbl>
              <a:tblPr firstRow="1" bandRow="1">
                <a:tableStyleId>{5C22544A-7EE6-4342-B048-85BDC9FD1C3A}</a:tableStyleId>
              </a:tblPr>
              <a:tblGrid>
                <a:gridCol w="2514600"/>
                <a:gridCol w="2514600"/>
                <a:gridCol w="2514600"/>
              </a:tblGrid>
              <a:tr h="797379">
                <a:tc>
                  <a:txBody>
                    <a:bodyPr/>
                    <a:lstStyle/>
                    <a:p>
                      <a:pPr algn="ctr"/>
                      <a:r>
                        <a:rPr lang="en-US" sz="2800" b="0" u="sng" dirty="0" smtClean="0">
                          <a:solidFill>
                            <a:srgbClr val="000000"/>
                          </a:solidFill>
                        </a:rPr>
                        <a:t>Length</a:t>
                      </a:r>
                      <a:endParaRPr lang="en-US" sz="2800" b="0" u="sng" dirty="0">
                        <a:solidFill>
                          <a:srgbClr val="000000"/>
                        </a:solidFill>
                      </a:endParaRPr>
                    </a:p>
                  </a:txBody>
                  <a:tcPr/>
                </a:tc>
                <a:tc>
                  <a:txBody>
                    <a:bodyPr/>
                    <a:lstStyle/>
                    <a:p>
                      <a:pPr algn="ctr"/>
                      <a:r>
                        <a:rPr lang="en-US" sz="2800" b="0" u="sng" dirty="0" smtClean="0">
                          <a:solidFill>
                            <a:srgbClr val="000000"/>
                          </a:solidFill>
                        </a:rPr>
                        <a:t>Volume</a:t>
                      </a:r>
                      <a:endParaRPr lang="en-US" sz="2800" b="0" u="sng" dirty="0">
                        <a:solidFill>
                          <a:srgbClr val="000000"/>
                        </a:solidFill>
                      </a:endParaRPr>
                    </a:p>
                  </a:txBody>
                  <a:tcPr/>
                </a:tc>
                <a:tc>
                  <a:txBody>
                    <a:bodyPr/>
                    <a:lstStyle/>
                    <a:p>
                      <a:pPr algn="ctr"/>
                      <a:r>
                        <a:rPr lang="en-US" sz="2800" b="0" u="sng" dirty="0" smtClean="0">
                          <a:solidFill>
                            <a:srgbClr val="000000"/>
                          </a:solidFill>
                        </a:rPr>
                        <a:t>Weight</a:t>
                      </a:r>
                      <a:endParaRPr lang="en-US" sz="2800" b="0" u="sng" dirty="0">
                        <a:solidFill>
                          <a:srgbClr val="000000"/>
                        </a:solidFill>
                      </a:endParaRPr>
                    </a:p>
                  </a:txBody>
                  <a:tcPr/>
                </a:tc>
              </a:tr>
              <a:tr h="2152375">
                <a:tc>
                  <a:txBody>
                    <a:bodyPr/>
                    <a:lstStyle/>
                    <a:p>
                      <a:pPr algn="ctr"/>
                      <a:r>
                        <a:rPr lang="en-US" sz="2000" dirty="0" smtClean="0"/>
                        <a:t>Inch</a:t>
                      </a:r>
                    </a:p>
                    <a:p>
                      <a:pPr algn="ctr"/>
                      <a:r>
                        <a:rPr lang="en-US" sz="2000" dirty="0" smtClean="0"/>
                        <a:t>Foot</a:t>
                      </a:r>
                    </a:p>
                    <a:p>
                      <a:pPr algn="ctr"/>
                      <a:r>
                        <a:rPr lang="en-US" sz="2000" dirty="0" smtClean="0"/>
                        <a:t>Yard</a:t>
                      </a:r>
                    </a:p>
                    <a:p>
                      <a:pPr algn="ctr"/>
                      <a:r>
                        <a:rPr lang="en-US" sz="2000" dirty="0" smtClean="0"/>
                        <a:t>Mile</a:t>
                      </a:r>
                    </a:p>
                    <a:p>
                      <a:pPr algn="ctr"/>
                      <a:endParaRPr lang="en-US" sz="2000" dirty="0" smtClean="0"/>
                    </a:p>
                    <a:p>
                      <a:pPr algn="ctr"/>
                      <a:r>
                        <a:rPr lang="en-US" sz="2000" dirty="0" smtClean="0"/>
                        <a:t>Centimeter</a:t>
                      </a:r>
                    </a:p>
                    <a:p>
                      <a:pPr algn="ctr"/>
                      <a:r>
                        <a:rPr lang="en-US" sz="2000" dirty="0" smtClean="0"/>
                        <a:t>Millimeter</a:t>
                      </a:r>
                    </a:p>
                    <a:p>
                      <a:pPr algn="ctr"/>
                      <a:r>
                        <a:rPr lang="en-US" sz="2000" dirty="0" smtClean="0"/>
                        <a:t>Meter</a:t>
                      </a:r>
                    </a:p>
                    <a:p>
                      <a:pPr algn="ctr"/>
                      <a:r>
                        <a:rPr lang="en-US" sz="2000" dirty="0" smtClean="0"/>
                        <a:t>Kilometer</a:t>
                      </a:r>
                      <a:endParaRPr lang="en-US" sz="2000" dirty="0"/>
                    </a:p>
                  </a:txBody>
                  <a:tcPr/>
                </a:tc>
                <a:tc>
                  <a:txBody>
                    <a:bodyPr/>
                    <a:lstStyle/>
                    <a:p>
                      <a:pPr algn="ctr"/>
                      <a:r>
                        <a:rPr lang="en-US" sz="2000" dirty="0" smtClean="0"/>
                        <a:t>Cup</a:t>
                      </a:r>
                    </a:p>
                    <a:p>
                      <a:pPr algn="ctr"/>
                      <a:r>
                        <a:rPr lang="en-US" sz="2000" dirty="0" smtClean="0"/>
                        <a:t>Fluid</a:t>
                      </a:r>
                      <a:r>
                        <a:rPr lang="en-US" sz="2000" baseline="0" dirty="0" smtClean="0"/>
                        <a:t> ounce</a:t>
                      </a:r>
                    </a:p>
                    <a:p>
                      <a:pPr algn="ctr"/>
                      <a:r>
                        <a:rPr lang="en-US" sz="2000" baseline="0" dirty="0" smtClean="0"/>
                        <a:t>Quart</a:t>
                      </a:r>
                    </a:p>
                    <a:p>
                      <a:pPr algn="ctr"/>
                      <a:r>
                        <a:rPr lang="en-US" sz="2000" baseline="0" dirty="0" smtClean="0"/>
                        <a:t>Pint</a:t>
                      </a:r>
                    </a:p>
                    <a:p>
                      <a:pPr algn="ctr"/>
                      <a:r>
                        <a:rPr lang="en-US" sz="2000" baseline="0" dirty="0" smtClean="0"/>
                        <a:t>Gallon</a:t>
                      </a:r>
                    </a:p>
                    <a:p>
                      <a:pPr algn="ctr"/>
                      <a:endParaRPr lang="en-US" sz="2000" baseline="0" dirty="0" smtClean="0"/>
                    </a:p>
                    <a:p>
                      <a:pPr algn="ctr"/>
                      <a:r>
                        <a:rPr lang="en-US" sz="2000" baseline="0" dirty="0" smtClean="0"/>
                        <a:t>Liter</a:t>
                      </a:r>
                    </a:p>
                    <a:p>
                      <a:pPr algn="ctr"/>
                      <a:r>
                        <a:rPr lang="en-US" sz="2000" baseline="0" dirty="0" smtClean="0"/>
                        <a:t>Milliliter</a:t>
                      </a:r>
                    </a:p>
                    <a:p>
                      <a:pPr algn="ctr"/>
                      <a:endParaRPr lang="en-US" sz="2300" dirty="0"/>
                    </a:p>
                  </a:txBody>
                  <a:tcPr/>
                </a:tc>
                <a:tc>
                  <a:txBody>
                    <a:bodyPr/>
                    <a:lstStyle/>
                    <a:p>
                      <a:pPr algn="ctr"/>
                      <a:r>
                        <a:rPr lang="en-US" sz="2000" dirty="0" smtClean="0"/>
                        <a:t>Pound</a:t>
                      </a:r>
                    </a:p>
                    <a:p>
                      <a:pPr algn="ctr"/>
                      <a:r>
                        <a:rPr lang="en-US" sz="2000" dirty="0" smtClean="0"/>
                        <a:t>Ounce</a:t>
                      </a:r>
                    </a:p>
                    <a:p>
                      <a:pPr algn="ctr"/>
                      <a:r>
                        <a:rPr lang="en-US" sz="2000" dirty="0" smtClean="0"/>
                        <a:t>Ton</a:t>
                      </a:r>
                    </a:p>
                    <a:p>
                      <a:pPr algn="ctr"/>
                      <a:endParaRPr lang="en-US" sz="2000" dirty="0" smtClean="0"/>
                    </a:p>
                    <a:p>
                      <a:pPr algn="ctr"/>
                      <a:r>
                        <a:rPr lang="en-US" sz="2000" dirty="0" smtClean="0"/>
                        <a:t>Gram</a:t>
                      </a:r>
                    </a:p>
                    <a:p>
                      <a:pPr algn="ctr"/>
                      <a:r>
                        <a:rPr lang="en-US" sz="2000" dirty="0" smtClean="0"/>
                        <a:t>Kilogram</a:t>
                      </a:r>
                    </a:p>
                    <a:p>
                      <a:pPr algn="ctr"/>
                      <a:r>
                        <a:rPr lang="en-US" sz="2000" dirty="0" smtClean="0"/>
                        <a:t>Metric ton</a:t>
                      </a:r>
                    </a:p>
                    <a:p>
                      <a:pPr algn="ctr"/>
                      <a:endParaRPr lang="en-US" sz="2300" dirty="0"/>
                    </a:p>
                  </a:txBody>
                  <a:tcPr/>
                </a:tc>
              </a:tr>
            </a:tbl>
          </a:graphicData>
        </a:graphic>
      </p:graphicFrame>
      <p:grpSp>
        <p:nvGrpSpPr>
          <p:cNvPr id="3" name="Group 18"/>
          <p:cNvGrpSpPr/>
          <p:nvPr/>
        </p:nvGrpSpPr>
        <p:grpSpPr>
          <a:xfrm>
            <a:off x="381000" y="838200"/>
            <a:ext cx="8458200" cy="1015664"/>
            <a:chOff x="381000" y="838200"/>
            <a:chExt cx="8458200" cy="1015664"/>
          </a:xfrm>
        </p:grpSpPr>
        <p:sp>
          <p:nvSpPr>
            <p:cNvPr id="10" name="TextBox 9"/>
            <p:cNvSpPr txBox="1"/>
            <p:nvPr/>
          </p:nvSpPr>
          <p:spPr>
            <a:xfrm>
              <a:off x="381000" y="838201"/>
              <a:ext cx="8407400"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900" u="sng" dirty="0" smtClean="0">
                  <a:solidFill>
                    <a:srgbClr val="000000"/>
                  </a:solidFill>
                </a:rPr>
                <a:t>Share</a:t>
              </a:r>
              <a:r>
                <a:rPr lang="en-US" sz="2900" dirty="0" smtClean="0">
                  <a:solidFill>
                    <a:srgbClr val="000000"/>
                  </a:solidFill>
                </a:rPr>
                <a:t>:  Students will be selected at random to       share 3 units from each category.</a:t>
              </a:r>
              <a:endParaRPr lang="en-US" sz="2900" b="1" u="sng" dirty="0" smtClean="0">
                <a:solidFill>
                  <a:srgbClr val="000000"/>
                </a:solidFill>
              </a:endParaRPr>
            </a:p>
          </p:txBody>
        </p:sp>
        <p:sp>
          <p:nvSpPr>
            <p:cNvPr id="18" name="Rounded Rectangle 17"/>
            <p:cNvSpPr/>
            <p:nvPr/>
          </p:nvSpPr>
          <p:spPr>
            <a:xfrm>
              <a:off x="7823200" y="838200"/>
              <a:ext cx="1016000" cy="1015663"/>
            </a:xfrm>
            <a:prstGeom prst="roundRect">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600" b="1" dirty="0" smtClean="0">
                  <a:solidFill>
                    <a:schemeClr val="tx1"/>
                  </a:solidFill>
                </a:rPr>
                <a:t>1</a:t>
              </a:r>
              <a:r>
                <a:rPr lang="en-US" sz="2400" b="1" dirty="0" smtClean="0">
                  <a:solidFill>
                    <a:schemeClr val="tx1"/>
                  </a:solidFill>
                </a:rPr>
                <a:t> min</a:t>
              </a:r>
              <a:endParaRPr lang="en-US" sz="2400" b="1" dirty="0">
                <a:solidFill>
                  <a:schemeClr val="tx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Explore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8</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29827" y="966549"/>
            <a:ext cx="4242173" cy="4062651"/>
          </a:xfrm>
          <a:prstGeom prst="rect">
            <a:avLst/>
          </a:prstGeom>
          <a:noFill/>
        </p:spPr>
        <p:txBody>
          <a:bodyPr wrap="square" rtlCol="0">
            <a:spAutoFit/>
          </a:bodyPr>
          <a:lstStyle/>
          <a:p>
            <a:r>
              <a:rPr lang="en-US" sz="3000" dirty="0" smtClean="0"/>
              <a:t>Emily, </a:t>
            </a:r>
            <a:r>
              <a:rPr lang="en-US" sz="3000" dirty="0" err="1" smtClean="0"/>
              <a:t>Lilo</a:t>
            </a:r>
            <a:r>
              <a:rPr lang="en-US" sz="3000" dirty="0" smtClean="0"/>
              <a:t>, and Henry are going to go to Six Flags on a field trip.  They all want to go on the Batman roller coaster ride, but they have to make sure   they are each tall enough to go on the ride.  </a:t>
            </a:r>
          </a:p>
          <a:p>
            <a:endParaRPr lang="en-US" dirty="0"/>
          </a:p>
        </p:txBody>
      </p:sp>
      <p:pic>
        <p:nvPicPr>
          <p:cNvPr id="11" name="Picture 10" descr="00batman.jpg"/>
          <p:cNvPicPr>
            <a:picLocks noChangeAspect="1"/>
          </p:cNvPicPr>
          <p:nvPr/>
        </p:nvPicPr>
        <p:blipFill>
          <a:blip r:embed="rId7"/>
          <a:srcRect l="35000"/>
          <a:stretch>
            <a:fillRect/>
          </a:stretch>
        </p:blipFill>
        <p:spPr>
          <a:xfrm>
            <a:off x="4659948" y="804862"/>
            <a:ext cx="4255452" cy="49101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Explore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9</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191000" y="990600"/>
            <a:ext cx="4368426" cy="4524315"/>
          </a:xfrm>
          <a:prstGeom prst="rect">
            <a:avLst/>
          </a:prstGeom>
          <a:noFill/>
        </p:spPr>
        <p:txBody>
          <a:bodyPr wrap="square" rtlCol="0">
            <a:spAutoFit/>
          </a:bodyPr>
          <a:lstStyle/>
          <a:p>
            <a:r>
              <a:rPr lang="en-US" sz="3000" dirty="0" smtClean="0"/>
              <a:t>Their teacher looks up the height requirement and it is 54 inches.  The students know their heights in feet but not in inches.  Help them to figure out if they are each tall enough to ride the Batman roller coaster.</a:t>
            </a:r>
          </a:p>
          <a:p>
            <a:endParaRPr lang="en-US" dirty="0"/>
          </a:p>
        </p:txBody>
      </p:sp>
      <p:pic>
        <p:nvPicPr>
          <p:cNvPr id="12" name="Picture 11" descr="height measure.gif"/>
          <p:cNvPicPr>
            <a:picLocks noChangeAspect="1"/>
          </p:cNvPicPr>
          <p:nvPr/>
        </p:nvPicPr>
        <p:blipFill>
          <a:blip r:embed="rId7"/>
          <a:stretch>
            <a:fillRect/>
          </a:stretch>
        </p:blipFill>
        <p:spPr>
          <a:xfrm>
            <a:off x="457200" y="1219200"/>
            <a:ext cx="3614738" cy="3657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16332</TotalTime>
  <Words>1958</Words>
  <Application>Microsoft Office PowerPoint</Application>
  <PresentationFormat>On-screen Show (4:3)</PresentationFormat>
  <Paragraphs>493</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PowerPoint Presentation</vt:lpstr>
      <vt:lpstr>Warm Up</vt:lpstr>
      <vt:lpstr>Launch - Vocabulary</vt:lpstr>
      <vt:lpstr>Launch - Vocabulary</vt:lpstr>
      <vt:lpstr>Launch - Vocabulary</vt:lpstr>
      <vt:lpstr>Launch – Think, Write, Pair, Share</vt:lpstr>
      <vt:lpstr>Launch – Think, Write, Pair, Share</vt:lpstr>
      <vt:lpstr>Explore</vt:lpstr>
      <vt:lpstr>Explore</vt:lpstr>
      <vt:lpstr>Explore</vt:lpstr>
      <vt:lpstr>Explore</vt:lpstr>
      <vt:lpstr>New Skill – Unit Conversion Using Ratios</vt:lpstr>
      <vt:lpstr>Mini-Lesson:  Unit Conversion Using Ratios</vt:lpstr>
      <vt:lpstr>Mini-Lesson:  Unit Conversion Using Ratios</vt:lpstr>
      <vt:lpstr>Launch</vt:lpstr>
      <vt:lpstr>Launch</vt:lpstr>
      <vt:lpstr>Launch</vt:lpstr>
      <vt:lpstr>Launch</vt:lpstr>
      <vt:lpstr>Launch</vt:lpstr>
      <vt:lpstr>Launch</vt:lpstr>
      <vt:lpstr>Launch</vt:lpstr>
      <vt:lpstr>Launch</vt:lpstr>
      <vt:lpstr>Practice</vt:lpstr>
      <vt:lpstr>Practice</vt:lpstr>
      <vt:lpstr>Practice</vt:lpstr>
      <vt:lpstr>Practice</vt:lpstr>
      <vt:lpstr>Practice</vt:lpstr>
      <vt:lpstr>Practice</vt:lpstr>
      <vt:lpstr>Practice</vt:lpstr>
      <vt:lpstr>Practice</vt:lpstr>
      <vt:lpstr>Practice</vt:lpstr>
      <vt:lpstr>Summary</vt:lpstr>
      <vt:lpstr>Summary</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Susan</cp:lastModifiedBy>
  <cp:revision>550</cp:revision>
  <dcterms:created xsi:type="dcterms:W3CDTF">2013-08-24T18:18:38Z</dcterms:created>
  <dcterms:modified xsi:type="dcterms:W3CDTF">2014-09-14T00:10:32Z</dcterms:modified>
</cp:coreProperties>
</file>