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23"/>
  </p:notesMasterIdLst>
  <p:sldIdLst>
    <p:sldId id="426" r:id="rId2"/>
    <p:sldId id="433" r:id="rId3"/>
    <p:sldId id="487" r:id="rId4"/>
    <p:sldId id="494" r:id="rId5"/>
    <p:sldId id="428" r:id="rId6"/>
    <p:sldId id="519" r:id="rId7"/>
    <p:sldId id="520" r:id="rId8"/>
    <p:sldId id="521" r:id="rId9"/>
    <p:sldId id="523" r:id="rId10"/>
    <p:sldId id="522" r:id="rId11"/>
    <p:sldId id="524" r:id="rId12"/>
    <p:sldId id="525" r:id="rId13"/>
    <p:sldId id="530" r:id="rId14"/>
    <p:sldId id="526" r:id="rId15"/>
    <p:sldId id="531" r:id="rId16"/>
    <p:sldId id="434" r:id="rId17"/>
    <p:sldId id="430" r:id="rId18"/>
    <p:sldId id="505" r:id="rId19"/>
    <p:sldId id="431" r:id="rId20"/>
    <p:sldId id="506" r:id="rId21"/>
    <p:sldId id="468" r:id="rId22"/>
  </p:sldIdLst>
  <p:sldSz cx="9144000" cy="5715000" type="screen16x10"/>
  <p:notesSz cx="6858000" cy="9144000"/>
  <p:embeddedFontLs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922" autoAdjust="0"/>
  </p:normalViewPr>
  <p:slideViewPr>
    <p:cSldViewPr>
      <p:cViewPr>
        <p:scale>
          <a:sx n="75" d="100"/>
          <a:sy n="75" d="100"/>
        </p:scale>
        <p:origin x="-1008" y="-132"/>
      </p:cViewPr>
      <p:guideLst>
        <p:guide orient="horz" pos="1512"/>
        <p:guide pos="2880"/>
      </p:guideLst>
    </p:cSldViewPr>
  </p:slideViewPr>
  <p:outlineViewPr>
    <p:cViewPr>
      <p:scale>
        <a:sx n="33" d="100"/>
        <a:sy n="33" d="100"/>
      </p:scale>
      <p:origin x="0" y="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139CB-FC8D-44BF-B5C4-C14ECADF62A0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CE615-EFDB-420A-87DA-FB6ECB771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3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78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99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30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69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78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6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7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57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8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0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38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6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4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58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97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03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CE615-EFDB-420A-87DA-FB6ECB7719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81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371600"/>
            <a:ext cx="3771900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800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6300" y="13716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6300" y="26289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6300" y="38862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3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71500" y="342900"/>
            <a:ext cx="4914900" cy="4572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4572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85800" y="1143000"/>
            <a:ext cx="3771900" cy="4000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86300" y="13716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86300" y="26289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86300" y="38862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13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710"/>
            <a:ext cx="7696200" cy="41539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's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7200" y="228600"/>
            <a:ext cx="27432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Let’s Review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Common Mist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57200" y="228600"/>
            <a:ext cx="38862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A Common Mistake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2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e 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57200" y="228600"/>
            <a:ext cx="27432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Core Lesson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d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457200" y="228600"/>
            <a:ext cx="33147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Guided Practice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nsion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57200" y="228600"/>
            <a:ext cx="37719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Extension Activities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for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57200" y="228600"/>
            <a:ext cx="2514600" cy="571500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  <a:latin typeface="Orly's Font 2" pitchFamily="66" charset="0"/>
              </a:rPr>
              <a:t>Quick Quiz</a:t>
            </a:r>
            <a:endParaRPr lang="en-US" sz="2800" dirty="0">
              <a:solidFill>
                <a:schemeClr val="bg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86300" y="1371600"/>
            <a:ext cx="3771900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Picture/Visual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800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4859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z="2400" dirty="0" smtClean="0"/>
              <a:t>You can use this box for text</a:t>
            </a:r>
            <a:endParaRPr lang="en-US" sz="2400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27432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US" sz="2400" dirty="0" smtClean="0"/>
              <a:t>Or this box</a:t>
            </a:r>
            <a:endParaRPr lang="en-US" sz="240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4000500"/>
            <a:ext cx="4114800" cy="1143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sz="2400" dirty="0" smtClean="0"/>
              <a:t>Or this box.  Move them around, if necessary. Or just delete.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8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12" grpId="0" build="p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71500" y="1371600"/>
            <a:ext cx="7772400" cy="38862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Insert picture/visual here and drag wherever you’d like.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" y="342900"/>
            <a:ext cx="8001000" cy="8001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32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" y="1143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" name="Picture 2" descr="C:\Users\Eric Westendorf\Dropbox\LearnZillion\marketing\Logo\NEW LOGO!\LearnZillion just the long logo-0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43500"/>
            <a:ext cx="2400300" cy="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9" r:id="rId2"/>
    <p:sldLayoutId id="2147483702" r:id="rId3"/>
    <p:sldLayoutId id="2147483715" r:id="rId4"/>
    <p:sldLayoutId id="2147483711" r:id="rId5"/>
    <p:sldLayoutId id="2147483713" r:id="rId6"/>
    <p:sldLayoutId id="2147483712" r:id="rId7"/>
    <p:sldLayoutId id="2147483703" r:id="rId8"/>
    <p:sldLayoutId id="2147483705" r:id="rId9"/>
    <p:sldLayoutId id="2147483704" r:id="rId10"/>
    <p:sldLayoutId id="2147483706" r:id="rId11"/>
    <p:sldLayoutId id="2147483730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1pPr>
      <a:lvl2pPr marL="5715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3pPr>
      <a:lvl4pPr marL="12573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Orly's Font 2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914400" y="1485900"/>
            <a:ext cx="7543800" cy="19431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accent5"/>
                </a:solidFill>
              </a:rPr>
              <a:t>How do you position a group of numbers that include decimals, fractions and integers on a number line?</a:t>
            </a:r>
            <a:endParaRPr lang="en-US" sz="32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14500" y="3030289"/>
            <a:ext cx="5486400" cy="855911"/>
            <a:chOff x="1143000" y="6212660"/>
            <a:chExt cx="5486400" cy="102709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143000" y="6441258"/>
              <a:ext cx="5486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flipH="1">
              <a:off x="1785356" y="6212660"/>
              <a:ext cx="4581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   l   l   l   l   l   l   l   l   l</a:t>
              </a:r>
              <a:r>
                <a:rPr lang="en-US" sz="2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l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768932" y="6329192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836126" y="6322230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89338" y="6685755"/>
              <a:ext cx="4046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4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15598" y="6674325"/>
              <a:ext cx="4526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5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5524500" y="3124199"/>
            <a:ext cx="0" cy="34290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05" y="1616155"/>
            <a:ext cx="54864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68" y="4114800"/>
            <a:ext cx="5834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88" y="2377019"/>
            <a:ext cx="10064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2326599"/>
            <a:ext cx="102393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96" y="3284354"/>
            <a:ext cx="9937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413125"/>
            <a:ext cx="97472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943100" y="3239689"/>
            <a:ext cx="5715000" cy="8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Just position on the number line without changing</a:t>
            </a:r>
            <a:endParaRPr lang="en-US" sz="2800" kern="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431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9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57400" y="3144589"/>
            <a:ext cx="5486400" cy="855911"/>
            <a:chOff x="1143000" y="6212660"/>
            <a:chExt cx="5486400" cy="1027093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143000" y="6441258"/>
              <a:ext cx="5486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flipH="1">
              <a:off x="1785356" y="6212660"/>
              <a:ext cx="4581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   l   l   l   l   l   l   l   l   l</a:t>
              </a:r>
              <a:r>
                <a:rPr lang="en-US" sz="2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l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768932" y="6329192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836126" y="6322230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89338" y="6685755"/>
              <a:ext cx="4046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4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15598" y="6674325"/>
              <a:ext cx="4526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5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5867400" y="3187700"/>
            <a:ext cx="0" cy="34290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3682999" y="3457009"/>
            <a:ext cx="68580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4.3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5731933" y="3559864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4.8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42" y="1509651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85" y="4229100"/>
            <a:ext cx="58277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66" y="2499297"/>
            <a:ext cx="9636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08" y="2354402"/>
            <a:ext cx="9334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09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6200000">
            <a:off x="2253400" y="2576450"/>
            <a:ext cx="5029199" cy="790710"/>
            <a:chOff x="1143000" y="6212660"/>
            <a:chExt cx="5486400" cy="94885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143000" y="6441258"/>
              <a:ext cx="5486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flipH="1">
              <a:off x="1785356" y="6212660"/>
              <a:ext cx="4581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   l   l   l   l   l   l   l   l   l</a:t>
              </a:r>
              <a:r>
                <a:rPr lang="en-US" sz="2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392382" y="6329192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836126" y="6322230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1245193" y="6611549"/>
              <a:ext cx="548639" cy="50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4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5689824" y="6623461"/>
              <a:ext cx="572466" cy="50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5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4394199" y="2116670"/>
            <a:ext cx="419100" cy="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3708399" y="3708399"/>
            <a:ext cx="914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4.3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4572000" y="1714500"/>
            <a:ext cx="83819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4.8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4262"/>
            <a:ext cx="18415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42" y="3970478"/>
            <a:ext cx="9636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94" y="1708150"/>
            <a:ext cx="9334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02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28800" y="3200400"/>
            <a:ext cx="5715000" cy="690265"/>
            <a:chOff x="1828800" y="3200400"/>
            <a:chExt cx="5715000" cy="69026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828800" y="3314700"/>
              <a:ext cx="5715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2514600" y="3221567"/>
              <a:ext cx="290328" cy="1905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00300" y="3429000"/>
              <a:ext cx="404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8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665039" y="3221564"/>
              <a:ext cx="290328" cy="1905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9400" y="3429000"/>
              <a:ext cx="452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9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24400" y="3200400"/>
              <a:ext cx="0" cy="342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6057900" y="3200400"/>
            <a:ext cx="0" cy="34290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15100" y="3200400"/>
            <a:ext cx="0" cy="34290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14700" y="3200400"/>
            <a:ext cx="0" cy="34290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57700" y="3200400"/>
            <a:ext cx="0" cy="34290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5715000" y="3543300"/>
            <a:ext cx="68580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8.7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6125632" y="274320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8.95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88" y="1485900"/>
            <a:ext cx="5486400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31" y="4229100"/>
            <a:ext cx="58277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64" y="3460502"/>
            <a:ext cx="9636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2444750"/>
            <a:ext cx="981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83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57700" y="228600"/>
            <a:ext cx="829388" cy="5257800"/>
            <a:chOff x="4457700" y="228600"/>
            <a:chExt cx="829388" cy="5257800"/>
          </a:xfrm>
        </p:grpSpPr>
        <p:cxnSp>
          <p:nvCxnSpPr>
            <p:cNvPr id="2" name="Straight Arrow Connector 1"/>
            <p:cNvCxnSpPr/>
            <p:nvPr/>
          </p:nvCxnSpPr>
          <p:spPr>
            <a:xfrm flipV="1">
              <a:off x="4686300" y="228600"/>
              <a:ext cx="0" cy="52578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2"/>
            <p:cNvSpPr/>
            <p:nvPr/>
          </p:nvSpPr>
          <p:spPr>
            <a:xfrm>
              <a:off x="4555067" y="4953000"/>
              <a:ext cx="290328" cy="1905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48941" y="4830001"/>
              <a:ext cx="4046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8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538134" y="571500"/>
              <a:ext cx="290328" cy="1905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34466" y="457200"/>
              <a:ext cx="452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9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457700" y="2887135"/>
              <a:ext cx="40216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flipH="1">
            <a:off x="4504268" y="3200400"/>
            <a:ext cx="342900" cy="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4737099" y="160020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8.7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4800600" y="91440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8.95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525432" y="1028700"/>
            <a:ext cx="342900" cy="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504268" y="1828800"/>
            <a:ext cx="342900" cy="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21201" y="4555067"/>
            <a:ext cx="342900" cy="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7304"/>
            <a:ext cx="1841500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88342"/>
            <a:ext cx="9636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948" y="2887135"/>
            <a:ext cx="9810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1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1485900"/>
            <a:ext cx="74295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In this lesson you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have learned about </a:t>
            </a:r>
            <a:r>
              <a:rPr lang="en-US" sz="360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locating positive rational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numbers </a:t>
            </a:r>
            <a:r>
              <a:rPr lang="en-US" sz="36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by using a number line.</a:t>
            </a:r>
            <a:endParaRPr lang="en-US" sz="3600" dirty="0">
              <a:solidFill>
                <a:schemeClr val="accent1"/>
              </a:solidFill>
              <a:latin typeface="Orly's Font 2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714500" y="3601789"/>
            <a:ext cx="5486400" cy="855911"/>
            <a:chOff x="1143000" y="6212660"/>
            <a:chExt cx="5486400" cy="1027093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143000" y="6441258"/>
              <a:ext cx="5486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flipH="1">
              <a:off x="1785356" y="6212660"/>
              <a:ext cx="4581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   l   l   l   l   l   l   l   l   l</a:t>
              </a:r>
              <a:r>
                <a:rPr lang="en-US" sz="2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l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768932" y="6329192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836126" y="6322230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89338" y="6685755"/>
              <a:ext cx="4046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2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15598" y="6674325"/>
              <a:ext cx="4526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3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" y="1371600"/>
            <a:ext cx="81264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800600" y="3657600"/>
            <a:ext cx="228600" cy="228600"/>
          </a:xfrm>
          <a:prstGeom prst="ellipse">
            <a:avLst/>
          </a:prstGeom>
          <a:solidFill>
            <a:srgbClr val="E86D1F"/>
          </a:solidFill>
          <a:ln w="38100">
            <a:solidFill>
              <a:srgbClr val="E8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00700" y="3657600"/>
            <a:ext cx="228600" cy="228600"/>
          </a:xfrm>
          <a:prstGeom prst="ellipse">
            <a:avLst/>
          </a:prstGeom>
          <a:solidFill>
            <a:srgbClr val="E86D1F"/>
          </a:solidFill>
          <a:ln w="38100">
            <a:solidFill>
              <a:srgbClr val="E8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86187" y="3657600"/>
            <a:ext cx="228600" cy="228600"/>
          </a:xfrm>
          <a:prstGeom prst="ellipse">
            <a:avLst/>
          </a:prstGeom>
          <a:solidFill>
            <a:srgbClr val="E86D1F"/>
          </a:solidFill>
          <a:ln w="38100">
            <a:solidFill>
              <a:srgbClr val="E8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71900" y="3657600"/>
            <a:ext cx="228600" cy="228600"/>
          </a:xfrm>
          <a:prstGeom prst="ellipse">
            <a:avLst/>
          </a:prstGeom>
          <a:solidFill>
            <a:srgbClr val="E86D1F"/>
          </a:solidFill>
          <a:ln w="38100">
            <a:solidFill>
              <a:srgbClr val="E8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3543300" y="400050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2.35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4557729" y="397196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2.6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3086100" y="320040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2</a:t>
            </a:r>
            <a:r>
              <a:rPr lang="en-US" sz="2000" dirty="0">
                <a:solidFill>
                  <a:schemeClr val="accent3"/>
                </a:solidFill>
                <a:latin typeface="Orly's Font 2" pitchFamily="66" charset="0"/>
              </a:rPr>
              <a:t> </a:t>
            </a: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1/4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5257800" y="3200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2</a:t>
            </a:r>
            <a:r>
              <a:rPr lang="en-US" sz="2000" dirty="0">
                <a:solidFill>
                  <a:schemeClr val="accent3"/>
                </a:solidFill>
                <a:latin typeface="Orly's Font 2" pitchFamily="66" charset="0"/>
              </a:rPr>
              <a:t> </a:t>
            </a: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4/5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1"/>
      <p:bldP spid="16" grpId="1"/>
      <p:bldP spid="17" grpId="1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714500" y="3373189"/>
            <a:ext cx="5486400" cy="855911"/>
            <a:chOff x="1143000" y="6212660"/>
            <a:chExt cx="5486400" cy="1027093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143000" y="6441258"/>
              <a:ext cx="5486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flipH="1">
              <a:off x="1785356" y="6212660"/>
              <a:ext cx="4581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   l   l   l   l   l   l   l   l   l</a:t>
              </a:r>
              <a:r>
                <a:rPr lang="en-US" sz="2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l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768932" y="6329192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836126" y="6322230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89338" y="6685755"/>
              <a:ext cx="4046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3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15598" y="6674325"/>
              <a:ext cx="4526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4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" y="1143000"/>
            <a:ext cx="8126413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343400" y="3429000"/>
            <a:ext cx="228600" cy="228600"/>
          </a:xfrm>
          <a:prstGeom prst="ellipse">
            <a:avLst/>
          </a:prstGeom>
          <a:solidFill>
            <a:srgbClr val="E86D1F"/>
          </a:solidFill>
          <a:ln w="38100">
            <a:solidFill>
              <a:srgbClr val="E8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00700" y="3429000"/>
            <a:ext cx="228600" cy="228600"/>
          </a:xfrm>
          <a:prstGeom prst="ellipse">
            <a:avLst/>
          </a:prstGeom>
          <a:solidFill>
            <a:srgbClr val="E86D1F"/>
          </a:solidFill>
          <a:ln w="38100">
            <a:solidFill>
              <a:srgbClr val="E8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43200" y="3429000"/>
            <a:ext cx="228600" cy="228600"/>
          </a:xfrm>
          <a:prstGeom prst="ellipse">
            <a:avLst/>
          </a:prstGeom>
          <a:solidFill>
            <a:srgbClr val="E86D1F"/>
          </a:solidFill>
          <a:ln w="38100">
            <a:solidFill>
              <a:srgbClr val="E8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00500" y="3429000"/>
            <a:ext cx="228600" cy="228600"/>
          </a:xfrm>
          <a:prstGeom prst="ellipse">
            <a:avLst/>
          </a:prstGeom>
          <a:solidFill>
            <a:srgbClr val="E86D1F"/>
          </a:solidFill>
          <a:ln w="38100">
            <a:solidFill>
              <a:srgbClr val="E86D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 err="1" smtClean="0">
              <a:solidFill>
                <a:schemeClr val="tx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3543300" y="37719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3 2/5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4000500" y="2971800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3.5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2286000" y="29718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3 1/10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5143500" y="3657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3.8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919162"/>
            <a:ext cx="8456613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5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1485900"/>
            <a:ext cx="74295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latin typeface="Orly's Font 2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In this lesson you will learn about </a:t>
            </a:r>
            <a:r>
              <a:rPr lang="en-US" sz="3600" dirty="0" smtClean="0">
                <a:solidFill>
                  <a:schemeClr val="accent5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locating positive rational numbers </a:t>
            </a:r>
            <a:r>
              <a:rPr lang="en-US" sz="3600" dirty="0" smtClean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by using </a:t>
            </a:r>
            <a:r>
              <a:rPr lang="en-US" sz="3600" dirty="0">
                <a:solidFill>
                  <a:schemeClr val="accent1"/>
                </a:solidFill>
                <a:latin typeface="Orly's Font 2" pitchFamily="66" charset="0"/>
                <a:ea typeface="Verdana" pitchFamily="34" charset="0"/>
                <a:cs typeface="Verdana" pitchFamily="34" charset="0"/>
              </a:rPr>
              <a:t>a number line.</a:t>
            </a:r>
          </a:p>
        </p:txBody>
      </p:sp>
    </p:spTree>
    <p:extLst>
      <p:ext uri="{BB962C8B-B14F-4D97-AF65-F5344CB8AC3E}">
        <p14:creationId xmlns:p14="http://schemas.microsoft.com/office/powerpoint/2010/main" val="3994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714500" y="3373189"/>
            <a:ext cx="5486400" cy="855911"/>
            <a:chOff x="1143000" y="6212660"/>
            <a:chExt cx="5486400" cy="1027093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143000" y="6441258"/>
              <a:ext cx="5486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flipH="1">
              <a:off x="1785356" y="6212660"/>
              <a:ext cx="4581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   l   l   l   l   l   l   l   l   l</a:t>
              </a:r>
              <a:r>
                <a:rPr lang="en-US" sz="2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l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1768932" y="6329192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836126" y="6322230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89338" y="6685755"/>
              <a:ext cx="4046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9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15598" y="6674325"/>
              <a:ext cx="58520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Orly's Font 2"/>
                  <a:ea typeface="Verdana" pitchFamily="34" charset="0"/>
                  <a:cs typeface="Orly's Font 2"/>
                </a:rPr>
                <a:t>10</a:t>
              </a: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126413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342900" y="1425037"/>
            <a:ext cx="8229600" cy="242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1"/>
                </a:solidFill>
                <a:latin typeface="Orly's Font 2" pitchFamily="66" charset="0"/>
              </a:rPr>
              <a:t>Take a number line and put some marks on it. Challenge your partner to come up with a decimal number for the point while you come up with a fraction. Take turns trading off who does the decimal and who does the fraction.</a:t>
            </a:r>
            <a:endParaRPr lang="en-US" sz="2800" kern="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>
            <a:off x="1231899" y="2425701"/>
            <a:ext cx="0" cy="1257300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 txBox="1">
            <a:spLocks/>
          </p:cNvSpPr>
          <p:nvPr/>
        </p:nvSpPr>
        <p:spPr bwMode="auto">
          <a:xfrm>
            <a:off x="3200400" y="1600200"/>
            <a:ext cx="3886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9.25   9   9.2 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 bwMode="auto">
          <a:xfrm>
            <a:off x="1028700" y="2286000"/>
            <a:ext cx="1485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 2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 2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 2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 2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 2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9.25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9.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9.2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 bwMode="auto">
          <a:xfrm>
            <a:off x="1248358" y="2781300"/>
            <a:ext cx="897942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3"/>
                </a:solidFill>
                <a:latin typeface="Orly's Font 2" pitchFamily="66" charset="0"/>
              </a:rPr>
              <a:t>0</a:t>
            </a:r>
            <a:r>
              <a:rPr lang="en-US" sz="2800" dirty="0">
                <a:solidFill>
                  <a:schemeClr val="accent3"/>
                </a:solidFill>
                <a:latin typeface="Orly's Font 2" pitchFamily="66" charset="0"/>
              </a:rPr>
              <a:t>0</a:t>
            </a: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1388058" y="3302000"/>
            <a:ext cx="897942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3"/>
                </a:solidFill>
                <a:latin typeface="Orly's Font 2" pitchFamily="66" charset="0"/>
              </a:rPr>
              <a:t>0</a:t>
            </a:r>
            <a:endParaRPr lang="en-US" sz="28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 bwMode="auto">
          <a:xfrm>
            <a:off x="3200400" y="3543300"/>
            <a:ext cx="3886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9   9.2  9.25 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583266" y="2417234"/>
            <a:ext cx="0" cy="1257300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28800" y="2400300"/>
            <a:ext cx="0" cy="1257300"/>
          </a:xfrm>
          <a:prstGeom prst="straightConnector1">
            <a:avLst/>
          </a:prstGeom>
          <a:ln w="317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  <p:bldP spid="21" grpId="0" build="p"/>
      <p:bldP spid="22" grpId="0" build="p"/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2286000" y="1714500"/>
            <a:ext cx="3543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4.7 =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gray">
          <a:xfrm>
            <a:off x="3086100" y="3086100"/>
            <a:ext cx="3543300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= 8.75</a:t>
            </a:r>
            <a:endParaRPr lang="en-US" sz="2800" kern="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55125"/>
            <a:ext cx="80486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33259"/>
            <a:ext cx="785813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3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 bwMode="auto">
          <a:xfrm>
            <a:off x="914400" y="1828800"/>
            <a:ext cx="6972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Not realizing that fractions and decimals describe the same point on a line</a:t>
            </a:r>
            <a:endParaRPr lang="en-US" sz="2800" dirty="0">
              <a:solidFill>
                <a:schemeClr val="accent1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943100" y="2857500"/>
            <a:ext cx="5372100" cy="8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3 Strategies to Position on a number line</a:t>
            </a:r>
            <a:endParaRPr lang="en-US" sz="2800" kern="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288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943100" y="2743200"/>
            <a:ext cx="5372100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Change to Decimals</a:t>
            </a:r>
            <a:endParaRPr lang="en-US" sz="2800" kern="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1828800" y="3886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4.3, </a:t>
            </a:r>
            <a:r>
              <a:rPr lang="en-US" sz="2800" dirty="0" smtClean="0">
                <a:solidFill>
                  <a:srgbClr val="E86D1F"/>
                </a:solidFill>
                <a:latin typeface="Orly's Font 2" pitchFamily="66" charset="0"/>
              </a:rPr>
              <a:t>4.2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, 4.8, </a:t>
            </a:r>
            <a:r>
              <a:rPr lang="en-US" sz="2800" dirty="0" smtClean="0">
                <a:solidFill>
                  <a:srgbClr val="E86D1F"/>
                </a:solidFill>
                <a:latin typeface="Orly's Font 2" pitchFamily="66" charset="0"/>
              </a:rPr>
              <a:t>4.75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 smtClean="0">
              <a:solidFill>
                <a:schemeClr val="accent1"/>
              </a:solidFill>
              <a:latin typeface="Orly's Font 2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288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7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2514600" y="4343400"/>
            <a:ext cx="4343400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4.2, 4.3, 4.75, 4.8</a:t>
            </a:r>
            <a:endParaRPr lang="en-US" sz="2800" kern="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1828800" y="1600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4.3, </a:t>
            </a:r>
            <a:r>
              <a:rPr lang="en-US" sz="2800" dirty="0" smtClean="0">
                <a:solidFill>
                  <a:srgbClr val="E86D1F"/>
                </a:solidFill>
                <a:latin typeface="Orly's Font 2" pitchFamily="66" charset="0"/>
              </a:rPr>
              <a:t>4.2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, 4.8, </a:t>
            </a:r>
            <a:r>
              <a:rPr lang="en-US" sz="2800" dirty="0" smtClean="0">
                <a:solidFill>
                  <a:srgbClr val="E86D1F"/>
                </a:solidFill>
                <a:latin typeface="Orly's Font 2" pitchFamily="66" charset="0"/>
              </a:rPr>
              <a:t>4.75</a:t>
            </a:r>
            <a:r>
              <a:rPr lang="en-US" sz="2800" dirty="0" smtClean="0">
                <a:solidFill>
                  <a:schemeClr val="accent1"/>
                </a:solidFill>
                <a:latin typeface="Orly's Font 2" pitchFamily="66" charset="0"/>
              </a:rPr>
              <a:t> 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 dirty="0" smtClean="0">
              <a:solidFill>
                <a:schemeClr val="accent1"/>
              </a:solidFill>
              <a:latin typeface="Orly's Font 2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14500" y="3030289"/>
            <a:ext cx="5486400" cy="855911"/>
            <a:chOff x="1143000" y="6212660"/>
            <a:chExt cx="5486400" cy="102709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143000" y="6441258"/>
              <a:ext cx="5486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flipH="1">
              <a:off x="1785356" y="6212660"/>
              <a:ext cx="4581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   l   l   l   l   l   l   l   l   l</a:t>
              </a:r>
              <a:r>
                <a:rPr lang="en-US" sz="24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l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768932" y="6329192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836126" y="6322230"/>
              <a:ext cx="290328" cy="22860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89338" y="6685755"/>
              <a:ext cx="4046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4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15598" y="6674325"/>
              <a:ext cx="4526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rly's Font 2"/>
                  <a:ea typeface="Verdana" pitchFamily="34" charset="0"/>
                  <a:cs typeface="Orly's Font 2"/>
                </a:rPr>
                <a:t>5</a:t>
              </a:r>
              <a:endParaRPr lang="en-US" sz="2400" dirty="0" smtClean="0">
                <a:latin typeface="Orly's Font 2"/>
                <a:ea typeface="Verdana" pitchFamily="34" charset="0"/>
                <a:cs typeface="Orly's Font 2"/>
              </a:endParaRPr>
            </a:p>
          </p:txBody>
        </p:sp>
      </p:grp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971800" y="3331633"/>
            <a:ext cx="68580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4.2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3378200" y="2743200"/>
            <a:ext cx="68580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4.3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5372100" y="3380889"/>
            <a:ext cx="685800" cy="41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4.8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524500" y="3073400"/>
            <a:ext cx="0" cy="342900"/>
          </a:xfrm>
          <a:prstGeom prst="line">
            <a:avLst/>
          </a:prstGeom>
          <a:ln w="38100">
            <a:solidFill>
              <a:srgbClr val="E86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5109634" y="2679699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1pPr>
            <a:lvl2pPr marL="5715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2pPr>
            <a:lvl3pPr marL="914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3pPr>
            <a:lvl4pPr marL="12573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4pPr>
            <a:lvl5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Orly's Font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2000" dirty="0" smtClean="0">
                <a:solidFill>
                  <a:schemeClr val="accent3"/>
                </a:solidFill>
                <a:latin typeface="Orly's Font 2" pitchFamily="66" charset="0"/>
              </a:rPr>
              <a:t>4.75</a:t>
            </a:r>
            <a:endParaRPr lang="en-US" sz="2000" dirty="0">
              <a:solidFill>
                <a:schemeClr val="accent3"/>
              </a:solidFill>
              <a:latin typeface="Orly's Font 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9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2" grpId="0" build="p"/>
      <p:bldP spid="13" grpId="0" build="p"/>
      <p:bldP spid="14" grpId="0" build="p"/>
      <p:bldP spid="1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1943100" y="2743200"/>
            <a:ext cx="5372100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chemeClr val="accent5"/>
                </a:solidFill>
                <a:latin typeface="Orly's Font 2" pitchFamily="66" charset="0"/>
              </a:rPr>
              <a:t>Change to Fractions</a:t>
            </a:r>
            <a:endParaRPr lang="en-US" sz="2800" kern="0" dirty="0">
              <a:solidFill>
                <a:schemeClr val="accent5"/>
              </a:solidFill>
              <a:latin typeface="Orly's Font 2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9" y="1714500"/>
            <a:ext cx="548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99" y="3771900"/>
            <a:ext cx="54864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3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Learn Zillion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0078AE"/>
      </a:accent1>
      <a:accent2>
        <a:srgbClr val="00BCE4"/>
      </a:accent2>
      <a:accent3>
        <a:srgbClr val="E86D1F"/>
      </a:accent3>
      <a:accent4>
        <a:srgbClr val="FFD200"/>
      </a:accent4>
      <a:accent5>
        <a:srgbClr val="5E9732"/>
      </a:accent5>
      <a:accent6>
        <a:srgbClr val="8DC63F"/>
      </a:accent6>
      <a:hlink>
        <a:srgbClr val="000000"/>
      </a:hlink>
      <a:folHlink>
        <a:srgbClr val="000000"/>
      </a:folHlink>
    </a:clrScheme>
    <a:fontScheme name="Learn Zill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381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smtClean="0">
            <a:latin typeface="Orly's Font" pitchFamily="66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10915</TotalTime>
  <Words>312</Words>
  <Application>Microsoft Office PowerPoint</Application>
  <PresentationFormat>On-screen Show (16:10)</PresentationFormat>
  <Paragraphs>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Verdana</vt:lpstr>
      <vt:lpstr>Calibri</vt:lpstr>
      <vt:lpstr>Orly's Font 2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TM2-1</dc:creator>
  <cp:lastModifiedBy>Susan</cp:lastModifiedBy>
  <cp:revision>408</cp:revision>
  <dcterms:created xsi:type="dcterms:W3CDTF">2011-06-12T17:04:43Z</dcterms:created>
  <dcterms:modified xsi:type="dcterms:W3CDTF">2014-11-16T11:42:43Z</dcterms:modified>
</cp:coreProperties>
</file>