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3" r:id="rId4"/>
    <p:sldId id="291" r:id="rId5"/>
    <p:sldId id="258" r:id="rId6"/>
    <p:sldId id="294" r:id="rId7"/>
    <p:sldId id="295" r:id="rId8"/>
    <p:sldId id="287" r:id="rId9"/>
    <p:sldId id="264" r:id="rId10"/>
    <p:sldId id="262" r:id="rId11"/>
    <p:sldId id="269" r:id="rId12"/>
    <p:sldId id="297" r:id="rId13"/>
    <p:sldId id="265" r:id="rId14"/>
    <p:sldId id="313" r:id="rId15"/>
    <p:sldId id="279" r:id="rId16"/>
    <p:sldId id="314" r:id="rId17"/>
    <p:sldId id="296" r:id="rId18"/>
    <p:sldId id="270" r:id="rId19"/>
    <p:sldId id="299" r:id="rId20"/>
    <p:sldId id="271" r:id="rId21"/>
    <p:sldId id="301" r:id="rId22"/>
    <p:sldId id="277" r:id="rId23"/>
    <p:sldId id="298" r:id="rId24"/>
    <p:sldId id="266" r:id="rId25"/>
    <p:sldId id="272" r:id="rId26"/>
    <p:sldId id="302" r:id="rId27"/>
    <p:sldId id="283" r:id="rId28"/>
    <p:sldId id="303" r:id="rId29"/>
    <p:sldId id="304" r:id="rId30"/>
    <p:sldId id="280" r:id="rId31"/>
    <p:sldId id="267" r:id="rId32"/>
    <p:sldId id="273" r:id="rId33"/>
    <p:sldId id="306" r:id="rId34"/>
    <p:sldId id="305" r:id="rId35"/>
    <p:sldId id="278" r:id="rId36"/>
    <p:sldId id="274" r:id="rId37"/>
    <p:sldId id="275" r:id="rId38"/>
    <p:sldId id="308" r:id="rId39"/>
    <p:sldId id="307" r:id="rId40"/>
    <p:sldId id="281" r:id="rId41"/>
    <p:sldId id="268" r:id="rId42"/>
    <p:sldId id="276" r:id="rId43"/>
    <p:sldId id="310" r:id="rId44"/>
    <p:sldId id="282" r:id="rId45"/>
    <p:sldId id="309" r:id="rId46"/>
    <p:sldId id="284" r:id="rId47"/>
    <p:sldId id="285" r:id="rId48"/>
    <p:sldId id="286" r:id="rId49"/>
    <p:sldId id="312" r:id="rId50"/>
    <p:sldId id="300" r:id="rId51"/>
    <p:sldId id="311" r:id="rId52"/>
    <p:sldId id="288" r:id="rId53"/>
    <p:sldId id="289" r:id="rId54"/>
    <p:sldId id="290" r:id="rId55"/>
    <p:sldId id="259" r:id="rId56"/>
    <p:sldId id="29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B01"/>
    <a:srgbClr val="AE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4BD838-22DD-41C2-9724-DEDDB2FBBE50}" type="datetimeFigureOut">
              <a:rPr lang="en-US" smtClean="0"/>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379683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BD838-22DD-41C2-9724-DEDDB2FBBE50}" type="datetimeFigureOut">
              <a:rPr lang="en-US" smtClean="0"/>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80952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BD838-22DD-41C2-9724-DEDDB2FBBE50}" type="datetimeFigureOut">
              <a:rPr lang="en-US" smtClean="0"/>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41471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BD838-22DD-41C2-9724-DEDDB2FBBE50}" type="datetimeFigureOut">
              <a:rPr lang="en-US" smtClean="0"/>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239109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BD838-22DD-41C2-9724-DEDDB2FBBE50}" type="datetimeFigureOut">
              <a:rPr lang="en-US" smtClean="0"/>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379900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4BD838-22DD-41C2-9724-DEDDB2FBBE50}" type="datetimeFigureOut">
              <a:rPr lang="en-US" smtClean="0"/>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1485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4BD838-22DD-41C2-9724-DEDDB2FBBE50}" type="datetimeFigureOut">
              <a:rPr lang="en-US" smtClean="0"/>
              <a:t>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76459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4BD838-22DD-41C2-9724-DEDDB2FBBE50}" type="datetimeFigureOut">
              <a:rPr lang="en-US" smtClean="0"/>
              <a:t>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97659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BD838-22DD-41C2-9724-DEDDB2FBBE50}" type="datetimeFigureOut">
              <a:rPr lang="en-US" smtClean="0"/>
              <a:t>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15173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BD838-22DD-41C2-9724-DEDDB2FBBE50}" type="datetimeFigureOut">
              <a:rPr lang="en-US" smtClean="0"/>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99960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BD838-22DD-41C2-9724-DEDDB2FBBE50}" type="datetimeFigureOut">
              <a:rPr lang="en-US" smtClean="0"/>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268598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BD838-22DD-41C2-9724-DEDDB2FBBE50}" type="datetimeFigureOut">
              <a:rPr lang="en-US" smtClean="0"/>
              <a:t>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FDBCF-73C7-4899-A157-3D0D9E38FB05}" type="slidenum">
              <a:rPr lang="en-US" smtClean="0"/>
              <a:t>‹#›</a:t>
            </a:fld>
            <a:endParaRPr lang="en-US"/>
          </a:p>
        </p:txBody>
      </p:sp>
    </p:spTree>
    <p:extLst>
      <p:ext uri="{BB962C8B-B14F-4D97-AF65-F5344CB8AC3E}">
        <p14:creationId xmlns:p14="http://schemas.microsoft.com/office/powerpoint/2010/main" val="106584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teacherspayteachers.com/Store/Brain-Wrinkl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3" y="268217"/>
            <a:ext cx="10044333" cy="632156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00866" y="1045413"/>
            <a:ext cx="6590266" cy="3785652"/>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Asia’s</a:t>
            </a:r>
          </a:p>
          <a:p>
            <a:pPr algn="ctr"/>
            <a:r>
              <a:rPr lang="en-US" sz="8000" b="1"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Population</a:t>
            </a:r>
          </a:p>
          <a:p>
            <a:pPr algn="ctr"/>
            <a:r>
              <a:rPr lang="en-US" sz="8000" b="1"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Distribution</a:t>
            </a:r>
            <a:endPar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9" name="TextBox 8"/>
          <p:cNvSpPr txBox="1"/>
          <p:nvPr/>
        </p:nvSpPr>
        <p:spPr>
          <a:xfrm>
            <a:off x="1702190" y="4831065"/>
            <a:ext cx="8707901" cy="800219"/>
          </a:xfrm>
          <a:prstGeom prst="rect">
            <a:avLst/>
          </a:prstGeom>
          <a:noFill/>
        </p:spPr>
        <p:txBody>
          <a:bodyPr wrap="square" rtlCol="0">
            <a:spAutoFit/>
          </a:bodyPr>
          <a:lstStyle/>
          <a:p>
            <a:pPr algn="ctr"/>
            <a:r>
              <a:rPr lang="en-US" sz="2300" dirty="0" smtClean="0">
                <a:solidFill>
                  <a:schemeClr val="bg1"/>
                </a:solidFill>
                <a:latin typeface="KBScaredStraight" panose="02000603000000000000" pitchFamily="2" charset="0"/>
                <a:ea typeface="KBScaredStraight" panose="02000603000000000000" pitchFamily="2" charset="0"/>
              </a:rPr>
              <a:t>The Impact of Climate, Location,</a:t>
            </a:r>
          </a:p>
          <a:p>
            <a:pPr algn="ctr"/>
            <a:r>
              <a:rPr lang="en-US" sz="2300" dirty="0" smtClean="0">
                <a:solidFill>
                  <a:schemeClr val="bg1"/>
                </a:solidFill>
                <a:latin typeface="KBScaredStraight" panose="02000603000000000000" pitchFamily="2" charset="0"/>
                <a:ea typeface="KBScaredStraight" panose="02000603000000000000" pitchFamily="2" charset="0"/>
              </a:rPr>
              <a:t>Physical Characteristics, &amp; Natural Resources</a:t>
            </a:r>
            <a:endParaRPr lang="en-US" sz="23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4081755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5724644"/>
          </a:xfrm>
          <a:prstGeom prst="rect">
            <a:avLst/>
          </a:prstGeom>
          <a:noFill/>
        </p:spPr>
        <p:txBody>
          <a:bodyPr wrap="square" rtlCol="0">
            <a:spAutoFit/>
          </a:bodyPr>
          <a:lstStyle/>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Because of China’s great size, it has a variety of climates. </a:t>
            </a:r>
          </a:p>
          <a:p>
            <a:pPr marL="571500"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High mountain ranges to the south cut off moisture from the Indian ocean, making the Gobi and Taklimakan desert regions in the country’s center harsh and dry.</a:t>
            </a:r>
          </a:p>
          <a:p>
            <a:pPr marL="571500"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Northern China is semi-arid, while areas to the east and south are humid and tropical.</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Most of China’s one billion people live where there are milder climates (northeast).</a:t>
            </a:r>
            <a:endParaRPr lang="en-US" sz="3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470875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6217087"/>
          </a:xfrm>
          <a:prstGeom prst="rect">
            <a:avLst/>
          </a:prstGeom>
          <a:noFill/>
        </p:spPr>
        <p:txBody>
          <a:bodyPr wrap="square" rtlCol="0">
            <a:spAutoFit/>
          </a:bodyPr>
          <a:lstStyle/>
          <a:p>
            <a:pPr marL="285750"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Two great deserts are located in Northern China.</a:t>
            </a:r>
          </a:p>
          <a:p>
            <a:pPr marL="742950" lvl="1"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Few people live here besides nomads and animal herders.</a:t>
            </a:r>
          </a:p>
          <a:p>
            <a:pPr marL="742950" lvl="1"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Other parts of northern and western China have more moderate climates so farming is possible.</a:t>
            </a:r>
          </a:p>
          <a:p>
            <a:pPr marL="285750"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About 90% of China’s people are concentrated in the plateaus, plains, and river valleys of the eastern third of the country.</a:t>
            </a:r>
          </a:p>
          <a:p>
            <a:pPr marL="742950" lvl="1"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The northeast, around the Huang He River, is China’s most populated region.</a:t>
            </a:r>
          </a:p>
          <a:p>
            <a:pPr marL="1200150" lvl="2" indent="-28575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Here, in Chinese cities like Beijing and Shanghai, the population can exceed almost 6,000 people per square mile.</a:t>
            </a: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291581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784" y="0"/>
            <a:ext cx="10314432"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0985" y="37962"/>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Shanghai</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169691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07" y="0"/>
            <a:ext cx="10283786"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22350" y="37962"/>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Beijing</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718011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471"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294326" y="201344"/>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Village in Rural China</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480664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5293757"/>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 massive country of China has an abundance of natural resources.</a:t>
            </a:r>
          </a:p>
          <a:p>
            <a:endParaRPr lang="en-US" sz="2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What are China’s major natural resources?</a:t>
            </a:r>
          </a:p>
          <a:p>
            <a:pPr marL="914400" lvl="1"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coal, iron ore, petroleum, natural gas, mercury, tin, tungsten, antimony, manganese, molybdenum, vanadium, magnetite, aluminum, lead, zinc, rare earth elements, uranium, hydropower potential (world's largest)</a:t>
            </a:r>
          </a:p>
          <a:p>
            <a:pPr marL="914400" lvl="1" indent="-457200">
              <a:buFont typeface="Arial" panose="020B0604020202020204" pitchFamily="34" charset="0"/>
              <a:buChar char="•"/>
            </a:pPr>
            <a:endParaRPr lang="en-US" sz="2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Even though much of China’s land is not arable (good for farming), the country’s land and rivers provide a good foundation for China’s industry and economic growth.</a:t>
            </a:r>
          </a:p>
        </p:txBody>
      </p:sp>
    </p:spTree>
    <p:extLst>
      <p:ext uri="{BB962C8B-B14F-4D97-AF65-F5344CB8AC3E}">
        <p14:creationId xmlns:p14="http://schemas.microsoft.com/office/powerpoint/2010/main" val="1973099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99622" y="37962"/>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Coal Mine</a:t>
            </a:r>
            <a:endParaRPr lang="en-US" sz="28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23272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399842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467716" y="2228671"/>
            <a:ext cx="5256568" cy="2400657"/>
          </a:xfrm>
          <a:prstGeom prst="rect">
            <a:avLst/>
          </a:prstGeom>
          <a:noFill/>
        </p:spPr>
        <p:txBody>
          <a:bodyPr wrap="none" lIns="91440" tIns="45720" rIns="91440" bIns="45720">
            <a:spAutoFit/>
          </a:bodyPr>
          <a:lstStyle/>
          <a:p>
            <a:pPr algn="ctr"/>
            <a:r>
              <a:rPr lang="en-US" sz="15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India</a:t>
            </a:r>
            <a:endPar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70856" y="4826655"/>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Population: </a:t>
            </a:r>
            <a:r>
              <a:rPr lang="en-US" sz="2800" dirty="0">
                <a:solidFill>
                  <a:schemeClr val="bg1"/>
                </a:solidFill>
                <a:latin typeface="KBScaredStraight" panose="02000603000000000000" pitchFamily="2" charset="0"/>
                <a:ea typeface="KBScaredStraight" panose="02000603000000000000" pitchFamily="2" charset="0"/>
              </a:rPr>
              <a:t>1,220,800,359</a:t>
            </a:r>
          </a:p>
        </p:txBody>
      </p:sp>
    </p:spTree>
    <p:extLst>
      <p:ext uri="{BB962C8B-B14F-4D97-AF65-F5344CB8AC3E}">
        <p14:creationId xmlns:p14="http://schemas.microsoft.com/office/powerpoint/2010/main" val="3511484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6986528"/>
          </a:xfrm>
          <a:prstGeom prst="rect">
            <a:avLst/>
          </a:prstGeom>
          <a:noFill/>
        </p:spPr>
        <p:txBody>
          <a:bodyPr wrap="square" rtlCol="0">
            <a:spAutoFit/>
          </a:bodyPr>
          <a:lstStyle/>
          <a:p>
            <a:pPr marL="571500"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India has many types of climates. </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Snow and ice cover the mountains in the north.</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A large desert area borders Pakistan.</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The Ganges Plain is humid and almost tropical.</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The Deccan Plateau in the higher center of the country is more moderate.</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There is a </a:t>
            </a:r>
            <a:r>
              <a:rPr lang="en-US" sz="2600" dirty="0">
                <a:latin typeface="KBScaredStraight" panose="02000603000000000000" pitchFamily="2" charset="0"/>
                <a:ea typeface="KBScaredStraight" panose="02000603000000000000" pitchFamily="2" charset="0"/>
              </a:rPr>
              <a:t>s</a:t>
            </a:r>
            <a:r>
              <a:rPr lang="en-US" sz="2600" dirty="0" smtClean="0">
                <a:latin typeface="KBScaredStraight" panose="02000603000000000000" pitchFamily="2" charset="0"/>
                <a:ea typeface="KBScaredStraight" panose="02000603000000000000" pitchFamily="2" charset="0"/>
              </a:rPr>
              <a:t>ubtropical coastal plain along the Indian Ocean.</a:t>
            </a:r>
          </a:p>
          <a:p>
            <a:pPr marL="1028700" lvl="1" indent="-571500">
              <a:buFont typeface="Arial" panose="020B0604020202020204" pitchFamily="34" charset="0"/>
              <a:buChar char="•"/>
            </a:pPr>
            <a:endParaRPr lang="en-US" sz="26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India’s climate is shaped by unpredictable monsoons that blow hot, dry air across the continent during the winter.</a:t>
            </a:r>
          </a:p>
          <a:p>
            <a:pPr marL="1028700" lvl="1" indent="-571500">
              <a:buFont typeface="Arial" panose="020B0604020202020204" pitchFamily="34" charset="0"/>
              <a:buChar char="•"/>
            </a:pPr>
            <a:r>
              <a:rPr lang="en-US" sz="2600" dirty="0" smtClean="0">
                <a:latin typeface="KBScaredStraight" panose="02000603000000000000" pitchFamily="2" charset="0"/>
                <a:ea typeface="KBScaredStraight" panose="02000603000000000000" pitchFamily="2" charset="0"/>
              </a:rPr>
              <a:t>During spring and summer, the winds bring heavy rains from the ocean.</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45706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70" y="5958201"/>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Monsoon - Mumbai</a:t>
            </a:r>
            <a:endParaRPr lang="en-US" sz="28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65" y="59849"/>
            <a:ext cx="6599064" cy="493776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661" y="2098199"/>
            <a:ext cx="6217920" cy="46634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14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869171"/>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Standards</a:t>
            </a:r>
            <a:endParaRPr lang="en-US" sz="4400" dirty="0">
              <a:latin typeface="KG Second Chances Solid" panose="02000000000000000000" pitchFamily="2" charset="0"/>
            </a:endParaRPr>
          </a:p>
          <a:p>
            <a:endParaRPr lang="en-US" sz="2000" b="1" dirty="0" smtClean="0"/>
          </a:p>
          <a:p>
            <a:r>
              <a:rPr lang="en-US" sz="2800" b="1" dirty="0" smtClean="0">
                <a:latin typeface="KBScaredStraight" panose="02000603000000000000" pitchFamily="2" charset="0"/>
                <a:ea typeface="KBScaredStraight" panose="02000603000000000000" pitchFamily="2" charset="0"/>
              </a:rPr>
              <a:t>SS7G11 </a:t>
            </a:r>
            <a:r>
              <a:rPr lang="en-US" sz="2800" b="1" dirty="0">
                <a:latin typeface="KBScaredStraight" panose="02000603000000000000" pitchFamily="2" charset="0"/>
                <a:ea typeface="KBScaredStraight" panose="02000603000000000000" pitchFamily="2" charset="0"/>
              </a:rPr>
              <a:t>The student will explain the impact of location, climate, physical characteristics, distribution of natural resources, and population distribution on Southern and Eastern Asia. </a:t>
            </a:r>
            <a:endParaRPr lang="en-US" sz="2800" dirty="0">
              <a:latin typeface="KBScaredStraight" panose="02000603000000000000" pitchFamily="2" charset="0"/>
              <a:ea typeface="KBScaredStraight" panose="02000603000000000000" pitchFamily="2" charset="0"/>
            </a:endParaRPr>
          </a:p>
          <a:p>
            <a:r>
              <a:rPr lang="en-US" sz="2800" dirty="0">
                <a:latin typeface="KBScaredStraight" panose="02000603000000000000" pitchFamily="2" charset="0"/>
                <a:ea typeface="KBScaredStraight" panose="02000603000000000000" pitchFamily="2" charset="0"/>
              </a:rPr>
              <a:t>a. Describe the impact climate and location has on population distribution in Southern and Eastern Asia. </a:t>
            </a:r>
          </a:p>
          <a:p>
            <a:r>
              <a:rPr lang="en-US" sz="2800" dirty="0">
                <a:latin typeface="KBScaredStraight" panose="02000603000000000000" pitchFamily="2" charset="0"/>
                <a:ea typeface="KBScaredStraight" panose="02000603000000000000" pitchFamily="2" charset="0"/>
              </a:rPr>
              <a:t>b. Describe how the mountain, desert, and water features of Southern and Eastern Asia have affected the population in terms of where people live, the types of work they do, and how they travel. </a:t>
            </a:r>
          </a:p>
          <a:p>
            <a:endParaRPr lang="en-US" sz="2800" dirty="0"/>
          </a:p>
        </p:txBody>
      </p:sp>
    </p:spTree>
    <p:extLst>
      <p:ext uri="{BB962C8B-B14F-4D97-AF65-F5344CB8AC3E}">
        <p14:creationId xmlns:p14="http://schemas.microsoft.com/office/powerpoint/2010/main" val="4185989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5816977"/>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India is separated from the rest of Asia by three mountain ranges.</a:t>
            </a:r>
          </a:p>
          <a:p>
            <a:pPr marL="571500"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South of the mountains, most of India is a broad plain between the Indus and Ganges rivers.</a:t>
            </a:r>
          </a:p>
          <a:p>
            <a:pPr marL="1028700" lvl="1"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 land here is very fertile, which is good because most of India’s people rely on farming and other agricultural work.</a:t>
            </a:r>
          </a:p>
          <a:p>
            <a:pPr marL="1028700" lvl="1"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Most of India’s large cities are located along the Ganges River or near the coast.</a:t>
            </a:r>
          </a:p>
          <a:p>
            <a:pPr marL="571500"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Fewer people live in the high center of the country on the Deccan plateau.</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196417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795"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42929" y="2316163"/>
            <a:ext cx="1848119" cy="1815882"/>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Ganges River at Varanasi, India</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05083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312461"/>
            <a:ext cx="9929445" cy="4832092"/>
          </a:xfrm>
          <a:prstGeom prst="rect">
            <a:avLst/>
          </a:prstGeom>
          <a:noFill/>
        </p:spPr>
        <p:txBody>
          <a:bodyPr wrap="square" rtlCol="0">
            <a:spAutoFit/>
          </a:bodyPr>
          <a:lstStyle/>
          <a:p>
            <a:pPr marL="457200" indent="-4572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About half of India’s land is arable, and most Indians work in agriculture.</a:t>
            </a:r>
            <a:r>
              <a:rPr lang="en-US" sz="3600" dirty="0">
                <a:latin typeface="KBScaredStraight" panose="02000603000000000000" pitchFamily="2" charset="0"/>
                <a:ea typeface="KBScaredStraight" panose="02000603000000000000" pitchFamily="2" charset="0"/>
              </a:rPr>
              <a:t> </a:t>
            </a:r>
            <a:endParaRPr lang="en-US" sz="3600" dirty="0" smtClean="0">
              <a:latin typeface="KBScaredStraight" panose="02000603000000000000" pitchFamily="2" charset="0"/>
              <a:ea typeface="KBScaredStraight" panose="02000603000000000000" pitchFamily="2" charset="0"/>
            </a:endParaRPr>
          </a:p>
          <a:p>
            <a:pPr marL="914400" lvl="1" indent="-4572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India’s </a:t>
            </a:r>
            <a:r>
              <a:rPr lang="en-US" sz="3600" dirty="0">
                <a:latin typeface="KBScaredStraight" panose="02000603000000000000" pitchFamily="2" charset="0"/>
                <a:ea typeface="KBScaredStraight" panose="02000603000000000000" pitchFamily="2" charset="0"/>
              </a:rPr>
              <a:t>fertile land and ample water supply are its most valuable resources.</a:t>
            </a:r>
          </a:p>
          <a:p>
            <a:pPr lvl="1"/>
            <a:endParaRPr lang="en-US" sz="3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India has the fourth-largest coal reserves in the world.</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81272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upload.wikimedia.org/wikipedia/commons/f/f1/%281%29_Agriculture_and_rural_farms_of_Ind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73155" y="168256"/>
            <a:ext cx="5306096" cy="954107"/>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Farming in India during Monsoon Season</a:t>
            </a:r>
            <a:endParaRPr lang="en-US" sz="28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845766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2"/>
            <a:ext cx="8000285" cy="407569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71401" y="2228671"/>
            <a:ext cx="6449201" cy="2400657"/>
          </a:xfrm>
          <a:prstGeom prst="rect">
            <a:avLst/>
          </a:prstGeom>
          <a:noFill/>
        </p:spPr>
        <p:txBody>
          <a:bodyPr wrap="none" lIns="91440" tIns="45720" rIns="91440" bIns="45720">
            <a:spAutoFit/>
          </a:bodyPr>
          <a:lstStyle/>
          <a:p>
            <a:pPr algn="ctr"/>
            <a:r>
              <a:rPr lang="en-US" sz="15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Japan</a:t>
            </a:r>
            <a:endPar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42951" y="4984108"/>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Population: </a:t>
            </a:r>
            <a:r>
              <a:rPr lang="en-US" sz="2800" dirty="0">
                <a:solidFill>
                  <a:schemeClr val="bg1"/>
                </a:solidFill>
                <a:latin typeface="KBScaredStraight" panose="02000603000000000000" pitchFamily="2" charset="0"/>
                <a:ea typeface="KBScaredStraight" panose="02000603000000000000" pitchFamily="2" charset="0"/>
              </a:rPr>
              <a:t>127,253,075</a:t>
            </a:r>
          </a:p>
        </p:txBody>
      </p:sp>
    </p:spTree>
    <p:extLst>
      <p:ext uri="{BB962C8B-B14F-4D97-AF65-F5344CB8AC3E}">
        <p14:creationId xmlns:p14="http://schemas.microsoft.com/office/powerpoint/2010/main" val="1542894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6986528"/>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Japan is an island country on the far eastern edge of Asia whose climate is affected by ocean currents.</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 Japan Current brings warm water to the southern and eastern coasts, while the </a:t>
            </a:r>
            <a:r>
              <a:rPr lang="en-US" sz="2800" dirty="0" err="1" smtClean="0">
                <a:latin typeface="KBScaredStraight" panose="02000603000000000000" pitchFamily="2" charset="0"/>
                <a:ea typeface="KBScaredStraight" panose="02000603000000000000" pitchFamily="2" charset="0"/>
              </a:rPr>
              <a:t>Oyashio</a:t>
            </a:r>
            <a:r>
              <a:rPr lang="en-US" sz="2800" dirty="0" smtClean="0">
                <a:latin typeface="KBScaredStraight" panose="02000603000000000000" pitchFamily="2" charset="0"/>
                <a:ea typeface="KBScaredStraight" panose="02000603000000000000" pitchFamily="2" charset="0"/>
              </a:rPr>
              <a:t> Current cools the northern coast.</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 warmer parts of Japan have longer growing seasons for farming, and the cooler north is good for fishing.</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Japan experiences monsoons and typhoons.</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4195054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233" y="0"/>
            <a:ext cx="5857845"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438" y="1362056"/>
            <a:ext cx="3264795" cy="954107"/>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Satellite View of Japan</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272400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5693866"/>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Almost 80% of Japan is covered with mountains, which leaves a very small percentage of land available for farming.</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There are many volcanoes in Japan, which often cause earthquakes.</a:t>
            </a:r>
          </a:p>
          <a:p>
            <a:pPr marL="1028700" lvl="1"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Some parts of the country have developed hot springs around the volcanic areas, and others use the heat to warm water for people to use.</a:t>
            </a:r>
          </a:p>
          <a:p>
            <a:pPr marL="1028700" lvl="1"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Much of Japan’s population is crowded into cities. </a:t>
            </a:r>
          </a:p>
          <a:p>
            <a:pPr marL="1028700" lvl="1" indent="-5715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Tokyo is the most crowded urban area in the world.</a:t>
            </a:r>
          </a:p>
        </p:txBody>
      </p:sp>
    </p:spTree>
    <p:extLst>
      <p:ext uri="{BB962C8B-B14F-4D97-AF65-F5344CB8AC3E}">
        <p14:creationId xmlns:p14="http://schemas.microsoft.com/office/powerpoint/2010/main" val="586582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6748"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72" y="291496"/>
            <a:ext cx="12301471" cy="523220"/>
          </a:xfrm>
          <a:prstGeom prst="rect">
            <a:avLst/>
          </a:prstGeom>
          <a:noFill/>
        </p:spPr>
        <p:txBody>
          <a:bodyPr wrap="square" rtlCol="0">
            <a:spAutoFit/>
          </a:bodyPr>
          <a:lstStyle/>
          <a:p>
            <a:pPr algn="ctr"/>
            <a:r>
              <a:rPr lang="en-US" sz="2800" dirty="0" err="1" smtClean="0">
                <a:latin typeface="KBScaredStraight" panose="02000603000000000000" pitchFamily="2" charset="0"/>
                <a:ea typeface="KBScaredStraight" panose="02000603000000000000" pitchFamily="2" charset="0"/>
              </a:rPr>
              <a:t>Sakurajima</a:t>
            </a:r>
            <a:r>
              <a:rPr lang="en-US" sz="2800" dirty="0" smtClean="0">
                <a:latin typeface="KBScaredStraight" panose="02000603000000000000" pitchFamily="2" charset="0"/>
                <a:ea typeface="KBScaredStraight" panose="02000603000000000000" pitchFamily="2" charset="0"/>
              </a:rPr>
              <a:t> – Most Recent Eruption August 2013</a:t>
            </a:r>
            <a:endParaRPr lang="en-US" sz="2800" dirty="0">
              <a:latin typeface="KBScaredStraight" panose="02000603000000000000" pitchFamily="2" charset="0"/>
              <a:ea typeface="KBScaredStraight" panose="02000603000000000000" pitchFamily="2" charset="0"/>
            </a:endParaRPr>
          </a:p>
        </p:txBody>
      </p:sp>
      <p:pic>
        <p:nvPicPr>
          <p:cNvPr id="1026" name="Picture 2" descr="http://upload.wikimedia.org/wikipedia/commons/5/5c/Sakurajima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5550"/>
            <a:ext cx="12196748" cy="47529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02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070" y="0"/>
            <a:ext cx="10313859"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830686" y="37962"/>
            <a:ext cx="6420119"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Tokyo – World’s Largest Megacity</a:t>
            </a:r>
            <a:endParaRPr lang="en-US" sz="28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311720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6128088"/>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endParaRPr lang="en-US" sz="4400" dirty="0" smtClean="0">
              <a:latin typeface="KBScaredStraight" panose="02000603000000000000" pitchFamily="2" charset="0"/>
              <a:ea typeface="KBScaredStraight" panose="02000603000000000000" pitchFamily="2" charset="0"/>
              <a:cs typeface="Arial" panose="020B0604020202020204" pitchFamily="34" charset="0"/>
            </a:endParaRPr>
          </a:p>
          <a:p>
            <a:r>
              <a:rPr lang="en-US" sz="3600" dirty="0" smtClean="0">
                <a:latin typeface="KBScaredStraight" panose="02000603000000000000" pitchFamily="2" charset="0"/>
                <a:ea typeface="KBScaredStraight" panose="02000603000000000000" pitchFamily="2" charset="0"/>
                <a:cs typeface="Arial" panose="020B0604020202020204" pitchFamily="34" charset="0"/>
              </a:rPr>
              <a:t>Print off the following page for each student. </a:t>
            </a:r>
            <a:r>
              <a:rPr lang="en-US" sz="3600" dirty="0" smtClean="0">
                <a:latin typeface="KBScaredStraight" panose="02000603000000000000" pitchFamily="2" charset="0"/>
                <a:ea typeface="KBScaredStraight" panose="02000603000000000000" pitchFamily="2" charset="0"/>
              </a:rPr>
              <a:t>Have </a:t>
            </a:r>
            <a:r>
              <a:rPr lang="en-US" sz="3600" dirty="0">
                <a:latin typeface="KBScaredStraight" panose="02000603000000000000" pitchFamily="2" charset="0"/>
                <a:ea typeface="KBScaredStraight" panose="02000603000000000000" pitchFamily="2" charset="0"/>
              </a:rPr>
              <a:t>the students brainstorm what they already know about each country (“Ahhh” section) before the discussion. After the discussion, go back and have the students fill in new things that they learned (“Haaa” section).</a:t>
            </a:r>
          </a:p>
          <a:p>
            <a:pPr>
              <a:lnSpc>
                <a:spcPct val="107000"/>
              </a:lnSpc>
              <a:spcAft>
                <a:spcPts val="800"/>
              </a:spcAft>
            </a:pPr>
            <a:endParaRPr lang="en-US" sz="4400" dirty="0">
              <a:latin typeface="KBScaredStraight" panose="02000603000000000000" pitchFamily="2" charset="0"/>
              <a:ea typeface="KBScaredStraight" panose="02000603000000000000" pitchFamily="2" charset="0"/>
              <a:cs typeface="Arial" panose="020B0604020202020204" pitchFamily="34" charset="0"/>
            </a:endParaRPr>
          </a:p>
        </p:txBody>
      </p:sp>
    </p:spTree>
    <p:extLst>
      <p:ext uri="{BB962C8B-B14F-4D97-AF65-F5344CB8AC3E}">
        <p14:creationId xmlns:p14="http://schemas.microsoft.com/office/powerpoint/2010/main" val="3910962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6370975"/>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Japan has practically no natural resources.</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Much of the land is not arable, so the majority of Japan’s food must be imported.</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country must depend on industry and trade to supply its population with the goods they need.</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Japan does, however, have a strong fishing industry.</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is actually the world’s top fishing country, with China in second.</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72313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2"/>
            <a:ext cx="8000285" cy="410145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958678" y="1843950"/>
            <a:ext cx="4282262" cy="3170099"/>
          </a:xfrm>
          <a:prstGeom prst="rect">
            <a:avLst/>
          </a:prstGeom>
          <a:noFill/>
        </p:spPr>
        <p:txBody>
          <a:bodyPr wrap="none" lIns="91440" tIns="45720" rIns="91440" bIns="45720">
            <a:spAutoFit/>
          </a:bodyPr>
          <a:lstStyle/>
          <a:p>
            <a:pPr algn="ctr"/>
            <a:r>
              <a:rPr lang="en-US" sz="10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North</a:t>
            </a:r>
          </a:p>
          <a:p>
            <a:pPr algn="ctr"/>
            <a:r>
              <a:rPr lang="en-US" sz="10000" b="1"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Korea</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70856" y="5088265"/>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Population: </a:t>
            </a:r>
            <a:r>
              <a:rPr lang="en-US" sz="2800" dirty="0">
                <a:solidFill>
                  <a:schemeClr val="bg1"/>
                </a:solidFill>
                <a:latin typeface="KBScaredStraight" panose="02000603000000000000" pitchFamily="2" charset="0"/>
                <a:ea typeface="KBScaredStraight" panose="02000603000000000000" pitchFamily="2" charset="0"/>
              </a:rPr>
              <a:t>24,720,407</a:t>
            </a:r>
          </a:p>
        </p:txBody>
      </p:sp>
    </p:spTree>
    <p:extLst>
      <p:ext uri="{BB962C8B-B14F-4D97-AF65-F5344CB8AC3E}">
        <p14:creationId xmlns:p14="http://schemas.microsoft.com/office/powerpoint/2010/main" val="2087980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5" y="0"/>
            <a:ext cx="10495182"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137507"/>
            <a:ext cx="9929445" cy="7294305"/>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North Korea has short summers and long, cold winters.</a:t>
            </a:r>
          </a:p>
          <a:p>
            <a:pPr marL="571500" indent="-57150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land is mountainous and is not as heavily populated as South Korea. </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mountains of North Korea have caused it to have less success with agriculture than others in the region.</a:t>
            </a:r>
          </a:p>
          <a:p>
            <a:pPr marL="1028700" lvl="1"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Most of the people live along the western half of the country where farming is more successful.</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013851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86743" y="37962"/>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North Korea</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9639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524" y="1524"/>
            <a:ext cx="9140952" cy="6854952"/>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35617" y="37962"/>
            <a:ext cx="8899301"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Pyongyang, North Korea’s Capital</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788798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6"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5201424"/>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There are fast-flowing rivers in the mountains where North Koreans have developed hydroelectric power plants.</a:t>
            </a:r>
          </a:p>
          <a:p>
            <a:pPr marL="571500" indent="-5715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country earns a profit from mining coal and other minerals like iron and copper.</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393863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414008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958678" y="1843950"/>
            <a:ext cx="4282262" cy="3170099"/>
          </a:xfrm>
          <a:prstGeom prst="rect">
            <a:avLst/>
          </a:prstGeom>
          <a:noFill/>
        </p:spPr>
        <p:txBody>
          <a:bodyPr wrap="none" lIns="91440" tIns="45720" rIns="91440" bIns="45720">
            <a:spAutoFit/>
          </a:bodyPr>
          <a:lstStyle/>
          <a:p>
            <a:pPr algn="ctr"/>
            <a:r>
              <a:rPr lang="en-US" sz="10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South</a:t>
            </a:r>
          </a:p>
          <a:p>
            <a:pPr algn="ctr"/>
            <a:r>
              <a:rPr lang="en-US" sz="10000" b="1"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Korea</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70856" y="5106124"/>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Population: </a:t>
            </a:r>
            <a:r>
              <a:rPr lang="en-US" sz="2800" dirty="0">
                <a:solidFill>
                  <a:schemeClr val="bg1"/>
                </a:solidFill>
                <a:latin typeface="KBScaredStraight" panose="02000603000000000000" pitchFamily="2" charset="0"/>
                <a:ea typeface="KBScaredStraight" panose="02000603000000000000" pitchFamily="2" charset="0"/>
              </a:rPr>
              <a:t>48,955,203</a:t>
            </a:r>
          </a:p>
        </p:txBody>
      </p:sp>
    </p:spTree>
    <p:extLst>
      <p:ext uri="{BB962C8B-B14F-4D97-AF65-F5344CB8AC3E}">
        <p14:creationId xmlns:p14="http://schemas.microsoft.com/office/powerpoint/2010/main" val="3291339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2" y="0"/>
            <a:ext cx="10495182"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137507"/>
            <a:ext cx="9929445" cy="6740307"/>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Due to the warm winds that come from the ocean, South Korea has a milder climate than North Korea.</a:t>
            </a:r>
          </a:p>
          <a:p>
            <a:pPr marL="571500" indent="-5715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South Korea has a larger population than North Korea, with about 25% of the people living in the capital city, Seoul.</a:t>
            </a:r>
          </a:p>
          <a:p>
            <a:pPr marL="571500" indent="-5715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There are less mountains than in the north, so farming is more widely practiced here.</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959924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470" y="0"/>
            <a:ext cx="10323059"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0" y="37962"/>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South Korea</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00427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5516" y="2316163"/>
            <a:ext cx="3322749" cy="1384995"/>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Gangnam District Seoul, </a:t>
            </a:r>
          </a:p>
          <a:p>
            <a:pPr algn="ctr"/>
            <a:r>
              <a:rPr lang="en-US" sz="2800" dirty="0" smtClean="0">
                <a:latin typeface="KBScaredStraight" panose="02000603000000000000" pitchFamily="2" charset="0"/>
                <a:ea typeface="KBScaredStraight" panose="02000603000000000000" pitchFamily="2" charset="0"/>
              </a:rPr>
              <a:t>South Korea</a:t>
            </a:r>
            <a:endParaRPr lang="en-US" sz="28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780" y="0"/>
            <a:ext cx="504444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6197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2124" y="0"/>
            <a:ext cx="11353800" cy="6858000"/>
          </a:xfrm>
          <a:prstGeom prst="rect">
            <a:avLst/>
          </a:prstGeom>
        </p:spPr>
      </p:pic>
    </p:spTree>
    <p:extLst>
      <p:ext uri="{BB962C8B-B14F-4D97-AF65-F5344CB8AC3E}">
        <p14:creationId xmlns:p14="http://schemas.microsoft.com/office/powerpoint/2010/main" val="3425145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238945"/>
            <a:ext cx="9929445"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Both North and South Korea have a number of mineral deposits, including lead and zinc.</a:t>
            </a: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57545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3657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723441" y="1843950"/>
            <a:ext cx="6745116" cy="3170099"/>
          </a:xfrm>
          <a:prstGeom prst="rect">
            <a:avLst/>
          </a:prstGeom>
          <a:noFill/>
        </p:spPr>
        <p:txBody>
          <a:bodyPr wrap="none" lIns="91440" tIns="45720" rIns="91440" bIns="45720">
            <a:spAutoFit/>
          </a:bodyPr>
          <a:lstStyle/>
          <a:p>
            <a:pPr algn="ctr"/>
            <a:r>
              <a:rPr lang="en-US" sz="10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Other</a:t>
            </a:r>
          </a:p>
          <a:p>
            <a:pPr algn="ctr"/>
            <a:r>
              <a:rPr lang="en-US" sz="10000" b="1"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Countries</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Tree>
    <p:extLst>
      <p:ext uri="{BB962C8B-B14F-4D97-AF65-F5344CB8AC3E}">
        <p14:creationId xmlns:p14="http://schemas.microsoft.com/office/powerpoint/2010/main" val="1327891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2" y="0"/>
            <a:ext cx="10495182"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323439"/>
            <a:ext cx="9929445" cy="5816977"/>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Countries farther to the southeast like Vietnam are warmer and tropical.</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Some of the world’s oldest rainforests are found in the Asian countries of Indonesia, Malaysia, Thailand, Cambodia, and Laos.</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Few people live in the rainforests, but they are rapidly disappearing because of deforestation.</a:t>
            </a: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249212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69" y="136949"/>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Rainforest – Sa Pa, Vietnam</a:t>
            </a:r>
            <a:endParaRPr lang="en-US" sz="28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0462"/>
            <a:ext cx="12192000" cy="528442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4955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299582"/>
            <a:ext cx="9929445" cy="5170646"/>
          </a:xfrm>
          <a:prstGeom prst="rect">
            <a:avLst/>
          </a:prstGeom>
          <a:noFill/>
        </p:spPr>
        <p:txBody>
          <a:bodyPr wrap="square" rtlCol="0">
            <a:spAutoFit/>
          </a:bodyPr>
          <a:lstStyle/>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There are rich farmlands in southeast Asian countries where 90% of the world’s rice is grown.</a:t>
            </a:r>
          </a:p>
          <a:p>
            <a:pPr marL="1028700" lvl="1"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About half of Vietnam’s people are farmers, living in the fertile deltas of the Mekong and Red rivers.</a:t>
            </a:r>
          </a:p>
          <a:p>
            <a:pPr marL="1028700" lvl="1"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In Thailand, people also live in fertile river areas where they grow rice and other crops.</a:t>
            </a:r>
          </a:p>
          <a:p>
            <a:pPr marL="1028700" lvl="1" indent="-571500">
              <a:buFont typeface="Arial" panose="020B0604020202020204" pitchFamily="34" charset="0"/>
              <a:buChar char="•"/>
            </a:pPr>
            <a:endParaRPr lang="en-US" sz="30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smtClean="0">
                <a:latin typeface="KBScaredStraight" panose="02000603000000000000" pitchFamily="2" charset="0"/>
                <a:ea typeface="KBScaredStraight" panose="02000603000000000000" pitchFamily="2" charset="0"/>
              </a:rPr>
              <a:t>Vietnam is also able to mine phosphates for export, as well as drill for oil. </a:t>
            </a:r>
            <a:endParaRPr lang="en-US" sz="3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62857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29176" y="0"/>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Vietnamese Rice Fields</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27944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681163"/>
            <a:ext cx="11619913" cy="3657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871170" y="2613392"/>
            <a:ext cx="10449657" cy="1631216"/>
          </a:xfrm>
          <a:prstGeom prst="rect">
            <a:avLst/>
          </a:prstGeom>
          <a:noFill/>
        </p:spPr>
        <p:txBody>
          <a:bodyPr wrap="none" lIns="91440" tIns="45720" rIns="91440" bIns="45720">
            <a:spAutoFit/>
          </a:bodyPr>
          <a:lstStyle/>
          <a:p>
            <a:pPr algn="ctr"/>
            <a:r>
              <a:rPr lang="en-US" sz="10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Tree>
    <p:extLst>
      <p:ext uri="{BB962C8B-B14F-4D97-AF65-F5344CB8AC3E}">
        <p14:creationId xmlns:p14="http://schemas.microsoft.com/office/powerpoint/2010/main" val="2753942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96880" y="0"/>
            <a:ext cx="8398261"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p>
        </p:txBody>
      </p:sp>
      <p:sp>
        <p:nvSpPr>
          <p:cNvPr id="9" name="TextBox 8"/>
          <p:cNvSpPr txBox="1"/>
          <p:nvPr/>
        </p:nvSpPr>
        <p:spPr>
          <a:xfrm>
            <a:off x="1066799" y="1137507"/>
            <a:ext cx="9929445" cy="5940088"/>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Most transportation systems across Asia are underdeveloped. </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Road systems are not well developed and links between countries are often close because of disagreements.</a:t>
            </a:r>
          </a:p>
          <a:p>
            <a:pPr marL="571500" indent="-5715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Most of Asian travel (between countries) happens by sea or air.</a:t>
            </a:r>
          </a:p>
          <a:p>
            <a:pPr marL="571500" indent="-5715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Walking is a common mode of transportation in rural </a:t>
            </a:r>
            <a:r>
              <a:rPr lang="en-US" sz="3200" dirty="0" smtClean="0">
                <a:latin typeface="KBScaredStraight" panose="02000603000000000000" pitchFamily="2" charset="0"/>
                <a:ea typeface="KBScaredStraight" panose="02000603000000000000" pitchFamily="2" charset="0"/>
              </a:rPr>
              <a:t>areas throughout Asia.</a:t>
            </a: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920446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96880" y="0"/>
            <a:ext cx="8398261" cy="1323439"/>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p>
        </p:txBody>
      </p:sp>
      <p:sp>
        <p:nvSpPr>
          <p:cNvPr id="9" name="TextBox 8"/>
          <p:cNvSpPr txBox="1"/>
          <p:nvPr/>
        </p:nvSpPr>
        <p:spPr>
          <a:xfrm>
            <a:off x="1066799" y="1137507"/>
            <a:ext cx="9929445" cy="594008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Japan has a high-speed rail system where trains travel up to 199 miles per hour!</a:t>
            </a:r>
          </a:p>
          <a:p>
            <a:pPr marL="571500" indent="-57150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Many people in China’s cities can afford cars but the roads are highly congested.</a:t>
            </a:r>
          </a:p>
          <a:p>
            <a:pPr marL="1028700" lvl="1"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Public bus and subway systems are available, and people also use bicycles or walk.</a:t>
            </a:r>
          </a:p>
          <a:p>
            <a:pPr marL="571500" indent="-57150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Roads are also congested in India’s cities and the same modes of transportation are available.</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187023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72499" y="826587"/>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Japanese Bullet Train</a:t>
            </a:r>
            <a:endParaRPr lang="en-US" sz="28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595" y="2530476"/>
            <a:ext cx="6350000" cy="42037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9" y="120653"/>
            <a:ext cx="6583680" cy="445894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2030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804666"/>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endParaRPr lang="en-US" sz="44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r>
              <a:rPr lang="en-US" sz="4400" dirty="0" smtClean="0">
                <a:latin typeface="KBScaredStraight" panose="02000603000000000000" pitchFamily="2" charset="0"/>
                <a:ea typeface="KBScaredStraight" panose="02000603000000000000" pitchFamily="2" charset="0"/>
                <a:cs typeface="Arial" panose="020B0604020202020204" pitchFamily="34" charset="0"/>
              </a:rPr>
              <a:t>Print off the following page for each student. The students should complete  the CLOZE notes while discussing the presentation.</a:t>
            </a:r>
          </a:p>
          <a:p>
            <a:pPr>
              <a:lnSpc>
                <a:spcPct val="107000"/>
              </a:lnSpc>
              <a:spcAft>
                <a:spcPts val="800"/>
              </a:spcAft>
            </a:pPr>
            <a:endParaRPr lang="en-US" sz="4400" dirty="0">
              <a:latin typeface="KBScaredStraight" panose="02000603000000000000" pitchFamily="2" charset="0"/>
              <a:ea typeface="KBScaredStraight" panose="02000603000000000000" pitchFamily="2" charset="0"/>
              <a:cs typeface="Arial" panose="020B0604020202020204" pitchFamily="34" charset="0"/>
            </a:endParaRPr>
          </a:p>
        </p:txBody>
      </p:sp>
    </p:spTree>
    <p:extLst>
      <p:ext uri="{BB962C8B-B14F-4D97-AF65-F5344CB8AC3E}">
        <p14:creationId xmlns:p14="http://schemas.microsoft.com/office/powerpoint/2010/main" val="1562892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4076163" y="175586"/>
            <a:ext cx="5306096" cy="523220"/>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Jaipur, India</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333094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523149" y="0"/>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Yunnan, China</a:t>
            </a:r>
            <a:endParaRPr lang="en-US" sz="28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089043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1972" y="0"/>
            <a:ext cx="11590986" cy="6858000"/>
          </a:xfrm>
          <a:prstGeom prst="rect">
            <a:avLst/>
          </a:prstGeom>
        </p:spPr>
      </p:pic>
    </p:spTree>
    <p:extLst>
      <p:ext uri="{BB962C8B-B14F-4D97-AF65-F5344CB8AC3E}">
        <p14:creationId xmlns:p14="http://schemas.microsoft.com/office/powerpoint/2010/main" val="2622572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2835499" y="-1997299"/>
            <a:ext cx="6858000" cy="10852597"/>
          </a:xfrm>
          <a:prstGeom prst="rect">
            <a:avLst/>
          </a:prstGeom>
        </p:spPr>
      </p:pic>
    </p:spTree>
    <p:extLst>
      <p:ext uri="{BB962C8B-B14F-4D97-AF65-F5344CB8AC3E}">
        <p14:creationId xmlns:p14="http://schemas.microsoft.com/office/powerpoint/2010/main" val="14466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603504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56960" y="0"/>
            <a:ext cx="603504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16" y="-95536"/>
            <a:ext cx="6050823" cy="861774"/>
          </a:xfrm>
          <a:prstGeom prst="rect">
            <a:avLst/>
          </a:prstGeom>
          <a:noFill/>
        </p:spPr>
        <p:txBody>
          <a:bodyPr wrap="none" lIns="91440" tIns="45720" rIns="91440" bIns="45720">
            <a:spAutoFit/>
          </a:bodyPr>
          <a:lstStyle/>
          <a:p>
            <a:pPr algn="ctr"/>
            <a:r>
              <a:rPr lang="en-US" sz="5000" b="1" dirty="0" smtClean="0">
                <a:ln w="10160">
                  <a:solidFill>
                    <a:schemeClr val="tx1"/>
                  </a:solidFill>
                  <a:prstDash val="solid"/>
                </a:ln>
                <a:solidFill>
                  <a:schemeClr val="accent3"/>
                </a:solidFill>
                <a:effectLst>
                  <a:outerShdw blurRad="50800" dist="38100" dir="2700000" algn="tl" rotWithShape="0">
                    <a:prstClr val="black">
                      <a:alpha val="40000"/>
                    </a:prstClr>
                  </a:outerShdw>
                </a:effectLst>
                <a:latin typeface="KG Second Chances Solid" panose="02000000000000000000" pitchFamily="2" charset="0"/>
              </a:rPr>
              <a:t>Fieldtrip Wish List</a:t>
            </a:r>
            <a:endParaRPr lang="en-US" sz="5000" b="1" cap="none" spc="0" dirty="0">
              <a:ln w="10160">
                <a:solidFill>
                  <a:schemeClr val="tx1"/>
                </a:solidFill>
                <a:prstDash val="solid"/>
              </a:ln>
              <a:solidFill>
                <a:schemeClr val="accent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5" name="TextBox 14"/>
          <p:cNvSpPr txBox="1"/>
          <p:nvPr/>
        </p:nvSpPr>
        <p:spPr>
          <a:xfrm>
            <a:off x="0" y="682659"/>
            <a:ext cx="5952776" cy="984885"/>
          </a:xfrm>
          <a:prstGeom prst="rect">
            <a:avLst/>
          </a:prstGeom>
          <a:noFill/>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Wouldn’t it be awesome to take a fieldtrip to one of the countries that we are studying? Write your teacher a note to try and convince her to take your class to this country. Include at least THREE reasons why we </a:t>
            </a:r>
            <a:r>
              <a:rPr lang="en-US" sz="1400" dirty="0" smtClean="0">
                <a:latin typeface="Tahoma" panose="020B0604030504040204" pitchFamily="34" charset="0"/>
                <a:ea typeface="Tahoma" panose="020B0604030504040204" pitchFamily="34" charset="0"/>
                <a:cs typeface="Tahoma" panose="020B0604030504040204" pitchFamily="34" charset="0"/>
              </a:rPr>
              <a:t>should go </a:t>
            </a:r>
            <a:r>
              <a:rPr lang="en-US" sz="1400" dirty="0">
                <a:latin typeface="Tahoma" panose="020B0604030504040204" pitchFamily="34" charset="0"/>
                <a:ea typeface="Tahoma" panose="020B0604030504040204" pitchFamily="34" charset="0"/>
                <a:cs typeface="Tahoma" panose="020B0604030504040204" pitchFamily="34" charset="0"/>
              </a:rPr>
              <a:t>there. Also, draw an illustration to go with your note</a:t>
            </a:r>
            <a:r>
              <a:rPr lang="en-US" sz="1600" dirty="0">
                <a:latin typeface="Tahoma" panose="020B0604030504040204" pitchFamily="34" charset="0"/>
                <a:ea typeface="Tahoma" panose="020B0604030504040204" pitchFamily="34" charset="0"/>
                <a:cs typeface="Tahoma" panose="020B0604030504040204" pitchFamily="34" charset="0"/>
              </a:rPr>
              <a:t>.</a:t>
            </a:r>
          </a:p>
        </p:txBody>
      </p:sp>
      <p:sp>
        <p:nvSpPr>
          <p:cNvPr id="19" name="Text Box 6"/>
          <p:cNvSpPr txBox="1"/>
          <p:nvPr/>
        </p:nvSpPr>
        <p:spPr>
          <a:xfrm>
            <a:off x="179517" y="1658378"/>
            <a:ext cx="5716317" cy="5085677"/>
          </a:xfrm>
          <a:prstGeom prst="rect">
            <a:avLst/>
          </a:prstGeom>
          <a:solidFill>
            <a:schemeClr val="lt1"/>
          </a:solidFill>
          <a:ln w="1905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200" dirty="0" smtClean="0">
                <a:solidFill>
                  <a:schemeClr val="tx1"/>
                </a:solidFill>
                <a:latin typeface="Simplicity" panose="02000603000000000000" pitchFamily="2" charset="0"/>
                <a:ea typeface="Simplicity" panose="02000603000000000000" pitchFamily="2" charset="0"/>
                <a:cs typeface="Times New Roman" panose="02020603050405020304" pitchFamily="18" charset="0"/>
              </a:rPr>
              <a:t>From the Desk of…</a:t>
            </a:r>
            <a:endParaRPr lang="en-US" sz="3200" dirty="0">
              <a:solidFill>
                <a:schemeClr val="tx1"/>
              </a:solidFill>
              <a:effectLst/>
              <a:latin typeface="Simplicity" panose="02000603000000000000" pitchFamily="2" charset="0"/>
              <a:ea typeface="Simplicity" panose="02000603000000000000" pitchFamily="2" charset="0"/>
              <a:cs typeface="Times New Roman" panose="02020603050405020304" pitchFamily="18" charset="0"/>
            </a:endParaRPr>
          </a:p>
        </p:txBody>
      </p:sp>
      <p:sp>
        <p:nvSpPr>
          <p:cNvPr id="17" name="Rectangle 16"/>
          <p:cNvSpPr/>
          <p:nvPr/>
        </p:nvSpPr>
        <p:spPr>
          <a:xfrm>
            <a:off x="6145160" y="-95536"/>
            <a:ext cx="6050823" cy="861774"/>
          </a:xfrm>
          <a:prstGeom prst="rect">
            <a:avLst/>
          </a:prstGeom>
          <a:noFill/>
        </p:spPr>
        <p:txBody>
          <a:bodyPr wrap="none" lIns="91440" tIns="45720" rIns="91440" bIns="45720">
            <a:spAutoFit/>
          </a:bodyPr>
          <a:lstStyle/>
          <a:p>
            <a:pPr algn="ctr"/>
            <a:r>
              <a:rPr lang="en-US" sz="5000" b="1" dirty="0" smtClean="0">
                <a:ln w="10160">
                  <a:solidFill>
                    <a:schemeClr val="tx1"/>
                  </a:solidFill>
                  <a:prstDash val="solid"/>
                </a:ln>
                <a:solidFill>
                  <a:schemeClr val="accent3"/>
                </a:solidFill>
                <a:effectLst>
                  <a:outerShdw blurRad="50800" dist="38100" dir="2700000" algn="tl" rotWithShape="0">
                    <a:prstClr val="black">
                      <a:alpha val="40000"/>
                    </a:prstClr>
                  </a:outerShdw>
                </a:effectLst>
                <a:latin typeface="KG Second Chances Solid" panose="02000000000000000000" pitchFamily="2" charset="0"/>
              </a:rPr>
              <a:t>Fieldtrip Wish List</a:t>
            </a:r>
            <a:endParaRPr lang="en-US" sz="5000" b="1" cap="none" spc="0" dirty="0">
              <a:ln w="10160">
                <a:solidFill>
                  <a:schemeClr val="tx1"/>
                </a:solidFill>
                <a:prstDash val="solid"/>
              </a:ln>
              <a:solidFill>
                <a:schemeClr val="accent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26" name="TextBox 25"/>
          <p:cNvSpPr txBox="1"/>
          <p:nvPr/>
        </p:nvSpPr>
        <p:spPr>
          <a:xfrm>
            <a:off x="6194183" y="687639"/>
            <a:ext cx="5952776" cy="984885"/>
          </a:xfrm>
          <a:prstGeom prst="rect">
            <a:avLst/>
          </a:prstGeom>
          <a:noFill/>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Wouldn’t it be awesome to take a fieldtrip to one of the countries that we are studying? Write your teacher a note to try and convince her to take your class to this country. Include at least THREE reasons why </a:t>
            </a:r>
            <a:r>
              <a:rPr lang="en-US" sz="1400" dirty="0" smtClean="0">
                <a:latin typeface="Tahoma" panose="020B0604030504040204" pitchFamily="34" charset="0"/>
                <a:ea typeface="Tahoma" panose="020B0604030504040204" pitchFamily="34" charset="0"/>
                <a:cs typeface="Tahoma" panose="020B0604030504040204" pitchFamily="34" charset="0"/>
              </a:rPr>
              <a:t>we should </a:t>
            </a:r>
            <a:r>
              <a:rPr lang="en-US" sz="1400" dirty="0">
                <a:latin typeface="Tahoma" panose="020B0604030504040204" pitchFamily="34" charset="0"/>
                <a:ea typeface="Tahoma" panose="020B0604030504040204" pitchFamily="34" charset="0"/>
                <a:cs typeface="Tahoma" panose="020B0604030504040204" pitchFamily="34" charset="0"/>
              </a:rPr>
              <a:t>go there. Also, draw an illustration to go with your note</a:t>
            </a:r>
            <a:r>
              <a:rPr lang="en-US" sz="1600" dirty="0">
                <a:latin typeface="Tahoma" panose="020B0604030504040204" pitchFamily="34" charset="0"/>
                <a:ea typeface="Tahoma" panose="020B0604030504040204" pitchFamily="34" charset="0"/>
                <a:cs typeface="Tahoma" panose="020B0604030504040204" pitchFamily="34" charset="0"/>
              </a:rPr>
              <a:t>.</a:t>
            </a:r>
          </a:p>
        </p:txBody>
      </p:sp>
      <p:sp>
        <p:nvSpPr>
          <p:cNvPr id="27" name="Text Box 6"/>
          <p:cNvSpPr txBox="1"/>
          <p:nvPr/>
        </p:nvSpPr>
        <p:spPr>
          <a:xfrm>
            <a:off x="6312412" y="1667544"/>
            <a:ext cx="5716317" cy="5085677"/>
          </a:xfrm>
          <a:prstGeom prst="rect">
            <a:avLst/>
          </a:prstGeom>
          <a:solidFill>
            <a:schemeClr val="lt1"/>
          </a:solidFill>
          <a:ln w="1905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200" dirty="0" smtClean="0">
                <a:solidFill>
                  <a:schemeClr val="tx1"/>
                </a:solidFill>
                <a:latin typeface="Simplicity" panose="02000603000000000000" pitchFamily="2" charset="0"/>
                <a:ea typeface="Simplicity" panose="02000603000000000000" pitchFamily="2" charset="0"/>
                <a:cs typeface="Times New Roman" panose="02020603050405020304" pitchFamily="18" charset="0"/>
              </a:rPr>
              <a:t>From the Desk of…</a:t>
            </a:r>
            <a:endParaRPr lang="en-US" sz="3200" dirty="0">
              <a:solidFill>
                <a:schemeClr val="tx1"/>
              </a:solidFill>
              <a:effectLst/>
              <a:latin typeface="Simplicity" panose="02000603000000000000" pitchFamily="2" charset="0"/>
              <a:ea typeface="Simplicity"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11334967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7005508"/>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Thank you for downloading this file. I hope you enjoy using it with your students, and I can’t wait to read your feedback in my TPT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sym typeface="Wingdings" panose="05000000000000000000" pitchFamily="2" charset="2"/>
              </a:rPr>
              <a:t></a:t>
            </a:r>
          </a:p>
          <a:p>
            <a:pPr>
              <a:lnSpc>
                <a:spcPct val="107000"/>
              </a:lnSpc>
              <a:spcAft>
                <a:spcPts val="800"/>
              </a:spcAft>
            </a:pP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For more social studies materials, please visit my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hlinkClick r:id="rId2"/>
              </a:rPr>
              <a:t>http://www.teacherspayteachers.com/Store/Brain-Wrinkles</a:t>
            </a:r>
            <a:endParaRPr lang="en-US" sz="24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I teach Language Arts and Social Studies in Georgia, so my products are aligned with Common Core (LA) and Georgia Performance Standards (SS).</a:t>
            </a: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r>
              <a:rPr lang="en-US" sz="1600" dirty="0" smtClean="0">
                <a:latin typeface="KBScaredStraight" panose="02000603000000000000" pitchFamily="2" charset="0"/>
                <a:ea typeface="KBScaredStraight" panose="02000603000000000000" pitchFamily="2" charset="0"/>
                <a:cs typeface="Arial" panose="020B0604020202020204" pitchFamily="34" charset="0"/>
              </a:rPr>
              <a:t>© </a:t>
            </a:r>
            <a:r>
              <a:rPr lang="en-US" sz="1600" dirty="0">
                <a:latin typeface="KBScaredStraight" panose="02000603000000000000" pitchFamily="2" charset="0"/>
                <a:ea typeface="KBScaredStraight" panose="02000603000000000000" pitchFamily="2" charset="0"/>
                <a:cs typeface="Arial" panose="020B0604020202020204" pitchFamily="34" charset="0"/>
              </a:rPr>
              <a:t>Copyright 2013. Brain Wrinkles.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r>
              <a:rPr lang="en-US" sz="1600" dirty="0" smtClean="0">
                <a:latin typeface="KBScaredStraight" panose="02000603000000000000" pitchFamily="2" charset="0"/>
                <a:ea typeface="KBScaredStraight" panose="02000603000000000000" pitchFamily="2" charset="0"/>
                <a:cs typeface="Arial" panose="020B0604020202020204" pitchFamily="34" charset="0"/>
              </a:rPr>
              <a:t>).</a:t>
            </a:r>
            <a:endParaRPr lang="en-US" sz="1600" dirty="0">
              <a:latin typeface="KBScaredStraight" panose="02000603000000000000" pitchFamily="2" charset="0"/>
              <a:ea typeface="KBScaredStraight"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6429474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6214"/>
            <a:ext cx="9144000" cy="934188"/>
          </a:xfrm>
        </p:spPr>
        <p:txBody>
          <a:bodyPr/>
          <a:lstStyle/>
          <a:p>
            <a:r>
              <a:rPr lang="en-US" dirty="0" smtClean="0">
                <a:latin typeface="KG Second Chances Solid" panose="02000000000000000000" pitchFamily="2" charset="0"/>
              </a:rPr>
              <a:t>Credits:</a:t>
            </a:r>
            <a:endParaRPr lang="en-US" dirty="0">
              <a:latin typeface="KG Second Chances Solid" panose="02000000000000000000" pitchFamily="2" charset="0"/>
            </a:endParaRPr>
          </a:p>
        </p:txBody>
      </p:sp>
      <p:sp>
        <p:nvSpPr>
          <p:cNvPr id="3" name="Subtitle 2"/>
          <p:cNvSpPr>
            <a:spLocks noGrp="1"/>
          </p:cNvSpPr>
          <p:nvPr>
            <p:ph type="subTitle" idx="1"/>
          </p:nvPr>
        </p:nvSpPr>
        <p:spPr>
          <a:xfrm>
            <a:off x="493690" y="1361114"/>
            <a:ext cx="11457904" cy="4807866"/>
          </a:xfrm>
        </p:spPr>
        <p:txBody>
          <a:bodyPr>
            <a:normAutofit/>
          </a:bodyPr>
          <a:lstStyle/>
          <a:p>
            <a:r>
              <a:rPr lang="en-US" dirty="0" smtClean="0">
                <a:latin typeface="KBScaredStraight" panose="02000603000000000000" pitchFamily="2" charset="0"/>
                <a:ea typeface="KBScaredStraight" panose="02000603000000000000" pitchFamily="2" charset="0"/>
              </a:rPr>
              <a:t>All photos were found via Creative Commons and labeled for reuse. </a:t>
            </a:r>
          </a:p>
          <a:p>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Fonts:</a:t>
            </a: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Backgrounds &amp; Graphics:</a:t>
            </a:r>
            <a:endParaRPr lang="en-US"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a:stretch>
            <a:fillRect/>
          </a:stretch>
        </p:blipFill>
        <p:spPr>
          <a:xfrm>
            <a:off x="2068941" y="4933950"/>
            <a:ext cx="1962150" cy="192405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04806" y="2728550"/>
            <a:ext cx="2026285" cy="15163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4238697" y="5135771"/>
            <a:ext cx="1585328" cy="1573408"/>
          </a:xfrm>
          <a:prstGeom prst="rect">
            <a:avLst/>
          </a:prstGeom>
        </p:spPr>
      </p:pic>
      <p:pic>
        <p:nvPicPr>
          <p:cNvPr id="8" name="Picture 7"/>
          <p:cNvPicPr>
            <a:picLocks noChangeAspect="1"/>
          </p:cNvPicPr>
          <p:nvPr/>
        </p:nvPicPr>
        <p:blipFill>
          <a:blip r:embed="rId5"/>
          <a:stretch>
            <a:fillRect/>
          </a:stretch>
        </p:blipFill>
        <p:spPr>
          <a:xfrm>
            <a:off x="4388364" y="2728550"/>
            <a:ext cx="1516380" cy="1516380"/>
          </a:xfrm>
          <a:prstGeom prst="rect">
            <a:avLst/>
          </a:prstGeom>
        </p:spPr>
      </p:pic>
      <p:sp>
        <p:nvSpPr>
          <p:cNvPr id="6" name="TextBox 5"/>
          <p:cNvSpPr txBox="1"/>
          <p:nvPr/>
        </p:nvSpPr>
        <p:spPr>
          <a:xfrm>
            <a:off x="6330463" y="5199200"/>
            <a:ext cx="5828737" cy="1446550"/>
          </a:xfrm>
          <a:prstGeom prst="rect">
            <a:avLst/>
          </a:prstGeom>
          <a:noFill/>
        </p:spPr>
        <p:txBody>
          <a:bodyPr wrap="square" rtlCol="0">
            <a:spAutoFit/>
          </a:bodyPr>
          <a:lstStyle/>
          <a:p>
            <a:r>
              <a:rPr lang="en-US" sz="2200" dirty="0" smtClean="0">
                <a:latin typeface="KBScaredStraight" panose="02000603000000000000" pitchFamily="2" charset="0"/>
                <a:ea typeface="KBScaredStraight" panose="02000603000000000000" pitchFamily="2" charset="0"/>
              </a:rPr>
              <a:t>*</a:t>
            </a:r>
            <a:r>
              <a:rPr lang="en-US" sz="2200" dirty="0">
                <a:latin typeface="KBScaredStraight" panose="02000603000000000000" pitchFamily="2" charset="0"/>
                <a:ea typeface="KBScaredStraight" panose="02000603000000000000" pitchFamily="2" charset="0"/>
              </a:rPr>
              <a:t>The graphics used in this item are copyrighted and may not be used for your own commercial projects or given away to anyone else. </a:t>
            </a:r>
          </a:p>
        </p:txBody>
      </p:sp>
    </p:spTree>
    <p:extLst>
      <p:ext uri="{BB962C8B-B14F-4D97-AF65-F5344CB8AC3E}">
        <p14:creationId xmlns:p14="http://schemas.microsoft.com/office/powerpoint/2010/main" val="3895427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3290552" y="-1205248"/>
            <a:ext cx="6858000" cy="9268496"/>
          </a:xfrm>
          <a:prstGeom prst="rect">
            <a:avLst/>
          </a:prstGeom>
        </p:spPr>
      </p:pic>
    </p:spTree>
    <p:extLst>
      <p:ext uri="{BB962C8B-B14F-4D97-AF65-F5344CB8AC3E}">
        <p14:creationId xmlns:p14="http://schemas.microsoft.com/office/powerpoint/2010/main" val="359887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4675031" y="179231"/>
            <a:ext cx="6858000" cy="6499538"/>
          </a:xfrm>
          <a:prstGeom prst="rect">
            <a:avLst/>
          </a:prstGeom>
        </p:spPr>
      </p:pic>
    </p:spTree>
    <p:extLst>
      <p:ext uri="{BB962C8B-B14F-4D97-AF65-F5344CB8AC3E}">
        <p14:creationId xmlns:p14="http://schemas.microsoft.com/office/powerpoint/2010/main" val="2975141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3" y="268217"/>
            <a:ext cx="10044333" cy="632156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00866" y="1045413"/>
            <a:ext cx="6590266" cy="3785652"/>
          </a:xfrm>
          <a:prstGeom prst="rect">
            <a:avLst/>
          </a:prstGeom>
          <a:noFill/>
        </p:spPr>
        <p:txBody>
          <a:bodyPr wrap="none" lIns="91440" tIns="45720" rIns="91440" bIns="45720">
            <a:spAutoFit/>
          </a:bodyPr>
          <a:lstStyle/>
          <a:p>
            <a:pPr algn="ctr"/>
            <a:r>
              <a:rPr lang="en-US" sz="8000" b="1" cap="none" spc="0"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Asia’s</a:t>
            </a:r>
          </a:p>
          <a:p>
            <a:pPr algn="ctr"/>
            <a:r>
              <a:rPr lang="en-US" sz="8000" b="1"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Population</a:t>
            </a:r>
          </a:p>
          <a:p>
            <a:pPr algn="ctr"/>
            <a:r>
              <a:rPr lang="en-US" sz="8000" b="1" dirty="0" smtClean="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Distribution</a:t>
            </a:r>
            <a:endPar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9" name="TextBox 8"/>
          <p:cNvSpPr txBox="1"/>
          <p:nvPr/>
        </p:nvSpPr>
        <p:spPr>
          <a:xfrm>
            <a:off x="1702190" y="4831065"/>
            <a:ext cx="8707901" cy="800219"/>
          </a:xfrm>
          <a:prstGeom prst="rect">
            <a:avLst/>
          </a:prstGeom>
          <a:noFill/>
        </p:spPr>
        <p:txBody>
          <a:bodyPr wrap="square" rtlCol="0">
            <a:spAutoFit/>
          </a:bodyPr>
          <a:lstStyle/>
          <a:p>
            <a:pPr algn="ctr"/>
            <a:r>
              <a:rPr lang="en-US" sz="2300" dirty="0" smtClean="0">
                <a:solidFill>
                  <a:schemeClr val="bg1"/>
                </a:solidFill>
                <a:latin typeface="KBScaredStraight" panose="02000603000000000000" pitchFamily="2" charset="0"/>
                <a:ea typeface="KBScaredStraight" panose="02000603000000000000" pitchFamily="2" charset="0"/>
              </a:rPr>
              <a:t>The Impact of Climate, Location,</a:t>
            </a:r>
          </a:p>
          <a:p>
            <a:pPr algn="ctr"/>
            <a:r>
              <a:rPr lang="en-US" sz="2300" dirty="0" smtClean="0">
                <a:solidFill>
                  <a:schemeClr val="bg1"/>
                </a:solidFill>
                <a:latin typeface="KBScaredStraight" panose="02000603000000000000" pitchFamily="2" charset="0"/>
                <a:ea typeface="KBScaredStraight" panose="02000603000000000000" pitchFamily="2" charset="0"/>
              </a:rPr>
              <a:t>Physical Characteristics, &amp; Natural Resources</a:t>
            </a:r>
            <a:endParaRPr lang="en-US" sz="23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14284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414008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115856" y="2355672"/>
            <a:ext cx="5960286" cy="2400657"/>
          </a:xfrm>
          <a:prstGeom prst="rect">
            <a:avLst/>
          </a:prstGeom>
          <a:noFill/>
        </p:spPr>
        <p:txBody>
          <a:bodyPr wrap="none" lIns="91440" tIns="45720" rIns="91440" bIns="45720">
            <a:spAutoFit/>
          </a:bodyPr>
          <a:lstStyle/>
          <a:p>
            <a:pPr algn="ctr"/>
            <a:r>
              <a:rPr lang="en-US" sz="15000" b="1" cap="none" spc="0" dirty="0" smtClean="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China</a:t>
            </a:r>
            <a:endPar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6" name="TextBox 5"/>
          <p:cNvSpPr txBox="1"/>
          <p:nvPr/>
        </p:nvSpPr>
        <p:spPr>
          <a:xfrm>
            <a:off x="3470856" y="4826655"/>
            <a:ext cx="5306096" cy="523220"/>
          </a:xfrm>
          <a:prstGeom prst="rect">
            <a:avLst/>
          </a:prstGeom>
          <a:noFill/>
        </p:spPr>
        <p:txBody>
          <a:bodyPr wrap="square" rtlCol="0">
            <a:spAutoFit/>
          </a:bodyPr>
          <a:lstStyle/>
          <a:p>
            <a:pPr algn="ctr"/>
            <a:r>
              <a:rPr lang="en-US" sz="2800" dirty="0" smtClean="0">
                <a:solidFill>
                  <a:schemeClr val="bg1"/>
                </a:solidFill>
                <a:latin typeface="KBScaredStraight" panose="02000603000000000000" pitchFamily="2" charset="0"/>
                <a:ea typeface="KBScaredStraight" panose="02000603000000000000" pitchFamily="2" charset="0"/>
              </a:rPr>
              <a:t>Population: 1,349,585,838</a:t>
            </a:r>
            <a:endParaRPr lang="en-US" sz="28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761491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7920</TotalTime>
  <Words>1688</Words>
  <Application>Microsoft Office PowerPoint</Application>
  <PresentationFormat>Widescreen</PresentationFormat>
  <Paragraphs>209</Paragraphs>
  <Slides>56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Calibri Light</vt:lpstr>
      <vt:lpstr>KBScaredStraight</vt:lpstr>
      <vt:lpstr>KBWritersBlock</vt:lpstr>
      <vt:lpstr>KG Second Chances Solid</vt:lpstr>
      <vt:lpstr>Simplicity</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Kelly Olvey</cp:lastModifiedBy>
  <cp:revision>39</cp:revision>
  <dcterms:created xsi:type="dcterms:W3CDTF">2014-01-06T16:13:27Z</dcterms:created>
  <dcterms:modified xsi:type="dcterms:W3CDTF">2015-02-09T16:56:24Z</dcterms:modified>
</cp:coreProperties>
</file>