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2"/>
  </p:notesMasterIdLst>
  <p:sldIdLst>
    <p:sldId id="259" r:id="rId2"/>
    <p:sldId id="271" r:id="rId3"/>
    <p:sldId id="280" r:id="rId4"/>
    <p:sldId id="345" r:id="rId5"/>
    <p:sldId id="350" r:id="rId6"/>
    <p:sldId id="351" r:id="rId7"/>
    <p:sldId id="334" r:id="rId8"/>
    <p:sldId id="352" r:id="rId9"/>
    <p:sldId id="353" r:id="rId10"/>
    <p:sldId id="355" r:id="rId11"/>
    <p:sldId id="346" r:id="rId12"/>
    <p:sldId id="356" r:id="rId13"/>
    <p:sldId id="338" r:id="rId14"/>
    <p:sldId id="357" r:id="rId15"/>
    <p:sldId id="359" r:id="rId16"/>
    <p:sldId id="360" r:id="rId17"/>
    <p:sldId id="361" r:id="rId18"/>
    <p:sldId id="362" r:id="rId19"/>
    <p:sldId id="363" r:id="rId20"/>
    <p:sldId id="364" r:id="rId21"/>
    <p:sldId id="365" r:id="rId22"/>
    <p:sldId id="366" r:id="rId23"/>
    <p:sldId id="367" r:id="rId24"/>
    <p:sldId id="368" r:id="rId25"/>
    <p:sldId id="369" r:id="rId26"/>
    <p:sldId id="370" r:id="rId27"/>
    <p:sldId id="371" r:id="rId28"/>
    <p:sldId id="372" r:id="rId29"/>
    <p:sldId id="373" r:id="rId30"/>
    <p:sldId id="279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376"/>
    <a:srgbClr val="33CC33"/>
    <a:srgbClr val="669900"/>
    <a:srgbClr val="488D43"/>
    <a:srgbClr val="3E5A3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3" autoAdjust="0"/>
    <p:restoredTop sz="93428" autoAdjust="0"/>
  </p:normalViewPr>
  <p:slideViewPr>
    <p:cSldViewPr>
      <p:cViewPr>
        <p:scale>
          <a:sx n="50" d="100"/>
          <a:sy n="50" d="100"/>
        </p:scale>
        <p:origin x="-1890" y="-4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94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7" Type="http://schemas.openxmlformats.org/officeDocument/2006/relationships/image" Target="../media/image30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29.wmf"/><Relationship Id="rId5" Type="http://schemas.openxmlformats.org/officeDocument/2006/relationships/image" Target="../media/image21.wmf"/><Relationship Id="rId4" Type="http://schemas.openxmlformats.org/officeDocument/2006/relationships/image" Target="../media/image28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B6B23F1C-B662-45FC-84AC-5D916A138950}" type="datetimeFigureOut">
              <a:rPr lang="en-US"/>
              <a:pPr>
                <a:defRPr/>
              </a:pPr>
              <a:t>3/2/2014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361052D4-20A4-488C-87D7-D3A7DA91D0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7670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ea typeface="ＭＳ Ｐゴシック" charset="-128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fld id="{17A4A9D8-40CF-4D60-ACDD-B9A6A80AC84E}" type="slidenum">
              <a:rPr lang="en-US" smtClean="0"/>
              <a:pPr eaLnBrk="1" hangingPunct="1"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defRPr/>
            </a:pPr>
            <a:endParaRPr lang="en-US" u="sng" dirty="0" smtClean="0">
              <a:ea typeface="+mn-ea"/>
              <a:cs typeface="+mn-cs"/>
            </a:endParaRP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fld id="{5FF56634-7C43-42FD-BE3A-3FDE7786E8E4}" type="slidenum">
              <a:rPr lang="en-US" smtClean="0"/>
              <a:pPr eaLnBrk="1" hangingPunct="1"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0">
              <a:buFontTx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DD75C2-D19D-4DC1-8F86-77EC7A5E385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 typeface="Arial" pitchFamily="34" charset="0"/>
              <a:buChar char="•"/>
              <a:defRPr/>
            </a:pPr>
            <a:endParaRPr lang="en-US" u="sng" dirty="0" smtClean="0">
              <a:ea typeface="+mn-ea"/>
              <a:cs typeface="+mn-cs"/>
            </a:endParaRP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fld id="{5FF56634-7C43-42FD-BE3A-3FDE7786E8E4}" type="slidenum">
              <a:rPr lang="en-US" smtClean="0"/>
              <a:pPr eaLnBrk="1" hangingPunct="1"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•"/>
              <a:defRPr/>
            </a:pPr>
            <a:endParaRPr lang="en-US" u="none" baseline="0" dirty="0" smtClean="0">
              <a:ea typeface="+mn-ea"/>
              <a:cs typeface="+mn-cs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fld id="{43AA5069-76CE-473D-A435-E9725C1F71C0}" type="slidenum">
              <a:rPr lang="en-US" smtClean="0"/>
              <a:pPr eaLnBrk="1" hangingPunct="1"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spcBef>
                <a:spcPct val="0"/>
              </a:spcBef>
              <a:buFont typeface="Arial" pitchFamily="34" charset="0"/>
              <a:buNone/>
              <a:defRPr/>
            </a:pPr>
            <a:endParaRPr lang="en-US" u="sng" dirty="0" smtClean="0">
              <a:ea typeface="+mn-ea"/>
              <a:cs typeface="+mn-cs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fld id="{43AA5069-76CE-473D-A435-E9725C1F71C0}" type="slidenum">
              <a:rPr lang="en-US" smtClean="0"/>
              <a:pPr eaLnBrk="1" hangingPunct="1"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defRPr/>
            </a:pPr>
            <a:endParaRPr lang="en-US" u="none" dirty="0" smtClean="0">
              <a:ea typeface="+mn-ea"/>
              <a:cs typeface="+mn-cs"/>
            </a:endParaRPr>
          </a:p>
          <a:p>
            <a:pPr marL="171450" indent="-171450" eaLnBrk="1" hangingPunct="1">
              <a:spcBef>
                <a:spcPct val="0"/>
              </a:spcBef>
              <a:buFont typeface="Arial" pitchFamily="34" charset="0"/>
              <a:buChar char="•"/>
              <a:defRPr/>
            </a:pPr>
            <a:endParaRPr lang="en-US" u="sng" dirty="0" smtClean="0">
              <a:ea typeface="+mn-ea"/>
              <a:cs typeface="+mn-cs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fld id="{43AA5069-76CE-473D-A435-E9725C1F71C0}" type="slidenum">
              <a:rPr lang="en-US" smtClean="0"/>
              <a:pPr eaLnBrk="1" hangingPunct="1"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spcBef>
                <a:spcPct val="0"/>
              </a:spcBef>
              <a:buFont typeface="Arial" pitchFamily="34" charset="0"/>
              <a:buNone/>
              <a:defRPr/>
            </a:pPr>
            <a:endParaRPr lang="en-US" u="sng" dirty="0" smtClean="0">
              <a:ea typeface="+mn-ea"/>
              <a:cs typeface="+mn-cs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fld id="{43AA5069-76CE-473D-A435-E9725C1F71C0}" type="slidenum">
              <a:rPr lang="en-US" smtClean="0"/>
              <a:pPr eaLnBrk="1" hangingPunct="1"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spcBef>
                <a:spcPct val="0"/>
              </a:spcBef>
              <a:buFont typeface="Arial" pitchFamily="34" charset="0"/>
              <a:buNone/>
              <a:defRPr/>
            </a:pPr>
            <a:endParaRPr lang="en-US" u="sng" dirty="0" smtClean="0">
              <a:ea typeface="+mn-ea"/>
              <a:cs typeface="+mn-cs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fld id="{43AA5069-76CE-473D-A435-E9725C1F71C0}" type="slidenum">
              <a:rPr lang="en-US" smtClean="0"/>
              <a:pPr eaLnBrk="1" hangingPunct="1"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spcBef>
                <a:spcPct val="0"/>
              </a:spcBef>
              <a:buFont typeface="Arial" pitchFamily="34" charset="0"/>
              <a:buNone/>
              <a:defRPr/>
            </a:pPr>
            <a:endParaRPr lang="en-US" u="sng" dirty="0" smtClean="0">
              <a:ea typeface="+mn-ea"/>
              <a:cs typeface="+mn-cs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fld id="{43AA5069-76CE-473D-A435-E9725C1F71C0}" type="slidenum">
              <a:rPr lang="en-US" smtClean="0"/>
              <a:pPr eaLnBrk="1" hangingPunct="1"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spcBef>
                <a:spcPct val="0"/>
              </a:spcBef>
              <a:buFont typeface="Arial" pitchFamily="34" charset="0"/>
              <a:buNone/>
              <a:defRPr/>
            </a:pPr>
            <a:endParaRPr lang="en-US" u="sng" dirty="0" smtClean="0">
              <a:ea typeface="+mn-ea"/>
              <a:cs typeface="+mn-cs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fld id="{43AA5069-76CE-473D-A435-E9725C1F71C0}" type="slidenum">
              <a:rPr lang="en-US" smtClean="0"/>
              <a:pPr eaLnBrk="1" hangingPunct="1"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sz="900" dirty="0" smtClean="0">
              <a:ea typeface="+mn-ea"/>
              <a:cs typeface="+mn-cs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fld id="{FF9A3D6E-7415-4806-BB9B-5A31E7A5748A}" type="slidenum">
              <a:rPr lang="en-US" smtClean="0"/>
              <a:pPr eaLnBrk="1" hangingPunct="1"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spcBef>
                <a:spcPct val="0"/>
              </a:spcBef>
              <a:buFont typeface="Arial" pitchFamily="34" charset="0"/>
              <a:buNone/>
              <a:defRPr/>
            </a:pPr>
            <a:endParaRPr lang="en-US" u="sng" dirty="0" smtClean="0">
              <a:ea typeface="+mn-ea"/>
              <a:cs typeface="+mn-cs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fld id="{43AA5069-76CE-473D-A435-E9725C1F71C0}" type="slidenum">
              <a:rPr lang="en-US" smtClean="0"/>
              <a:pPr eaLnBrk="1" hangingPunct="1"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spcBef>
                <a:spcPct val="0"/>
              </a:spcBef>
              <a:buFont typeface="Arial" pitchFamily="34" charset="0"/>
              <a:buNone/>
              <a:defRPr/>
            </a:pPr>
            <a:endParaRPr lang="en-US" u="sng" dirty="0" smtClean="0">
              <a:ea typeface="+mn-ea"/>
              <a:cs typeface="+mn-cs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fld id="{43AA5069-76CE-473D-A435-E9725C1F71C0}" type="slidenum">
              <a:rPr lang="en-US" smtClean="0"/>
              <a:pPr eaLnBrk="1" hangingPunct="1"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spcBef>
                <a:spcPct val="0"/>
              </a:spcBef>
              <a:buFont typeface="Arial" pitchFamily="34" charset="0"/>
              <a:buNone/>
              <a:defRPr/>
            </a:pPr>
            <a:endParaRPr lang="en-US" u="sng" dirty="0" smtClean="0">
              <a:ea typeface="+mn-ea"/>
              <a:cs typeface="+mn-cs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fld id="{43AA5069-76CE-473D-A435-E9725C1F71C0}" type="slidenum">
              <a:rPr lang="en-US" smtClean="0"/>
              <a:pPr eaLnBrk="1" hangingPunct="1"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spcBef>
                <a:spcPct val="0"/>
              </a:spcBef>
              <a:buFont typeface="Arial" pitchFamily="34" charset="0"/>
              <a:buNone/>
              <a:defRPr/>
            </a:pPr>
            <a:endParaRPr lang="en-US" u="sng" dirty="0" smtClean="0">
              <a:ea typeface="+mn-ea"/>
              <a:cs typeface="+mn-cs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fld id="{43AA5069-76CE-473D-A435-E9725C1F71C0}" type="slidenum">
              <a:rPr lang="en-US" smtClean="0"/>
              <a:pPr eaLnBrk="1" hangingPunct="1"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spcBef>
                <a:spcPct val="0"/>
              </a:spcBef>
              <a:buFont typeface="Arial" pitchFamily="34" charset="0"/>
              <a:buNone/>
              <a:defRPr/>
            </a:pPr>
            <a:endParaRPr lang="en-US" u="sng" dirty="0" smtClean="0">
              <a:ea typeface="+mn-ea"/>
              <a:cs typeface="+mn-cs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fld id="{43AA5069-76CE-473D-A435-E9725C1F71C0}" type="slidenum">
              <a:rPr lang="en-US" smtClean="0"/>
              <a:pPr eaLnBrk="1" hangingPunct="1"/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spcBef>
                <a:spcPct val="0"/>
              </a:spcBef>
              <a:buFont typeface="Arial" pitchFamily="34" charset="0"/>
              <a:buNone/>
              <a:defRPr/>
            </a:pPr>
            <a:endParaRPr lang="en-US" u="sng" dirty="0" smtClean="0">
              <a:ea typeface="+mn-ea"/>
              <a:cs typeface="+mn-cs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fld id="{43AA5069-76CE-473D-A435-E9725C1F71C0}" type="slidenum">
              <a:rPr lang="en-US" smtClean="0"/>
              <a:pPr eaLnBrk="1" hangingPunct="1"/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spcBef>
                <a:spcPct val="0"/>
              </a:spcBef>
              <a:buFont typeface="Arial" pitchFamily="34" charset="0"/>
              <a:buNone/>
              <a:defRPr/>
            </a:pPr>
            <a:endParaRPr lang="en-US" u="sng" dirty="0" smtClean="0">
              <a:ea typeface="+mn-ea"/>
              <a:cs typeface="+mn-cs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fld id="{43AA5069-76CE-473D-A435-E9725C1F71C0}" type="slidenum">
              <a:rPr lang="en-US" smtClean="0"/>
              <a:pPr eaLnBrk="1" hangingPunct="1"/>
              <a:t>26</a:t>
            </a:fld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spcBef>
                <a:spcPct val="0"/>
              </a:spcBef>
              <a:buFont typeface="Arial" pitchFamily="34" charset="0"/>
              <a:buNone/>
              <a:defRPr/>
            </a:pPr>
            <a:endParaRPr lang="en-US" u="sng" dirty="0" smtClean="0">
              <a:ea typeface="+mn-ea"/>
              <a:cs typeface="+mn-cs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fld id="{43AA5069-76CE-473D-A435-E9725C1F71C0}" type="slidenum">
              <a:rPr lang="en-US" smtClean="0"/>
              <a:pPr eaLnBrk="1" hangingPunct="1"/>
              <a:t>27</a:t>
            </a:fld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spcBef>
                <a:spcPct val="0"/>
              </a:spcBef>
              <a:buFont typeface="Arial" pitchFamily="34" charset="0"/>
              <a:buNone/>
              <a:defRPr/>
            </a:pPr>
            <a:endParaRPr lang="en-US" u="sng" dirty="0" smtClean="0">
              <a:ea typeface="+mn-ea"/>
              <a:cs typeface="+mn-cs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fld id="{43AA5069-76CE-473D-A435-E9725C1F71C0}" type="slidenum">
              <a:rPr lang="en-US" smtClean="0"/>
              <a:pPr eaLnBrk="1" hangingPunct="1"/>
              <a:t>28</a:t>
            </a:fld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spcBef>
                <a:spcPct val="0"/>
              </a:spcBef>
              <a:buFont typeface="Arial" pitchFamily="34" charset="0"/>
              <a:buNone/>
              <a:defRPr/>
            </a:pPr>
            <a:endParaRPr lang="en-US" u="sng" dirty="0" smtClean="0">
              <a:ea typeface="+mn-ea"/>
              <a:cs typeface="+mn-cs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fld id="{43AA5069-76CE-473D-A435-E9725C1F71C0}" type="slidenum">
              <a:rPr lang="en-US" smtClean="0"/>
              <a:pPr eaLnBrk="1" hangingPunct="1"/>
              <a:t>29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 typeface="Arial" pitchFamily="34" charset="0"/>
              <a:buNone/>
              <a:defRPr/>
            </a:pPr>
            <a:endParaRPr lang="en-US" u="sng" dirty="0" smtClean="0">
              <a:ea typeface="+mn-ea"/>
              <a:cs typeface="+mn-cs"/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fld id="{79AB01A7-CDAB-4EEB-ACA3-05A555487FAA}" type="slidenum">
              <a:rPr lang="en-US" smtClean="0"/>
              <a:pPr eaLnBrk="1" hangingPunct="1"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u="none" dirty="0" smtClean="0">
              <a:ea typeface="+mn-ea"/>
              <a:cs typeface="+mn-cs"/>
            </a:endParaRP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fld id="{0A34E4F3-017E-4752-A29D-F46F9558E026}" type="slidenum">
              <a:rPr lang="en-US" smtClean="0"/>
              <a:pPr eaLnBrk="1" hangingPunct="1"/>
              <a:t>30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r" eaLnBrk="1" hangingPunct="1">
              <a:spcBef>
                <a:spcPct val="0"/>
              </a:spcBef>
              <a:defRPr/>
            </a:pPr>
            <a:endParaRPr lang="en-US" u="none" baseline="0" dirty="0" smtClean="0"/>
          </a:p>
          <a:p>
            <a:pPr>
              <a:defRPr/>
            </a:pPr>
            <a:endParaRPr lang="en-US" u="none" baseline="0" dirty="0" smtClean="0"/>
          </a:p>
          <a:p>
            <a:pPr>
              <a:defRPr/>
            </a:pPr>
            <a:endParaRPr lang="en-US" u="none" baseline="0" dirty="0" smtClean="0"/>
          </a:p>
          <a:p>
            <a:pPr>
              <a:defRPr/>
            </a:pPr>
            <a:endParaRPr lang="en-US" u="none" baseline="0" dirty="0" smtClean="0"/>
          </a:p>
          <a:p>
            <a:pPr>
              <a:defRPr/>
            </a:pPr>
            <a:endParaRPr lang="en-US" u="none" baseline="0" dirty="0" smtClean="0"/>
          </a:p>
          <a:p>
            <a:pPr>
              <a:defRPr/>
            </a:pPr>
            <a:endParaRPr lang="en-US" u="none" baseline="0" dirty="0" smtClean="0"/>
          </a:p>
          <a:p>
            <a:pPr>
              <a:defRPr/>
            </a:pPr>
            <a:endParaRPr lang="en-US" u="none" baseline="0" dirty="0" smtClean="0"/>
          </a:p>
          <a:p>
            <a:pPr>
              <a:defRPr/>
            </a:pPr>
            <a:endParaRPr lang="en-US" u="none" baseline="0" dirty="0" smtClean="0"/>
          </a:p>
          <a:p>
            <a:pPr>
              <a:defRPr/>
            </a:pPr>
            <a:endParaRPr lang="en-US" u="none" baseline="0" dirty="0" smtClean="0"/>
          </a:p>
          <a:p>
            <a:pPr>
              <a:defRPr/>
            </a:pPr>
            <a:endParaRPr lang="en-US" u="none" baseline="0" dirty="0" smtClean="0"/>
          </a:p>
          <a:p>
            <a:pPr>
              <a:defRPr/>
            </a:pPr>
            <a:endParaRPr lang="en-US" u="none" baseline="0" dirty="0" smtClean="0"/>
          </a:p>
          <a:p>
            <a:pPr>
              <a:defRPr/>
            </a:pPr>
            <a:r>
              <a:rPr lang="en-US" u="none" baseline="0" dirty="0" smtClean="0"/>
              <a:t>   </a:t>
            </a:r>
          </a:p>
          <a:p>
            <a:pPr marL="171450" indent="-171450" eaLnBrk="1" hangingPunct="1">
              <a:spcBef>
                <a:spcPct val="0"/>
              </a:spcBef>
              <a:buFont typeface="Arial" pitchFamily="34" charset="0"/>
              <a:buChar char="•"/>
              <a:defRPr/>
            </a:pPr>
            <a:endParaRPr lang="en-US" sz="1200" u="sng" kern="1200" dirty="0" smtClean="0">
              <a:solidFill>
                <a:schemeClr val="tx1"/>
              </a:solidFill>
              <a:latin typeface="+mn-lt"/>
              <a:ea typeface="ＭＳ Ｐゴシック" charset="0"/>
              <a:cs typeface="ＭＳ Ｐゴシック" charset="0"/>
            </a:endParaRPr>
          </a:p>
          <a:p>
            <a:pPr marL="171450" indent="-171450" eaLnBrk="1" hangingPunct="1">
              <a:spcBef>
                <a:spcPct val="0"/>
              </a:spcBef>
              <a:buFont typeface="Arial" pitchFamily="34" charset="0"/>
              <a:buChar char="•"/>
              <a:defRPr/>
            </a:pPr>
            <a:endParaRPr lang="en-US" u="sng" dirty="0" smtClean="0">
              <a:ea typeface="+mn-ea"/>
              <a:cs typeface="+mn-cs"/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fld id="{79AB01A7-CDAB-4EEB-ACA3-05A555487FAA}" type="slidenum">
              <a:rPr lang="en-US" smtClean="0"/>
              <a:pPr eaLnBrk="1" hangingPunct="1"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en-US" u="none" baseline="0" dirty="0" smtClean="0"/>
          </a:p>
          <a:p>
            <a:pPr>
              <a:defRPr/>
            </a:pPr>
            <a:endParaRPr lang="en-US" u="none" baseline="0" dirty="0" smtClean="0"/>
          </a:p>
          <a:p>
            <a:pPr>
              <a:defRPr/>
            </a:pPr>
            <a:endParaRPr lang="en-US" u="none" baseline="0" dirty="0" smtClean="0"/>
          </a:p>
          <a:p>
            <a:pPr>
              <a:defRPr/>
            </a:pPr>
            <a:endParaRPr lang="en-US" u="none" baseline="0" dirty="0" smtClean="0"/>
          </a:p>
          <a:p>
            <a:pPr>
              <a:defRPr/>
            </a:pPr>
            <a:endParaRPr lang="en-US" u="none" baseline="0" dirty="0" smtClean="0"/>
          </a:p>
          <a:p>
            <a:pPr>
              <a:defRPr/>
            </a:pPr>
            <a:endParaRPr lang="en-US" u="none" baseline="0" dirty="0" smtClean="0"/>
          </a:p>
          <a:p>
            <a:pPr>
              <a:defRPr/>
            </a:pPr>
            <a:endParaRPr lang="en-US" u="none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052D4-20A4-488C-87D7-D3A7DA91D08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052D4-20A4-488C-87D7-D3A7DA91D08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u="none" baseline="0" dirty="0" smtClean="0">
              <a:ea typeface="+mn-ea"/>
              <a:cs typeface="+mn-cs"/>
            </a:endParaRPr>
          </a:p>
          <a:p>
            <a:pPr marL="171450" indent="-171450" algn="l" eaLnBrk="1" hangingPunct="1">
              <a:spcBef>
                <a:spcPct val="0"/>
              </a:spcBef>
              <a:buFont typeface="Arial" pitchFamily="34" charset="0"/>
              <a:buNone/>
              <a:defRPr/>
            </a:pPr>
            <a:endParaRPr lang="en-US" u="none" baseline="0" dirty="0" smtClean="0">
              <a:ea typeface="+mn-ea"/>
              <a:cs typeface="+mn-cs"/>
            </a:endParaRPr>
          </a:p>
          <a:p>
            <a:pPr marL="171450" indent="-171450" algn="l" eaLnBrk="1" hangingPunct="1">
              <a:spcBef>
                <a:spcPct val="0"/>
              </a:spcBef>
              <a:buFont typeface="Arial" pitchFamily="34" charset="0"/>
              <a:buNone/>
              <a:defRPr/>
            </a:pPr>
            <a:endParaRPr lang="en-US" u="none" dirty="0" smtClean="0">
              <a:ea typeface="+mn-ea"/>
              <a:cs typeface="+mn-cs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fld id="{6C90C99E-A008-4BDD-9A0A-B0827E91BB94}" type="slidenum">
              <a:rPr lang="en-US" smtClean="0"/>
              <a:pPr eaLnBrk="1" hangingPunct="1"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052D4-20A4-488C-87D7-D3A7DA91D08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052D4-20A4-488C-87D7-D3A7DA91D08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78D8E-F28B-4DBF-B76F-7BE6959FEBCF}" type="datetime1">
              <a:rPr lang="en-US"/>
              <a:pPr>
                <a:defRPr/>
              </a:pPr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D254A-CDAD-47CC-9C39-E0FA9AFF74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326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047D2-20E5-4C6B-8D6A-AE3B308F9C67}" type="datetime1">
              <a:rPr lang="en-US"/>
              <a:pPr>
                <a:defRPr/>
              </a:pPr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FAE48-7F88-42AB-9AF5-93C1F25C90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43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4D6D5-AC1F-4BBA-A078-76914085F2BD}" type="datetime1">
              <a:rPr lang="en-US"/>
              <a:pPr>
                <a:defRPr/>
              </a:pPr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B9C71-2BF8-47D7-8BCC-AAA1830EC6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701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F34B8-82F3-4A9A-8FC7-3A8B2BB11885}" type="datetime1">
              <a:rPr lang="en-US"/>
              <a:pPr>
                <a:defRPr/>
              </a:pPr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D47F6BC-90E8-4100-96F5-F69434134A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198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A63B4-3390-4716-8542-E4B2086F3F31}" type="datetime1">
              <a:rPr lang="en-US"/>
              <a:pPr>
                <a:defRPr/>
              </a:pPr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A6AB4-234B-4786-BE9E-21FB061826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30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3C7E2-9671-4775-AB55-510717ED52C9}" type="datetime1">
              <a:rPr lang="en-US"/>
              <a:pPr>
                <a:defRPr/>
              </a:pPr>
              <a:t>3/2/2014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94638-99FE-42D2-A73B-965EA2FEE4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284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1F540-CBBD-49B6-80A2-F4716BA636B4}" type="datetime1">
              <a:rPr lang="en-US"/>
              <a:pPr>
                <a:defRPr/>
              </a:pPr>
              <a:t>3/2/2014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2BE1E-61BE-46D1-A2C6-4E1707D8AB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321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B8192-9241-4D83-899F-1BA9467A6220}" type="datetime1">
              <a:rPr lang="en-US"/>
              <a:pPr>
                <a:defRPr/>
              </a:pPr>
              <a:t>3/2/2014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EF415-AC8A-4FE2-874D-BE919F38F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045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E4923-20C0-4BDB-8E35-2415A14FFCAA}" type="datetime1">
              <a:rPr lang="en-US"/>
              <a:pPr>
                <a:defRPr/>
              </a:pPr>
              <a:t>3/2/2014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FC496-239D-4333-A126-09A96CB878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608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CD920-8FDF-4B39-8D86-F443F97F80D6}" type="datetime1">
              <a:rPr lang="en-US"/>
              <a:pPr>
                <a:defRPr/>
              </a:pPr>
              <a:t>3/2/2014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D7542-50B4-4E9E-A937-BD47D6EAC2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850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95016-9824-4A75-8FAD-78151780A7F3}" type="datetime1">
              <a:rPr lang="en-US"/>
              <a:pPr>
                <a:defRPr/>
              </a:pPr>
              <a:t>3/2/2014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AC6B3-BEFC-48C3-AAF7-70B62E9282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682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24600" y="632460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CB338A68-C744-4013-91E2-853C33AA21FF}" type="datetime1">
              <a:rPr lang="en-US"/>
              <a:pPr>
                <a:defRPr/>
              </a:pPr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" y="632460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0C95C445-97DF-43E4-96A4-EDCFF2478F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8" r:id="rId1"/>
    <p:sldLayoutId id="2147484098" r:id="rId2"/>
    <p:sldLayoutId id="2147484089" r:id="rId3"/>
    <p:sldLayoutId id="2147484090" r:id="rId4"/>
    <p:sldLayoutId id="2147484091" r:id="rId5"/>
    <p:sldLayoutId id="2147484092" r:id="rId6"/>
    <p:sldLayoutId id="2147484093" r:id="rId7"/>
    <p:sldLayoutId id="2147484094" r:id="rId8"/>
    <p:sldLayoutId id="2147484095" r:id="rId9"/>
    <p:sldLayoutId id="2147484096" r:id="rId10"/>
    <p:sldLayoutId id="214748409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6.bin"/><Relationship Id="rId5" Type="http://schemas.openxmlformats.org/officeDocument/2006/relationships/slide" Target="slide8.xml"/><Relationship Id="rId4" Type="http://schemas.openxmlformats.org/officeDocument/2006/relationships/image" Target="../media/image19.png"/><Relationship Id="rId9" Type="http://schemas.openxmlformats.org/officeDocument/2006/relationships/image" Target="../media/image18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slide" Target="slide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8.bin"/><Relationship Id="rId5" Type="http://schemas.openxmlformats.org/officeDocument/2006/relationships/slide" Target="slide8.xml"/><Relationship Id="rId4" Type="http://schemas.openxmlformats.org/officeDocument/2006/relationships/image" Target="../media/image19.png"/><Relationship Id="rId9" Type="http://schemas.openxmlformats.org/officeDocument/2006/relationships/image" Target="../media/image18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0.bin"/><Relationship Id="rId4" Type="http://schemas.openxmlformats.org/officeDocument/2006/relationships/slide" Target="slide8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image" Target="../media/image20.png"/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23.wmf"/><Relationship Id="rId4" Type="http://schemas.openxmlformats.org/officeDocument/2006/relationships/slide" Target="slide8.xml"/><Relationship Id="rId9" Type="http://schemas.openxmlformats.org/officeDocument/2006/relationships/oleObject" Target="../embeddings/oleObject24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22.xml"/><Relationship Id="rId13" Type="http://schemas.openxmlformats.org/officeDocument/2006/relationships/oleObject" Target="../embeddings/oleObject26.bin"/><Relationship Id="rId18" Type="http://schemas.openxmlformats.org/officeDocument/2006/relationships/slide" Target="slide25.xml"/><Relationship Id="rId26" Type="http://schemas.openxmlformats.org/officeDocument/2006/relationships/image" Target="../media/image21.wmf"/><Relationship Id="rId3" Type="http://schemas.openxmlformats.org/officeDocument/2006/relationships/notesSlide" Target="../notesSlides/notesSlide15.xml"/><Relationship Id="rId21" Type="http://schemas.openxmlformats.org/officeDocument/2006/relationships/slide" Target="slide29.xml"/><Relationship Id="rId7" Type="http://schemas.openxmlformats.org/officeDocument/2006/relationships/slide" Target="slide19.xml"/><Relationship Id="rId12" Type="http://schemas.openxmlformats.org/officeDocument/2006/relationships/slide" Target="slide27.xml"/><Relationship Id="rId17" Type="http://schemas.openxmlformats.org/officeDocument/2006/relationships/image" Target="../media/image26.wmf"/><Relationship Id="rId25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7.bin"/><Relationship Id="rId20" Type="http://schemas.openxmlformats.org/officeDocument/2006/relationships/image" Target="../media/image27.wmf"/><Relationship Id="rId29" Type="http://schemas.openxmlformats.org/officeDocument/2006/relationships/image" Target="../media/image29.wmf"/><Relationship Id="rId1" Type="http://schemas.openxmlformats.org/officeDocument/2006/relationships/vmlDrawing" Target="../drawings/vmlDrawing11.vml"/><Relationship Id="rId6" Type="http://schemas.openxmlformats.org/officeDocument/2006/relationships/slide" Target="slide21.xml"/><Relationship Id="rId11" Type="http://schemas.openxmlformats.org/officeDocument/2006/relationships/slide" Target="slide16.xml"/><Relationship Id="rId24" Type="http://schemas.openxmlformats.org/officeDocument/2006/relationships/slide" Target="slide24.xml"/><Relationship Id="rId32" Type="http://schemas.openxmlformats.org/officeDocument/2006/relationships/image" Target="../media/image30.wmf"/><Relationship Id="rId5" Type="http://schemas.openxmlformats.org/officeDocument/2006/relationships/slide" Target="slide17.xml"/><Relationship Id="rId15" Type="http://schemas.openxmlformats.org/officeDocument/2006/relationships/slide" Target="slide23.xml"/><Relationship Id="rId23" Type="http://schemas.openxmlformats.org/officeDocument/2006/relationships/image" Target="../media/image28.wmf"/><Relationship Id="rId28" Type="http://schemas.openxmlformats.org/officeDocument/2006/relationships/oleObject" Target="../embeddings/oleObject31.bin"/><Relationship Id="rId10" Type="http://schemas.openxmlformats.org/officeDocument/2006/relationships/slide" Target="slide18.xml"/><Relationship Id="rId19" Type="http://schemas.openxmlformats.org/officeDocument/2006/relationships/oleObject" Target="../embeddings/oleObject28.bin"/><Relationship Id="rId31" Type="http://schemas.openxmlformats.org/officeDocument/2006/relationships/oleObject" Target="../embeddings/oleObject32.bin"/><Relationship Id="rId4" Type="http://schemas.openxmlformats.org/officeDocument/2006/relationships/slide" Target="slide8.xml"/><Relationship Id="rId9" Type="http://schemas.openxmlformats.org/officeDocument/2006/relationships/slide" Target="slide20.xml"/><Relationship Id="rId14" Type="http://schemas.openxmlformats.org/officeDocument/2006/relationships/image" Target="../media/image25.wmf"/><Relationship Id="rId22" Type="http://schemas.openxmlformats.org/officeDocument/2006/relationships/oleObject" Target="../embeddings/oleObject29.bin"/><Relationship Id="rId27" Type="http://schemas.openxmlformats.org/officeDocument/2006/relationships/slide" Target="slide26.xml"/><Relationship Id="rId30" Type="http://schemas.openxmlformats.org/officeDocument/2006/relationships/slide" Target="slide28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3.bin"/><Relationship Id="rId5" Type="http://schemas.openxmlformats.org/officeDocument/2006/relationships/slide" Target="slide15.xml"/><Relationship Id="rId4" Type="http://schemas.openxmlformats.org/officeDocument/2006/relationships/slide" Target="slide8.xml"/><Relationship Id="rId9" Type="http://schemas.openxmlformats.org/officeDocument/2006/relationships/image" Target="../media/image32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3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35.bin"/><Relationship Id="rId5" Type="http://schemas.openxmlformats.org/officeDocument/2006/relationships/slide" Target="slide15.xml"/><Relationship Id="rId4" Type="http://schemas.openxmlformats.org/officeDocument/2006/relationships/slide" Target="slide8.xml"/><Relationship Id="rId9" Type="http://schemas.openxmlformats.org/officeDocument/2006/relationships/image" Target="../media/image34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3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37.bin"/><Relationship Id="rId5" Type="http://schemas.openxmlformats.org/officeDocument/2006/relationships/slide" Target="slide15.xml"/><Relationship Id="rId4" Type="http://schemas.openxmlformats.org/officeDocument/2006/relationships/slide" Target="slide8.xml"/><Relationship Id="rId9" Type="http://schemas.openxmlformats.org/officeDocument/2006/relationships/image" Target="../media/image36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3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39.bin"/><Relationship Id="rId5" Type="http://schemas.openxmlformats.org/officeDocument/2006/relationships/slide" Target="slide15.xml"/><Relationship Id="rId4" Type="http://schemas.openxmlformats.org/officeDocument/2006/relationships/slide" Target="slide8.xml"/><Relationship Id="rId9" Type="http://schemas.openxmlformats.org/officeDocument/2006/relationships/image" Target="../media/image38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slide" Target="slide8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3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41.bin"/><Relationship Id="rId5" Type="http://schemas.openxmlformats.org/officeDocument/2006/relationships/slide" Target="slide15.xml"/><Relationship Id="rId4" Type="http://schemas.openxmlformats.org/officeDocument/2006/relationships/slide" Target="slide8.xml"/><Relationship Id="rId9" Type="http://schemas.openxmlformats.org/officeDocument/2006/relationships/image" Target="../media/image40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4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43.bin"/><Relationship Id="rId5" Type="http://schemas.openxmlformats.org/officeDocument/2006/relationships/slide" Target="slide15.xml"/><Relationship Id="rId4" Type="http://schemas.openxmlformats.org/officeDocument/2006/relationships/slide" Target="slide8.xml"/><Relationship Id="rId9" Type="http://schemas.openxmlformats.org/officeDocument/2006/relationships/image" Target="../media/image42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4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45.bin"/><Relationship Id="rId11" Type="http://schemas.openxmlformats.org/officeDocument/2006/relationships/image" Target="../media/image45.wmf"/><Relationship Id="rId5" Type="http://schemas.openxmlformats.org/officeDocument/2006/relationships/slide" Target="slide15.xml"/><Relationship Id="rId10" Type="http://schemas.openxmlformats.org/officeDocument/2006/relationships/oleObject" Target="../embeddings/oleObject47.bin"/><Relationship Id="rId4" Type="http://schemas.openxmlformats.org/officeDocument/2006/relationships/slide" Target="slide8.xml"/><Relationship Id="rId9" Type="http://schemas.openxmlformats.org/officeDocument/2006/relationships/image" Target="../media/image44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7" Type="http://schemas.openxmlformats.org/officeDocument/2006/relationships/slide" Target="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48.bin"/><Relationship Id="rId4" Type="http://schemas.openxmlformats.org/officeDocument/2006/relationships/slide" Target="slide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7" Type="http://schemas.openxmlformats.org/officeDocument/2006/relationships/slide" Target="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49.bin"/><Relationship Id="rId4" Type="http://schemas.openxmlformats.org/officeDocument/2006/relationships/slide" Target="slide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7" Type="http://schemas.openxmlformats.org/officeDocument/2006/relationships/slide" Target="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50.bin"/><Relationship Id="rId4" Type="http://schemas.openxmlformats.org/officeDocument/2006/relationships/slide" Target="slide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7" Type="http://schemas.openxmlformats.org/officeDocument/2006/relationships/slide" Target="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51.bin"/><Relationship Id="rId4" Type="http://schemas.openxmlformats.org/officeDocument/2006/relationships/slide" Target="slide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7" Type="http://schemas.openxmlformats.org/officeDocument/2006/relationships/slide" Target="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52.bin"/><Relationship Id="rId4" Type="http://schemas.openxmlformats.org/officeDocument/2006/relationships/slide" Target="slide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7" Type="http://schemas.openxmlformats.org/officeDocument/2006/relationships/slide" Target="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53.bin"/><Relationship Id="rId4" Type="http://schemas.openxmlformats.org/officeDocument/2006/relationships/slide" Target="slide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7" Type="http://schemas.openxmlformats.org/officeDocument/2006/relationships/slide" Target="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54.bin"/><Relationship Id="rId4" Type="http://schemas.openxmlformats.org/officeDocument/2006/relationships/slide" Target="slide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notesSlide" Target="../notesSlides/notesSlide30.xml"/><Relationship Id="rId7" Type="http://schemas.openxmlformats.org/officeDocument/2006/relationships/oleObject" Target="../embeddings/oleObject5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47.wmf"/><Relationship Id="rId5" Type="http://schemas.openxmlformats.org/officeDocument/2006/relationships/oleObject" Target="../embeddings/oleObject55.bin"/><Relationship Id="rId10" Type="http://schemas.openxmlformats.org/officeDocument/2006/relationships/image" Target="../media/image49.wmf"/><Relationship Id="rId4" Type="http://schemas.openxmlformats.org/officeDocument/2006/relationships/slide" Target="slide8.xml"/><Relationship Id="rId9" Type="http://schemas.openxmlformats.org/officeDocument/2006/relationships/oleObject" Target="../embeddings/oleObject57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" Target="slide8.xml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Relationship Id="rId9" Type="http://schemas.openxmlformats.org/officeDocument/2006/relationships/slide" Target="slide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1.wmf"/><Relationship Id="rId4" Type="http://schemas.openxmlformats.org/officeDocument/2006/relationships/slide" Target="slide8.xml"/><Relationship Id="rId9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5.wmf"/><Relationship Id="rId12" Type="http://schemas.openxmlformats.org/officeDocument/2006/relationships/slide" Target="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16.wmf"/><Relationship Id="rId5" Type="http://schemas.openxmlformats.org/officeDocument/2006/relationships/image" Target="../media/image14.wmf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TextBox 6"/>
          <p:cNvSpPr txBox="1">
            <a:spLocks noChangeArrowheads="1"/>
          </p:cNvSpPr>
          <p:nvPr/>
        </p:nvSpPr>
        <p:spPr bwMode="auto">
          <a:xfrm>
            <a:off x="685800" y="2057400"/>
            <a:ext cx="762000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sz="4400" i="1" dirty="0" smtClean="0">
                <a:solidFill>
                  <a:srgbClr val="FFFFFF"/>
                </a:solidFill>
              </a:rPr>
              <a:t>Writing Algebraic Expressions</a:t>
            </a:r>
          </a:p>
          <a:p>
            <a:pPr algn="ctr" eaLnBrk="1" hangingPunct="1"/>
            <a:r>
              <a:rPr lang="en-US" sz="4400" i="1" dirty="0" smtClean="0">
                <a:solidFill>
                  <a:srgbClr val="FFFFFF"/>
                </a:solidFill>
              </a:rPr>
              <a:t>Lesson </a:t>
            </a:r>
            <a:r>
              <a:rPr lang="en-US" sz="4400" i="1" dirty="0" smtClean="0">
                <a:solidFill>
                  <a:srgbClr val="FFFFFF"/>
                </a:solidFill>
              </a:rPr>
              <a:t>4</a:t>
            </a:r>
            <a:endParaRPr lang="en-US" sz="4400" i="1" dirty="0">
              <a:solidFill>
                <a:schemeClr val="bg1"/>
              </a:solidFill>
            </a:endParaRPr>
          </a:p>
        </p:txBody>
      </p:sp>
      <p:sp>
        <p:nvSpPr>
          <p:cNvPr id="12297" name="Slide Number Placeholder 10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/>
            <a:fld id="{50004472-3F3F-400B-8C7F-F2D7A25832EA}" type="slidenum">
              <a:rPr lang="en-US" smtClean="0">
                <a:solidFill>
                  <a:schemeClr val="bg1"/>
                </a:solidFill>
              </a:rPr>
              <a:pPr algn="ctr" eaLnBrk="1" hangingPunct="1"/>
              <a:t>1</a:t>
            </a:fld>
            <a:endParaRPr lang="en-US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een Background"/>
          <p:cNvSpPr>
            <a:spLocks noChangeArrowheads="1"/>
          </p:cNvSpPr>
          <p:nvPr/>
        </p:nvSpPr>
        <p:spPr bwMode="auto">
          <a:xfrm>
            <a:off x="228600" y="685800"/>
            <a:ext cx="8641307" cy="4800600"/>
          </a:xfrm>
          <a:prstGeom prst="roundRect">
            <a:avLst>
              <a:gd name="adj" fmla="val 7954"/>
            </a:avLst>
          </a:prstGeom>
          <a:solidFill>
            <a:schemeClr val="bg1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6554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80782" y="990600"/>
            <a:ext cx="1477418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Page Title"/>
          <p:cNvSpPr>
            <a:spLocks noGrp="1"/>
          </p:cNvSpPr>
          <p:nvPr>
            <p:ph type="title" idx="4294967295"/>
          </p:nvPr>
        </p:nvSpPr>
        <p:spPr>
          <a:xfrm>
            <a:off x="304800" y="46037"/>
            <a:ext cx="8229600" cy="639763"/>
          </a:xfrm>
        </p:spPr>
        <p:txBody>
          <a:bodyPr/>
          <a:lstStyle/>
          <a:p>
            <a:pPr algn="l"/>
            <a:r>
              <a:rPr lang="en-US" sz="3200" b="1" dirty="0" smtClean="0">
                <a:solidFill>
                  <a:schemeClr val="bg1"/>
                </a:solidFill>
                <a:ea typeface="ＭＳ Ｐゴシック" charset="-128"/>
              </a:rPr>
              <a:t>Explore –Marvin's Math: Part 2</a:t>
            </a:r>
          </a:p>
        </p:txBody>
      </p:sp>
      <p:sp>
        <p:nvSpPr>
          <p:cNvPr id="2355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fld id="{B4CCA8FB-5914-44A3-96F4-2BF65152F15F}" type="slidenum">
              <a:rPr lang="en-US" smtClean="0">
                <a:solidFill>
                  <a:schemeClr val="bg1"/>
                </a:solidFill>
              </a:rPr>
              <a:pPr eaLnBrk="1" hangingPunct="1"/>
              <a:t>10</a:t>
            </a:fld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307" name="Agenda Link">
            <a:hlinkClick r:id="rId5" action="ppaction://hlinksldjump"/>
          </p:cNvPr>
          <p:cNvSpPr txBox="1"/>
          <p:nvPr/>
        </p:nvSpPr>
        <p:spPr>
          <a:xfrm>
            <a:off x="7696200" y="6096000"/>
            <a:ext cx="1016000" cy="419100"/>
          </a:xfrm>
          <a:prstGeom prst="rect">
            <a:avLst/>
          </a:prstGeom>
        </p:spPr>
        <p:txBody>
          <a:bodyPr wrap="none"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Perpetua" pitchFamily="18" charset="0"/>
                <a:ea typeface="+mj-ea"/>
                <a:cs typeface="+mj-cs"/>
              </a:rPr>
              <a:t>Agenda</a:t>
            </a:r>
          </a:p>
        </p:txBody>
      </p:sp>
      <p:sp>
        <p:nvSpPr>
          <p:cNvPr id="7" name="Rectangle 6"/>
          <p:cNvSpPr/>
          <p:nvPr/>
        </p:nvSpPr>
        <p:spPr>
          <a:xfrm>
            <a:off x="2743200" y="2020669"/>
            <a:ext cx="3048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30 less than x</a:t>
            </a:r>
            <a:endParaRPr lang="en-US" sz="3600" dirty="0"/>
          </a:p>
        </p:txBody>
      </p:sp>
      <p:graphicFrame>
        <p:nvGraphicFramePr>
          <p:cNvPr id="47105" name="Object 1"/>
          <p:cNvGraphicFramePr>
            <a:graphicFrameLocks noChangeAspect="1"/>
          </p:cNvGraphicFramePr>
          <p:nvPr/>
        </p:nvGraphicFramePr>
        <p:xfrm>
          <a:off x="5181600" y="3054350"/>
          <a:ext cx="1735137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56" name="Equation" r:id="rId6" imgW="406080" imgH="177480" progId="Equation.3">
                  <p:embed/>
                </p:oleObj>
              </mc:Choice>
              <mc:Fallback>
                <p:oleObj name="Equation" r:id="rId6" imgW="406080" imgH="17748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3054350"/>
                        <a:ext cx="1735137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33400" y="838200"/>
            <a:ext cx="769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Marvin knows 30 fewer math tricks than his friend.  </a:t>
            </a:r>
            <a:endParaRPr lang="en-US" sz="2800" dirty="0"/>
          </a:p>
        </p:txBody>
      </p:sp>
      <p:graphicFrame>
        <p:nvGraphicFramePr>
          <p:cNvPr id="47106" name="Object 2"/>
          <p:cNvGraphicFramePr>
            <a:graphicFrameLocks noChangeAspect="1"/>
          </p:cNvGraphicFramePr>
          <p:nvPr/>
        </p:nvGraphicFramePr>
        <p:xfrm>
          <a:off x="2057400" y="3054350"/>
          <a:ext cx="1735138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57" name="Equation" r:id="rId8" imgW="406080" imgH="177480" progId="Equation.3">
                  <p:embed/>
                </p:oleObj>
              </mc:Choice>
              <mc:Fallback>
                <p:oleObj name="Equation" r:id="rId8" imgW="406080" imgH="177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054350"/>
                        <a:ext cx="1735138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/>
          <p:cNvSpPr/>
          <p:nvPr/>
        </p:nvSpPr>
        <p:spPr>
          <a:xfrm>
            <a:off x="457200" y="2662535"/>
            <a:ext cx="76962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Here are 2 possible Algebraic Expressions.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400" y="388620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Which is correct?</a:t>
            </a:r>
            <a:endParaRPr lang="en-US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33400" y="4267200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Lets go back to our basics to figure it out…</a:t>
            </a:r>
            <a:endParaRPr lang="en-US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33400" y="1295400"/>
            <a:ext cx="6781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Here is the                                     showing the number of tricks Marvin knows.</a:t>
            </a:r>
            <a:endParaRPr lang="en-US" sz="2800" dirty="0"/>
          </a:p>
        </p:txBody>
      </p:sp>
      <p:sp>
        <p:nvSpPr>
          <p:cNvPr id="17" name="Rectangle 16"/>
          <p:cNvSpPr/>
          <p:nvPr/>
        </p:nvSpPr>
        <p:spPr>
          <a:xfrm>
            <a:off x="1600200" y="3087469"/>
            <a:ext cx="76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a)</a:t>
            </a:r>
            <a:endParaRPr lang="en-US" sz="3600" dirty="0"/>
          </a:p>
        </p:txBody>
      </p:sp>
      <p:sp>
        <p:nvSpPr>
          <p:cNvPr id="18" name="Rectangle 17"/>
          <p:cNvSpPr/>
          <p:nvPr/>
        </p:nvSpPr>
        <p:spPr>
          <a:xfrm>
            <a:off x="4724400" y="3087469"/>
            <a:ext cx="76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b)</a:t>
            </a:r>
            <a:endParaRPr lang="en-US" sz="3600" dirty="0"/>
          </a:p>
        </p:txBody>
      </p:sp>
      <p:sp>
        <p:nvSpPr>
          <p:cNvPr id="21" name="Rectangle 20"/>
          <p:cNvSpPr/>
          <p:nvPr/>
        </p:nvSpPr>
        <p:spPr>
          <a:xfrm>
            <a:off x="2138252" y="1295400"/>
            <a:ext cx="311954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written expression</a:t>
            </a:r>
            <a:endParaRPr lang="en-US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3" grpId="0"/>
      <p:bldP spid="14" grpId="0"/>
      <p:bldP spid="15" grpId="0"/>
      <p:bldP spid="17" grpId="0"/>
      <p:bldP spid="18" grpId="0"/>
      <p:bldP spid="21" grpId="0"/>
      <p:bldP spid="21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reen Background"/>
          <p:cNvSpPr>
            <a:spLocks noChangeArrowheads="1"/>
          </p:cNvSpPr>
          <p:nvPr/>
        </p:nvSpPr>
        <p:spPr bwMode="auto">
          <a:xfrm>
            <a:off x="274092" y="533400"/>
            <a:ext cx="8641307" cy="4800600"/>
          </a:xfrm>
          <a:prstGeom prst="roundRect">
            <a:avLst>
              <a:gd name="adj" fmla="val 7954"/>
            </a:avLst>
          </a:prstGeom>
          <a:solidFill>
            <a:schemeClr val="bg1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B61C52-044F-44BF-ABAC-8870693642E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45469" y="600075"/>
            <a:ext cx="426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1.  What is 30 less than 50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5257800" y="3143935"/>
            <a:ext cx="3886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Turn and Talk: When you see </a:t>
            </a:r>
            <a:r>
              <a:rPr lang="en-US" sz="2400" b="1" u="sng" dirty="0" smtClean="0"/>
              <a:t>“less than”</a:t>
            </a:r>
            <a:r>
              <a:rPr lang="en-US" sz="2400" dirty="0" smtClean="0"/>
              <a:t> in a written expression, what is important?</a:t>
            </a:r>
            <a:endParaRPr lang="en-US" sz="2400" dirty="0"/>
          </a:p>
        </p:txBody>
      </p:sp>
      <p:grpSp>
        <p:nvGrpSpPr>
          <p:cNvPr id="7" name="Group 6"/>
          <p:cNvGrpSpPr/>
          <p:nvPr/>
        </p:nvGrpSpPr>
        <p:grpSpPr>
          <a:xfrm>
            <a:off x="4986024" y="609600"/>
            <a:ext cx="3929375" cy="2588832"/>
            <a:chOff x="4986024" y="600075"/>
            <a:chExt cx="3929375" cy="2588832"/>
          </a:xfrm>
        </p:grpSpPr>
        <p:grpSp>
          <p:nvGrpSpPr>
            <p:cNvPr id="6" name="Group 5"/>
            <p:cNvGrpSpPr/>
            <p:nvPr/>
          </p:nvGrpSpPr>
          <p:grpSpPr>
            <a:xfrm>
              <a:off x="7852555" y="1663214"/>
              <a:ext cx="1062844" cy="1525693"/>
              <a:chOff x="4921487" y="4800600"/>
              <a:chExt cx="1062844" cy="1525693"/>
            </a:xfrm>
          </p:grpSpPr>
          <p:pic>
            <p:nvPicPr>
              <p:cNvPr id="12308" name="Picture 20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05074" y="4800600"/>
                <a:ext cx="979257" cy="15256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" name="Isosceles Triangle 1"/>
              <p:cNvSpPr/>
              <p:nvPr/>
            </p:nvSpPr>
            <p:spPr>
              <a:xfrm rot="3162659">
                <a:off x="4882964" y="5603126"/>
                <a:ext cx="533400" cy="456354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4986024" y="600075"/>
              <a:ext cx="3695469" cy="1304926"/>
              <a:chOff x="4986024" y="600075"/>
              <a:chExt cx="3695469" cy="1304926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5337636" y="809161"/>
                <a:ext cx="3109690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b="1" dirty="0" smtClean="0"/>
                  <a:t>What did you do to get your answer?</a:t>
                </a:r>
                <a:endParaRPr lang="en-US" sz="2400" dirty="0"/>
              </a:p>
            </p:txBody>
          </p:sp>
          <p:sp>
            <p:nvSpPr>
              <p:cNvPr id="22" name="Cloud Callout 21"/>
              <p:cNvSpPr/>
              <p:nvPr/>
            </p:nvSpPr>
            <p:spPr>
              <a:xfrm>
                <a:off x="4986024" y="600075"/>
                <a:ext cx="3695469" cy="1304926"/>
              </a:xfrm>
              <a:prstGeom prst="cloudCallout">
                <a:avLst>
                  <a:gd name="adj1" fmla="val 31372"/>
                  <a:gd name="adj2" fmla="val 68339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24" name="Rectangle 23"/>
          <p:cNvSpPr/>
          <p:nvPr/>
        </p:nvSpPr>
        <p:spPr>
          <a:xfrm>
            <a:off x="304800" y="1524000"/>
            <a:ext cx="426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2</a:t>
            </a:r>
            <a:r>
              <a:rPr lang="en-US" sz="2800" b="1" dirty="0" smtClean="0"/>
              <a:t>.  What is 30 less than 72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26" name="Rectangle 25"/>
          <p:cNvSpPr/>
          <p:nvPr/>
        </p:nvSpPr>
        <p:spPr>
          <a:xfrm>
            <a:off x="304800" y="2524780"/>
            <a:ext cx="426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3.  What is </a:t>
            </a:r>
            <a:r>
              <a:rPr lang="en-US" sz="2800" b="1" dirty="0"/>
              <a:t>3</a:t>
            </a:r>
            <a:r>
              <a:rPr lang="en-US" sz="2800" b="1" dirty="0" smtClean="0"/>
              <a:t>0 less than 56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27" name="Rectangle 26"/>
          <p:cNvSpPr/>
          <p:nvPr/>
        </p:nvSpPr>
        <p:spPr>
          <a:xfrm>
            <a:off x="381000" y="3505200"/>
            <a:ext cx="426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4</a:t>
            </a:r>
            <a:r>
              <a:rPr lang="en-US" sz="2800" b="1" dirty="0" smtClean="0"/>
              <a:t>.  What is 30 less than x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25" name="Agenda Link">
            <a:hlinkClick r:id="rId4" action="ppaction://hlinksldjump"/>
          </p:cNvPr>
          <p:cNvSpPr txBox="1"/>
          <p:nvPr/>
        </p:nvSpPr>
        <p:spPr>
          <a:xfrm>
            <a:off x="7696200" y="6096000"/>
            <a:ext cx="1016000" cy="419100"/>
          </a:xfrm>
          <a:prstGeom prst="rect">
            <a:avLst/>
          </a:prstGeom>
        </p:spPr>
        <p:txBody>
          <a:bodyPr wrap="none"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Perpetua" pitchFamily="18" charset="0"/>
                <a:ea typeface="+mj-ea"/>
                <a:cs typeface="+mj-cs"/>
              </a:rPr>
              <a:t>Agenda</a:t>
            </a:r>
          </a:p>
        </p:txBody>
      </p:sp>
      <p:sp>
        <p:nvSpPr>
          <p:cNvPr id="29" name="Page Title"/>
          <p:cNvSpPr txBox="1">
            <a:spLocks/>
          </p:cNvSpPr>
          <p:nvPr/>
        </p:nvSpPr>
        <p:spPr bwMode="auto">
          <a:xfrm>
            <a:off x="304800" y="-106363"/>
            <a:ext cx="82296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ＭＳ Ｐゴシック" charset="-128"/>
                <a:cs typeface="ＭＳ Ｐゴシック" charset="0"/>
              </a:rPr>
              <a:t>Explore –Marvin's Math: Part 2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ＭＳ Ｐゴシック" charset="-128"/>
              <a:cs typeface="ＭＳ Ｐゴシック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572000" y="533400"/>
            <a:ext cx="838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Arial Black"/>
                <a:cs typeface="Arial Black"/>
              </a:rPr>
              <a:t>20</a:t>
            </a:r>
            <a:endParaRPr lang="en-US" sz="3600" dirty="0">
              <a:latin typeface="Arial Black"/>
              <a:cs typeface="Arial Black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219199" y="924580"/>
            <a:ext cx="28289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Arial Black"/>
                <a:cs typeface="Arial Black"/>
              </a:rPr>
              <a:t>50 -  30 </a:t>
            </a:r>
            <a:endParaRPr lang="en-US" sz="3600" dirty="0">
              <a:latin typeface="Arial Black"/>
              <a:cs typeface="Arial Black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572000" y="1487269"/>
            <a:ext cx="838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Arial Black"/>
                <a:cs typeface="Arial Black"/>
              </a:rPr>
              <a:t>42</a:t>
            </a:r>
            <a:endParaRPr lang="en-US" sz="3600" dirty="0">
              <a:latin typeface="Arial Black"/>
              <a:cs typeface="Arial Black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295399" y="1915180"/>
            <a:ext cx="28289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Arial Black"/>
                <a:cs typeface="Arial Black"/>
              </a:rPr>
              <a:t>72 -  30 </a:t>
            </a:r>
            <a:endParaRPr lang="en-US" sz="3600" dirty="0">
              <a:latin typeface="Arial Black"/>
              <a:cs typeface="Arial Black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572001" y="2507158"/>
            <a:ext cx="838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Arial Black"/>
                <a:cs typeface="Arial Black"/>
              </a:rPr>
              <a:t>26</a:t>
            </a:r>
            <a:endParaRPr lang="en-US" sz="3600" dirty="0">
              <a:latin typeface="Arial Black"/>
              <a:cs typeface="Arial Black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295400" y="2935069"/>
            <a:ext cx="28289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Arial Black"/>
                <a:cs typeface="Arial Black"/>
              </a:rPr>
              <a:t>56 -  30 </a:t>
            </a:r>
            <a:endParaRPr lang="en-US" sz="3600" dirty="0">
              <a:latin typeface="Arial Black"/>
              <a:cs typeface="Arial Black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295400" y="3856911"/>
            <a:ext cx="28289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latin typeface="Arial Black"/>
                <a:cs typeface="Arial Black"/>
              </a:rPr>
              <a:t>x</a:t>
            </a:r>
            <a:r>
              <a:rPr lang="en-US" sz="3600" b="1" dirty="0" smtClean="0">
                <a:latin typeface="Arial Black"/>
                <a:cs typeface="Arial Black"/>
              </a:rPr>
              <a:t> -  30 </a:t>
            </a:r>
            <a:endParaRPr lang="en-US" sz="3600" dirty="0">
              <a:latin typeface="Arial Black"/>
              <a:cs typeface="Arial Black"/>
            </a:endParaRPr>
          </a:p>
        </p:txBody>
      </p:sp>
      <p:pic>
        <p:nvPicPr>
          <p:cNvPr id="42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9000" y="3962400"/>
            <a:ext cx="134112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452287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4" grpId="0"/>
      <p:bldP spid="26" grpId="0"/>
      <p:bldP spid="27" grpId="0"/>
      <p:bldP spid="19" grpId="0"/>
      <p:bldP spid="20" grpId="0"/>
      <p:bldP spid="36" grpId="0"/>
      <p:bldP spid="37" grpId="0"/>
      <p:bldP spid="38" grpId="0"/>
      <p:bldP spid="39" grpId="0"/>
      <p:bldP spid="4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een Background"/>
          <p:cNvSpPr>
            <a:spLocks noChangeArrowheads="1"/>
          </p:cNvSpPr>
          <p:nvPr/>
        </p:nvSpPr>
        <p:spPr bwMode="auto">
          <a:xfrm>
            <a:off x="228600" y="685800"/>
            <a:ext cx="8641307" cy="4800600"/>
          </a:xfrm>
          <a:prstGeom prst="roundRect">
            <a:avLst>
              <a:gd name="adj" fmla="val 7954"/>
            </a:avLst>
          </a:prstGeom>
          <a:solidFill>
            <a:schemeClr val="bg1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6554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80782" y="990600"/>
            <a:ext cx="1477418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fld id="{B4CCA8FB-5914-44A3-96F4-2BF65152F15F}" type="slidenum">
              <a:rPr lang="en-US" smtClean="0">
                <a:solidFill>
                  <a:schemeClr val="bg1"/>
                </a:solidFill>
              </a:rPr>
              <a:pPr eaLnBrk="1" hangingPunct="1"/>
              <a:t>12</a:t>
            </a:fld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307" name="Agenda Link">
            <a:hlinkClick r:id="rId5" action="ppaction://hlinksldjump"/>
          </p:cNvPr>
          <p:cNvSpPr txBox="1"/>
          <p:nvPr/>
        </p:nvSpPr>
        <p:spPr>
          <a:xfrm>
            <a:off x="7696200" y="6096000"/>
            <a:ext cx="1016000" cy="419100"/>
          </a:xfrm>
          <a:prstGeom prst="rect">
            <a:avLst/>
          </a:prstGeom>
        </p:spPr>
        <p:txBody>
          <a:bodyPr wrap="none"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Perpetua" pitchFamily="18" charset="0"/>
                <a:ea typeface="+mj-ea"/>
                <a:cs typeface="+mj-cs"/>
              </a:rPr>
              <a:t>Agenda</a:t>
            </a:r>
          </a:p>
        </p:txBody>
      </p:sp>
      <p:sp>
        <p:nvSpPr>
          <p:cNvPr id="7" name="Rectangle 6"/>
          <p:cNvSpPr/>
          <p:nvPr/>
        </p:nvSpPr>
        <p:spPr>
          <a:xfrm>
            <a:off x="2743200" y="2514600"/>
            <a:ext cx="3048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30 less than x</a:t>
            </a:r>
            <a:endParaRPr lang="en-US" sz="3600" dirty="0"/>
          </a:p>
        </p:txBody>
      </p:sp>
      <p:graphicFrame>
        <p:nvGraphicFramePr>
          <p:cNvPr id="47105" name="Object 1"/>
          <p:cNvGraphicFramePr>
            <a:graphicFrameLocks noChangeAspect="1"/>
          </p:cNvGraphicFramePr>
          <p:nvPr/>
        </p:nvGraphicFramePr>
        <p:xfrm>
          <a:off x="5181600" y="3548281"/>
          <a:ext cx="1735137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56" name="Equation" r:id="rId6" imgW="406080" imgH="177480" progId="Equation.3">
                  <p:embed/>
                </p:oleObj>
              </mc:Choice>
              <mc:Fallback>
                <p:oleObj name="Equation" r:id="rId6" imgW="406080" imgH="17748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3548281"/>
                        <a:ext cx="1735137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33400" y="838200"/>
            <a:ext cx="769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Marvin knows 30 fewer math tricks than his friend.  </a:t>
            </a:r>
            <a:endParaRPr lang="en-US" sz="2800" dirty="0"/>
          </a:p>
        </p:txBody>
      </p:sp>
      <p:graphicFrame>
        <p:nvGraphicFramePr>
          <p:cNvPr id="47106" name="Object 2"/>
          <p:cNvGraphicFramePr>
            <a:graphicFrameLocks noChangeAspect="1"/>
          </p:cNvGraphicFramePr>
          <p:nvPr/>
        </p:nvGraphicFramePr>
        <p:xfrm>
          <a:off x="2057400" y="3548281"/>
          <a:ext cx="1735138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57" name="Equation" r:id="rId8" imgW="406080" imgH="177480" progId="Equation.3">
                  <p:embed/>
                </p:oleObj>
              </mc:Choice>
              <mc:Fallback>
                <p:oleObj name="Equation" r:id="rId8" imgW="406080" imgH="177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548281"/>
                        <a:ext cx="1735138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/>
          <p:cNvSpPr/>
          <p:nvPr/>
        </p:nvSpPr>
        <p:spPr>
          <a:xfrm>
            <a:off x="457200" y="3058180"/>
            <a:ext cx="76962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Here are 2 possible Algebraic Expressions.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3400" y="1295400"/>
            <a:ext cx="6781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Here is the </a:t>
            </a:r>
            <a:r>
              <a:rPr lang="en-US" sz="2800" u="sng" dirty="0" smtClean="0"/>
              <a:t>written expression</a:t>
            </a:r>
            <a:r>
              <a:rPr lang="en-US" sz="2800" dirty="0" smtClean="0"/>
              <a:t> showing the number of tricks Marvin knows.</a:t>
            </a:r>
            <a:endParaRPr lang="en-US" sz="2800" dirty="0"/>
          </a:p>
        </p:txBody>
      </p:sp>
      <p:sp>
        <p:nvSpPr>
          <p:cNvPr id="17" name="Rectangle 16"/>
          <p:cNvSpPr/>
          <p:nvPr/>
        </p:nvSpPr>
        <p:spPr>
          <a:xfrm>
            <a:off x="1600200" y="3581400"/>
            <a:ext cx="76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a)</a:t>
            </a:r>
            <a:endParaRPr lang="en-US" sz="3600" dirty="0"/>
          </a:p>
        </p:txBody>
      </p:sp>
      <p:sp>
        <p:nvSpPr>
          <p:cNvPr id="18" name="Rectangle 17"/>
          <p:cNvSpPr/>
          <p:nvPr/>
        </p:nvSpPr>
        <p:spPr>
          <a:xfrm>
            <a:off x="4724400" y="3581400"/>
            <a:ext cx="76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b)</a:t>
            </a:r>
            <a:endParaRPr lang="en-US" sz="3600" dirty="0"/>
          </a:p>
        </p:txBody>
      </p:sp>
      <p:sp>
        <p:nvSpPr>
          <p:cNvPr id="20" name="Rounded Rectangle 19"/>
          <p:cNvSpPr/>
          <p:nvPr/>
        </p:nvSpPr>
        <p:spPr>
          <a:xfrm>
            <a:off x="1649104" y="3626091"/>
            <a:ext cx="2313296" cy="677840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20164771">
            <a:off x="331700" y="3703005"/>
            <a:ext cx="256811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Correct Answer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9" name="Page Title"/>
          <p:cNvSpPr txBox="1">
            <a:spLocks/>
          </p:cNvSpPr>
          <p:nvPr/>
        </p:nvSpPr>
        <p:spPr bwMode="auto">
          <a:xfrm>
            <a:off x="304800" y="46037"/>
            <a:ext cx="82296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ＭＳ Ｐゴシック" charset="-128"/>
                <a:cs typeface="ＭＳ Ｐゴシック" charset="0"/>
              </a:rPr>
              <a:t>Explore –Marvin's Math: Part 2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ＭＳ Ｐゴシック" charset="-128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reen Background"/>
          <p:cNvSpPr>
            <a:spLocks noChangeArrowheads="1"/>
          </p:cNvSpPr>
          <p:nvPr/>
        </p:nvSpPr>
        <p:spPr bwMode="auto">
          <a:xfrm>
            <a:off x="121693" y="685800"/>
            <a:ext cx="8869907" cy="5257800"/>
          </a:xfrm>
          <a:prstGeom prst="roundRect">
            <a:avLst>
              <a:gd name="adj" fmla="val 7954"/>
            </a:avLst>
          </a:prstGeom>
          <a:solidFill>
            <a:schemeClr val="bg1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578" name="Page Title"/>
          <p:cNvSpPr>
            <a:spLocks noGrp="1"/>
          </p:cNvSpPr>
          <p:nvPr>
            <p:ph type="title" idx="4294967295"/>
          </p:nvPr>
        </p:nvSpPr>
        <p:spPr>
          <a:xfrm>
            <a:off x="152400" y="76200"/>
            <a:ext cx="8991600" cy="635000"/>
          </a:xfrm>
        </p:spPr>
        <p:txBody>
          <a:bodyPr/>
          <a:lstStyle/>
          <a:p>
            <a:pPr algn="l"/>
            <a:r>
              <a:rPr lang="en-US" sz="3000" b="1" dirty="0" smtClean="0">
                <a:solidFill>
                  <a:schemeClr val="bg1"/>
                </a:solidFill>
                <a:ea typeface="ＭＳ Ｐゴシック" charset="-128"/>
              </a:rPr>
              <a:t>Practice- Class Work</a:t>
            </a:r>
          </a:p>
        </p:txBody>
      </p:sp>
      <p:sp>
        <p:nvSpPr>
          <p:cNvPr id="2458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fld id="{F609F365-6BAC-4782-8EB2-A98E22DA224F}" type="slidenum">
              <a:rPr lang="en-US" smtClean="0">
                <a:solidFill>
                  <a:schemeClr val="bg1"/>
                </a:solidFill>
              </a:rPr>
              <a:pPr eaLnBrk="1" hangingPunct="1"/>
              <a:t>13</a:t>
            </a:fld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8" name="Agenda Link">
            <a:hlinkClick r:id="rId4" action="ppaction://hlinksldjump"/>
          </p:cNvPr>
          <p:cNvSpPr txBox="1"/>
          <p:nvPr/>
        </p:nvSpPr>
        <p:spPr>
          <a:xfrm>
            <a:off x="7696200" y="6096000"/>
            <a:ext cx="1016000" cy="419100"/>
          </a:xfrm>
          <a:prstGeom prst="rect">
            <a:avLst/>
          </a:prstGeom>
        </p:spPr>
        <p:txBody>
          <a:bodyPr wrap="none"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Perpetua" pitchFamily="18" charset="0"/>
                <a:ea typeface="+mj-ea"/>
                <a:cs typeface="+mj-cs"/>
              </a:rPr>
              <a:t>Agenda</a:t>
            </a:r>
          </a:p>
        </p:txBody>
      </p:sp>
      <p:sp>
        <p:nvSpPr>
          <p:cNvPr id="10" name="Rectangle 9"/>
          <p:cNvSpPr/>
          <p:nvPr/>
        </p:nvSpPr>
        <p:spPr>
          <a:xfrm>
            <a:off x="304800" y="709136"/>
            <a:ext cx="85344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28600"/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Name__________________			Date____________</a:t>
            </a:r>
          </a:p>
          <a:p>
            <a:pPr lvl="0" indent="228600" algn="ctr" eaLnBrk="0" hangingPunct="0"/>
            <a:r>
              <a:rPr lang="en-US" sz="24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Class Work Lesson 4</a:t>
            </a:r>
            <a:endParaRPr lang="en-US" sz="2400" dirty="0" smtClean="0">
              <a:latin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1879937"/>
            <a:ext cx="3854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a)  five less than three times a number</a:t>
            </a:r>
            <a:endParaRPr lang="en-US" b="1" dirty="0"/>
          </a:p>
        </p:txBody>
      </p:sp>
      <p:sp>
        <p:nvSpPr>
          <p:cNvPr id="13" name="Rectangle 12"/>
          <p:cNvSpPr/>
          <p:nvPr/>
        </p:nvSpPr>
        <p:spPr>
          <a:xfrm>
            <a:off x="152400" y="2554069"/>
            <a:ext cx="47199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c)  nine times the sum  of a number and fifteen </a:t>
            </a:r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152400" y="3897868"/>
            <a:ext cx="37366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g) The sum of half a number and four</a:t>
            </a:r>
            <a:endParaRPr lang="en-US" b="1" dirty="0"/>
          </a:p>
        </p:txBody>
      </p:sp>
      <p:sp>
        <p:nvSpPr>
          <p:cNvPr id="16" name="Rectangle 15"/>
          <p:cNvSpPr/>
          <p:nvPr/>
        </p:nvSpPr>
        <p:spPr>
          <a:xfrm>
            <a:off x="152400" y="3239869"/>
            <a:ext cx="4451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e) one plus the product of a number and five</a:t>
            </a:r>
            <a:endParaRPr lang="en-US" b="1" dirty="0"/>
          </a:p>
        </p:txBody>
      </p:sp>
      <p:sp>
        <p:nvSpPr>
          <p:cNvPr id="17" name="Rectangle 16"/>
          <p:cNvSpPr/>
          <p:nvPr/>
        </p:nvSpPr>
        <p:spPr>
          <a:xfrm>
            <a:off x="4800600" y="38494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/>
              <a:t>h) seven less than a third of the sum of a number and two</a:t>
            </a:r>
            <a:endParaRPr lang="en-US" b="1" dirty="0"/>
          </a:p>
        </p:txBody>
      </p:sp>
      <p:sp>
        <p:nvSpPr>
          <p:cNvPr id="18" name="Rectangle 17"/>
          <p:cNvSpPr/>
          <p:nvPr/>
        </p:nvSpPr>
        <p:spPr>
          <a:xfrm>
            <a:off x="4800600" y="3163669"/>
            <a:ext cx="33688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f) A number less than twenty five</a:t>
            </a:r>
            <a:endParaRPr lang="en-US" b="1" dirty="0"/>
          </a:p>
        </p:txBody>
      </p:sp>
      <p:sp>
        <p:nvSpPr>
          <p:cNvPr id="19" name="Rectangle 18"/>
          <p:cNvSpPr/>
          <p:nvPr/>
        </p:nvSpPr>
        <p:spPr>
          <a:xfrm>
            <a:off x="4755686" y="2554069"/>
            <a:ext cx="41087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d) The sum of  twice a number and seven</a:t>
            </a:r>
            <a:endParaRPr lang="en-US" b="1" dirty="0"/>
          </a:p>
        </p:txBody>
      </p:sp>
      <p:sp>
        <p:nvSpPr>
          <p:cNvPr id="20" name="Rectangle 19"/>
          <p:cNvSpPr/>
          <p:nvPr/>
        </p:nvSpPr>
        <p:spPr>
          <a:xfrm>
            <a:off x="4724400" y="18288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/>
              <a:t>b)  eight less than the quotient of a number and two</a:t>
            </a:r>
            <a:endParaRPr lang="en-US" b="1" dirty="0"/>
          </a:p>
        </p:txBody>
      </p:sp>
      <p:sp>
        <p:nvSpPr>
          <p:cNvPr id="22" name="Rectangle 21"/>
          <p:cNvSpPr/>
          <p:nvPr/>
        </p:nvSpPr>
        <p:spPr>
          <a:xfrm>
            <a:off x="152400" y="1383268"/>
            <a:ext cx="5257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/>
              <a:t>1) Directions: Write an algebraic expression for each.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52400" y="4888468"/>
            <a:ext cx="8153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2) Directions: Write </a:t>
            </a:r>
            <a:r>
              <a:rPr lang="en-US" u="sng" dirty="0" smtClean="0"/>
              <a:t>two</a:t>
            </a:r>
            <a:r>
              <a:rPr lang="en-US" dirty="0" smtClean="0"/>
              <a:t> written expression for each. Use the key vocabulary.</a:t>
            </a:r>
            <a:endParaRPr lang="en-US" dirty="0"/>
          </a:p>
        </p:txBody>
      </p:sp>
      <p:sp>
        <p:nvSpPr>
          <p:cNvPr id="11469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4696" name="Object 8"/>
          <p:cNvGraphicFramePr>
            <a:graphicFrameLocks noChangeAspect="1"/>
          </p:cNvGraphicFramePr>
          <p:nvPr/>
        </p:nvGraphicFramePr>
        <p:xfrm>
          <a:off x="5222544" y="5334000"/>
          <a:ext cx="129540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15" name="Equation" r:id="rId5" imgW="685800" imgH="203200" progId="Equation.3">
                  <p:embed/>
                </p:oleObj>
              </mc:Choice>
              <mc:Fallback>
                <p:oleObj name="Equation" r:id="rId5" imgW="685800" imgH="2032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544" y="5334000"/>
                        <a:ext cx="1295400" cy="37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469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4698" name="Object 10"/>
          <p:cNvGraphicFramePr>
            <a:graphicFrameLocks noChangeAspect="1"/>
          </p:cNvGraphicFramePr>
          <p:nvPr/>
        </p:nvGraphicFramePr>
        <p:xfrm>
          <a:off x="595952" y="5361296"/>
          <a:ext cx="762000" cy="3366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16" name="Equation" r:id="rId7" imgW="405872" imgH="177569" progId="Equation.3">
                  <p:embed/>
                </p:oleObj>
              </mc:Choice>
              <mc:Fallback>
                <p:oleObj name="Equation" r:id="rId7" imgW="405872" imgH="177569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952" y="5361296"/>
                        <a:ext cx="762000" cy="33669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4700" name="Rectangle 12"/>
          <p:cNvSpPr>
            <a:spLocks noChangeArrowheads="1"/>
          </p:cNvSpPr>
          <p:nvPr/>
        </p:nvSpPr>
        <p:spPr bwMode="auto">
          <a:xfrm>
            <a:off x="0" y="180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28600" y="5334000"/>
            <a:ext cx="425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a) </a:t>
            </a:r>
            <a:endParaRPr lang="en-US" b="1" dirty="0"/>
          </a:p>
        </p:txBody>
      </p:sp>
      <p:sp>
        <p:nvSpPr>
          <p:cNvPr id="33" name="Rectangle 32"/>
          <p:cNvSpPr/>
          <p:nvPr/>
        </p:nvSpPr>
        <p:spPr>
          <a:xfrm>
            <a:off x="4876800" y="5334000"/>
            <a:ext cx="4331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b) </a:t>
            </a:r>
            <a:endParaRPr lang="en-US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5257800" y="13716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Let’s do the first one together.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reen Background"/>
          <p:cNvSpPr>
            <a:spLocks noChangeArrowheads="1"/>
          </p:cNvSpPr>
          <p:nvPr/>
        </p:nvSpPr>
        <p:spPr bwMode="auto">
          <a:xfrm>
            <a:off x="121693" y="685800"/>
            <a:ext cx="8869907" cy="5257800"/>
          </a:xfrm>
          <a:prstGeom prst="roundRect">
            <a:avLst>
              <a:gd name="adj" fmla="val 7954"/>
            </a:avLst>
          </a:prstGeom>
          <a:solidFill>
            <a:schemeClr val="bg1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58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fld id="{F609F365-6BAC-4782-8EB2-A98E22DA224F}" type="slidenum">
              <a:rPr lang="en-US" smtClean="0">
                <a:solidFill>
                  <a:schemeClr val="bg1"/>
                </a:solidFill>
              </a:rPr>
              <a:pPr eaLnBrk="1" hangingPunct="1"/>
              <a:t>14</a:t>
            </a:fld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8" name="Agenda Link">
            <a:hlinkClick r:id="rId4" action="ppaction://hlinksldjump"/>
          </p:cNvPr>
          <p:cNvSpPr txBox="1"/>
          <p:nvPr/>
        </p:nvSpPr>
        <p:spPr>
          <a:xfrm>
            <a:off x="7696200" y="6096000"/>
            <a:ext cx="1016000" cy="419100"/>
          </a:xfrm>
          <a:prstGeom prst="rect">
            <a:avLst/>
          </a:prstGeom>
        </p:spPr>
        <p:txBody>
          <a:bodyPr wrap="none"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Perpetua" pitchFamily="18" charset="0"/>
                <a:ea typeface="+mj-ea"/>
                <a:cs typeface="+mj-cs"/>
              </a:rPr>
              <a:t>Agenda</a:t>
            </a:r>
          </a:p>
        </p:txBody>
      </p:sp>
      <p:sp>
        <p:nvSpPr>
          <p:cNvPr id="10" name="Rectangle 9"/>
          <p:cNvSpPr/>
          <p:nvPr/>
        </p:nvSpPr>
        <p:spPr>
          <a:xfrm>
            <a:off x="304800" y="709136"/>
            <a:ext cx="85344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28600"/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Name__________________			Date____________</a:t>
            </a:r>
          </a:p>
          <a:p>
            <a:pPr lvl="0" indent="228600" algn="ctr" eaLnBrk="0" hangingPunct="0"/>
            <a:r>
              <a:rPr lang="en-US" sz="24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Class work lesson 4</a:t>
            </a:r>
            <a:endParaRPr lang="en-US" sz="2400" dirty="0" smtClean="0">
              <a:latin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1879937"/>
            <a:ext cx="3854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a)  five less than three times a number</a:t>
            </a:r>
            <a:endParaRPr lang="en-US" b="1" dirty="0"/>
          </a:p>
        </p:txBody>
      </p:sp>
      <p:sp>
        <p:nvSpPr>
          <p:cNvPr id="13" name="Rectangle 12"/>
          <p:cNvSpPr/>
          <p:nvPr/>
        </p:nvSpPr>
        <p:spPr>
          <a:xfrm>
            <a:off x="152400" y="2554069"/>
            <a:ext cx="47199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c)  nine times the sum  of a number and fifteen </a:t>
            </a:r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152400" y="3849469"/>
            <a:ext cx="37366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g) The sum of half a number and four</a:t>
            </a:r>
            <a:endParaRPr lang="en-US" b="1" dirty="0"/>
          </a:p>
        </p:txBody>
      </p:sp>
      <p:sp>
        <p:nvSpPr>
          <p:cNvPr id="16" name="Rectangle 15"/>
          <p:cNvSpPr/>
          <p:nvPr/>
        </p:nvSpPr>
        <p:spPr>
          <a:xfrm>
            <a:off x="152400" y="3239869"/>
            <a:ext cx="4451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e) one plus the product of a number and five</a:t>
            </a:r>
            <a:endParaRPr lang="en-US" b="1" dirty="0"/>
          </a:p>
        </p:txBody>
      </p:sp>
      <p:sp>
        <p:nvSpPr>
          <p:cNvPr id="17" name="Rectangle 16"/>
          <p:cNvSpPr/>
          <p:nvPr/>
        </p:nvSpPr>
        <p:spPr>
          <a:xfrm>
            <a:off x="4800600" y="38494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/>
              <a:t>h) seven less than a third of the sum of a number and two</a:t>
            </a:r>
            <a:endParaRPr lang="en-US" b="1" dirty="0"/>
          </a:p>
        </p:txBody>
      </p:sp>
      <p:sp>
        <p:nvSpPr>
          <p:cNvPr id="18" name="Rectangle 17"/>
          <p:cNvSpPr/>
          <p:nvPr/>
        </p:nvSpPr>
        <p:spPr>
          <a:xfrm>
            <a:off x="4800600" y="3163669"/>
            <a:ext cx="33688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f) A number less than twenty five</a:t>
            </a:r>
            <a:endParaRPr lang="en-US" b="1" dirty="0"/>
          </a:p>
        </p:txBody>
      </p:sp>
      <p:sp>
        <p:nvSpPr>
          <p:cNvPr id="19" name="Rectangle 18"/>
          <p:cNvSpPr/>
          <p:nvPr/>
        </p:nvSpPr>
        <p:spPr>
          <a:xfrm>
            <a:off x="4755686" y="2554069"/>
            <a:ext cx="41087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d) The sum of  twice a number and seven</a:t>
            </a:r>
            <a:endParaRPr lang="en-US" b="1" dirty="0"/>
          </a:p>
        </p:txBody>
      </p:sp>
      <p:sp>
        <p:nvSpPr>
          <p:cNvPr id="20" name="Rectangle 19"/>
          <p:cNvSpPr/>
          <p:nvPr/>
        </p:nvSpPr>
        <p:spPr>
          <a:xfrm>
            <a:off x="4800600" y="190773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/>
              <a:t>b)  eight less than the quotient of a number and two</a:t>
            </a:r>
            <a:endParaRPr lang="en-US" b="1" dirty="0"/>
          </a:p>
        </p:txBody>
      </p:sp>
      <p:sp>
        <p:nvSpPr>
          <p:cNvPr id="22" name="Rectangle 21"/>
          <p:cNvSpPr/>
          <p:nvPr/>
        </p:nvSpPr>
        <p:spPr>
          <a:xfrm>
            <a:off x="152400" y="1383268"/>
            <a:ext cx="5257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/>
              <a:t>1) Directions: Write an algebraic expression for each.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52400" y="4888468"/>
            <a:ext cx="8153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2) Directions: Write </a:t>
            </a:r>
            <a:r>
              <a:rPr lang="en-US" u="sng" dirty="0" smtClean="0"/>
              <a:t>two</a:t>
            </a:r>
            <a:r>
              <a:rPr lang="en-US" dirty="0" smtClean="0"/>
              <a:t> written expression for each. Use the key vocabulary.</a:t>
            </a:r>
            <a:endParaRPr lang="en-US" dirty="0"/>
          </a:p>
        </p:txBody>
      </p:sp>
      <p:sp>
        <p:nvSpPr>
          <p:cNvPr id="11469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4696" name="Object 8"/>
          <p:cNvGraphicFramePr>
            <a:graphicFrameLocks noChangeAspect="1"/>
          </p:cNvGraphicFramePr>
          <p:nvPr/>
        </p:nvGraphicFramePr>
        <p:xfrm>
          <a:off x="5222544" y="5334000"/>
          <a:ext cx="129540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98" name="Equation" r:id="rId5" imgW="685800" imgH="203200" progId="Equation.3">
                  <p:embed/>
                </p:oleObj>
              </mc:Choice>
              <mc:Fallback>
                <p:oleObj name="Equation" r:id="rId5" imgW="685800" imgH="203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544" y="5334000"/>
                        <a:ext cx="1295400" cy="37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469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4698" name="Object 10"/>
          <p:cNvGraphicFramePr>
            <a:graphicFrameLocks noChangeAspect="1"/>
          </p:cNvGraphicFramePr>
          <p:nvPr/>
        </p:nvGraphicFramePr>
        <p:xfrm>
          <a:off x="595952" y="5361296"/>
          <a:ext cx="762000" cy="3366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99" name="Equation" r:id="rId7" imgW="405872" imgH="177569" progId="Equation.3">
                  <p:embed/>
                </p:oleObj>
              </mc:Choice>
              <mc:Fallback>
                <p:oleObj name="Equation" r:id="rId7" imgW="405872" imgH="177569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952" y="5361296"/>
                        <a:ext cx="762000" cy="33669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4700" name="Rectangle 12"/>
          <p:cNvSpPr>
            <a:spLocks noChangeArrowheads="1"/>
          </p:cNvSpPr>
          <p:nvPr/>
        </p:nvSpPr>
        <p:spPr bwMode="auto">
          <a:xfrm>
            <a:off x="0" y="180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28600" y="5334000"/>
            <a:ext cx="425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a) </a:t>
            </a:r>
            <a:endParaRPr lang="en-US" b="1" dirty="0"/>
          </a:p>
        </p:txBody>
      </p:sp>
      <p:sp>
        <p:nvSpPr>
          <p:cNvPr id="33" name="Rectangle 32"/>
          <p:cNvSpPr/>
          <p:nvPr/>
        </p:nvSpPr>
        <p:spPr>
          <a:xfrm>
            <a:off x="4876800" y="5334000"/>
            <a:ext cx="4331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b) </a:t>
            </a:r>
            <a:endParaRPr lang="en-US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5257800" y="13716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Let’s do the first one together.</a:t>
            </a:r>
            <a:endParaRPr lang="en-US" b="1" dirty="0">
              <a:solidFill>
                <a:srgbClr val="C00000"/>
              </a:solidFill>
            </a:endParaRPr>
          </a:p>
        </p:txBody>
      </p:sp>
      <p:graphicFrame>
        <p:nvGraphicFramePr>
          <p:cNvPr id="117764" name="Object 10"/>
          <p:cNvGraphicFramePr>
            <a:graphicFrameLocks noChangeAspect="1"/>
          </p:cNvGraphicFramePr>
          <p:nvPr/>
        </p:nvGraphicFramePr>
        <p:xfrm>
          <a:off x="2819400" y="2667000"/>
          <a:ext cx="788987" cy="7434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00" name="Equation" r:id="rId9" imgW="190440" imgH="177480" progId="Equation.3">
                  <p:embed/>
                </p:oleObj>
              </mc:Choice>
              <mc:Fallback>
                <p:oleObj name="Equation" r:id="rId9" imgW="190440" imgH="177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667000"/>
                        <a:ext cx="788987" cy="74340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765" name="Object 10"/>
          <p:cNvGraphicFramePr>
            <a:graphicFrameLocks noChangeAspect="1"/>
          </p:cNvGraphicFramePr>
          <p:nvPr/>
        </p:nvGraphicFramePr>
        <p:xfrm>
          <a:off x="3471862" y="2667000"/>
          <a:ext cx="947738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01" name="Equation" r:id="rId11" imgW="228600" imgH="177480" progId="Equation.3">
                  <p:embed/>
                </p:oleObj>
              </mc:Choice>
              <mc:Fallback>
                <p:oleObj name="Equation" r:id="rId11" imgW="228600" imgH="177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1862" y="2667000"/>
                        <a:ext cx="947738" cy="74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27"/>
          <p:cNvSpPr/>
          <p:nvPr/>
        </p:nvSpPr>
        <p:spPr>
          <a:xfrm>
            <a:off x="1752600" y="2438400"/>
            <a:ext cx="1828800" cy="4571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029200" y="2438400"/>
            <a:ext cx="1219200" cy="4571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6781800" y="3048000"/>
            <a:ext cx="2057401" cy="2743200"/>
            <a:chOff x="6934199" y="1295400"/>
            <a:chExt cx="2057401" cy="2743200"/>
          </a:xfrm>
        </p:grpSpPr>
        <p:pic>
          <p:nvPicPr>
            <p:cNvPr id="31" name="Picture 20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11623" y="2513012"/>
              <a:ext cx="979977" cy="152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5" name="Rectangular Callout 34"/>
            <p:cNvSpPr/>
            <p:nvPr/>
          </p:nvSpPr>
          <p:spPr>
            <a:xfrm>
              <a:off x="6934199" y="1329155"/>
              <a:ext cx="1600200" cy="1337845"/>
            </a:xfrm>
            <a:prstGeom prst="wedgeRectCallout">
              <a:avLst>
                <a:gd name="adj1" fmla="val 37161"/>
                <a:gd name="adj2" fmla="val 75852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934200" y="1295400"/>
              <a:ext cx="1752600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 smtClean="0">
                  <a:solidFill>
                    <a:srgbClr val="C00000"/>
                  </a:solidFill>
                </a:rPr>
                <a:t>Important!!!!</a:t>
              </a:r>
            </a:p>
            <a:p>
              <a:r>
                <a:rPr lang="en-US" dirty="0" smtClean="0">
                  <a:solidFill>
                    <a:srgbClr val="C00000"/>
                  </a:solidFill>
                </a:rPr>
                <a:t>Identify the</a:t>
              </a:r>
            </a:p>
            <a:p>
              <a:r>
                <a:rPr lang="en-US" dirty="0" smtClean="0">
                  <a:solidFill>
                    <a:srgbClr val="C00000"/>
                  </a:solidFill>
                </a:rPr>
                <a:t>operation(s) by underlining key words.</a:t>
              </a:r>
              <a:endParaRPr lang="en-US" dirty="0">
                <a:solidFill>
                  <a:srgbClr val="C00000"/>
                </a:solidFill>
              </a:endParaRPr>
            </a:p>
          </p:txBody>
        </p:sp>
      </p:grpSp>
      <p:sp>
        <p:nvSpPr>
          <p:cNvPr id="37" name="Page Title"/>
          <p:cNvSpPr txBox="1">
            <a:spLocks/>
          </p:cNvSpPr>
          <p:nvPr/>
        </p:nvSpPr>
        <p:spPr bwMode="auto">
          <a:xfrm>
            <a:off x="152400" y="76200"/>
            <a:ext cx="89916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ＭＳ Ｐゴシック" charset="-128"/>
                <a:cs typeface="ＭＳ Ｐゴシック" charset="0"/>
              </a:rPr>
              <a:t>Practice- Class Work</a:t>
            </a:r>
            <a:endParaRPr kumimoji="0" lang="en-US" sz="3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ＭＳ Ｐゴシック" charset="-128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1146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1146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4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to="2.25" calcmode="lin" valueType="num">
                                      <p:cBhvr override="childStyle"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6" grpId="0"/>
      <p:bldP spid="17" grpId="0"/>
      <p:bldP spid="18" grpId="0"/>
      <p:bldP spid="19" grpId="0"/>
      <p:bldP spid="20" grpId="0"/>
      <p:bldP spid="23" grpId="0"/>
      <p:bldP spid="32" grpId="0"/>
      <p:bldP spid="33" grpId="0"/>
      <p:bldP spid="28" grpId="0" animBg="1"/>
      <p:bldP spid="2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reen Background"/>
          <p:cNvSpPr>
            <a:spLocks noChangeArrowheads="1"/>
          </p:cNvSpPr>
          <p:nvPr/>
        </p:nvSpPr>
        <p:spPr bwMode="auto">
          <a:xfrm>
            <a:off x="45493" y="685800"/>
            <a:ext cx="9022307" cy="5257800"/>
          </a:xfrm>
          <a:prstGeom prst="roundRect">
            <a:avLst>
              <a:gd name="adj" fmla="val 7954"/>
            </a:avLst>
          </a:prstGeom>
          <a:solidFill>
            <a:schemeClr val="bg1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578" name="Page Title"/>
          <p:cNvSpPr>
            <a:spLocks noGrp="1"/>
          </p:cNvSpPr>
          <p:nvPr>
            <p:ph type="title" idx="4294967295"/>
          </p:nvPr>
        </p:nvSpPr>
        <p:spPr>
          <a:xfrm>
            <a:off x="152400" y="76200"/>
            <a:ext cx="8991600" cy="635000"/>
          </a:xfrm>
        </p:spPr>
        <p:txBody>
          <a:bodyPr/>
          <a:lstStyle/>
          <a:p>
            <a:pPr algn="l"/>
            <a:r>
              <a:rPr lang="en-US" sz="3000" b="1" dirty="0" smtClean="0">
                <a:solidFill>
                  <a:schemeClr val="bg1"/>
                </a:solidFill>
                <a:ea typeface="ＭＳ Ｐゴシック" charset="-128"/>
              </a:rPr>
              <a:t>Practice- Class Work Summary</a:t>
            </a:r>
          </a:p>
        </p:txBody>
      </p:sp>
      <p:sp>
        <p:nvSpPr>
          <p:cNvPr id="2458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fld id="{F609F365-6BAC-4782-8EB2-A98E22DA224F}" type="slidenum">
              <a:rPr lang="en-US" smtClean="0">
                <a:solidFill>
                  <a:schemeClr val="bg1"/>
                </a:solidFill>
              </a:rPr>
              <a:pPr eaLnBrk="1" hangingPunct="1"/>
              <a:t>15</a:t>
            </a:fld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8" name="Agenda Link">
            <a:hlinkClick r:id="rId4" action="ppaction://hlinksldjump"/>
          </p:cNvPr>
          <p:cNvSpPr txBox="1"/>
          <p:nvPr/>
        </p:nvSpPr>
        <p:spPr>
          <a:xfrm>
            <a:off x="7696200" y="6096000"/>
            <a:ext cx="1016000" cy="419100"/>
          </a:xfrm>
          <a:prstGeom prst="rect">
            <a:avLst/>
          </a:prstGeom>
        </p:spPr>
        <p:txBody>
          <a:bodyPr wrap="none"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Perpetua" pitchFamily="18" charset="0"/>
                <a:ea typeface="+mj-ea"/>
                <a:cs typeface="+mj-cs"/>
              </a:rPr>
              <a:t>Agenda</a:t>
            </a:r>
          </a:p>
        </p:txBody>
      </p:sp>
      <p:sp>
        <p:nvSpPr>
          <p:cNvPr id="10" name="Rectangle 9"/>
          <p:cNvSpPr/>
          <p:nvPr/>
        </p:nvSpPr>
        <p:spPr>
          <a:xfrm>
            <a:off x="304800" y="709136"/>
            <a:ext cx="85344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28600"/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Name__________________			Date____________</a:t>
            </a:r>
          </a:p>
          <a:p>
            <a:pPr lvl="0" indent="228600" algn="ctr" eaLnBrk="0" hangingPunct="0"/>
            <a:r>
              <a:rPr lang="en-US" sz="24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Class Work Lesson 4</a:t>
            </a:r>
            <a:endParaRPr lang="en-US" sz="2400" dirty="0" smtClean="0">
              <a:latin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1879937"/>
            <a:ext cx="3854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a)  </a:t>
            </a:r>
            <a:r>
              <a:rPr lang="en-US" b="1" u="sng" dirty="0" smtClean="0"/>
              <a:t>Five less than three times a number</a:t>
            </a:r>
            <a:endParaRPr lang="en-US" b="1" u="sng" dirty="0"/>
          </a:p>
        </p:txBody>
      </p:sp>
      <p:sp>
        <p:nvSpPr>
          <p:cNvPr id="13" name="Rectangle 12">
            <a:hlinkClick r:id="rId5" action="ppaction://hlinksldjump"/>
          </p:cNvPr>
          <p:cNvSpPr/>
          <p:nvPr/>
        </p:nvSpPr>
        <p:spPr>
          <a:xfrm>
            <a:off x="156854" y="2297668"/>
            <a:ext cx="47199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c)  </a:t>
            </a:r>
            <a:r>
              <a:rPr lang="en-US" b="1" u="sng" dirty="0" smtClean="0"/>
              <a:t>Nine times the sum  of a number and fifteen </a:t>
            </a:r>
            <a:endParaRPr lang="en-US" b="1" u="sng" dirty="0"/>
          </a:p>
        </p:txBody>
      </p:sp>
      <p:sp>
        <p:nvSpPr>
          <p:cNvPr id="15" name="Rectangle 14">
            <a:hlinkClick r:id="rId6" action="ppaction://hlinksldjump"/>
          </p:cNvPr>
          <p:cNvSpPr/>
          <p:nvPr/>
        </p:nvSpPr>
        <p:spPr>
          <a:xfrm>
            <a:off x="152400" y="3059668"/>
            <a:ext cx="37366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g) </a:t>
            </a:r>
            <a:r>
              <a:rPr lang="en-US" b="1" u="sng" dirty="0" smtClean="0"/>
              <a:t>The sum of half a number and four</a:t>
            </a:r>
            <a:endParaRPr lang="en-US" b="1" u="sng" dirty="0"/>
          </a:p>
        </p:txBody>
      </p:sp>
      <p:sp>
        <p:nvSpPr>
          <p:cNvPr id="16" name="Rectangle 15">
            <a:hlinkClick r:id="rId7" action="ppaction://hlinksldjump"/>
          </p:cNvPr>
          <p:cNvSpPr/>
          <p:nvPr/>
        </p:nvSpPr>
        <p:spPr>
          <a:xfrm>
            <a:off x="152400" y="2678668"/>
            <a:ext cx="4451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e) </a:t>
            </a:r>
            <a:r>
              <a:rPr lang="en-US" b="1" u="sng" dirty="0" smtClean="0"/>
              <a:t>One plus the product of a number and five</a:t>
            </a:r>
            <a:endParaRPr lang="en-US" b="1" u="sng" dirty="0"/>
          </a:p>
        </p:txBody>
      </p:sp>
      <p:sp>
        <p:nvSpPr>
          <p:cNvPr id="17" name="Rectangle 16">
            <a:hlinkClick r:id="rId8" action="ppaction://hlinksldjump"/>
          </p:cNvPr>
          <p:cNvSpPr/>
          <p:nvPr/>
        </p:nvSpPr>
        <p:spPr>
          <a:xfrm>
            <a:off x="4800600" y="29718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/>
              <a:t>h) </a:t>
            </a:r>
            <a:r>
              <a:rPr lang="en-US" b="1" u="sng" dirty="0" smtClean="0"/>
              <a:t>Seven less than a third of the sum of a number and two</a:t>
            </a:r>
            <a:endParaRPr lang="en-US" b="1" u="sng" dirty="0"/>
          </a:p>
        </p:txBody>
      </p:sp>
      <p:sp>
        <p:nvSpPr>
          <p:cNvPr id="18" name="Rectangle 17">
            <a:hlinkClick r:id="rId9" action="ppaction://hlinksldjump"/>
          </p:cNvPr>
          <p:cNvSpPr/>
          <p:nvPr/>
        </p:nvSpPr>
        <p:spPr>
          <a:xfrm>
            <a:off x="4784593" y="2667000"/>
            <a:ext cx="33688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f) </a:t>
            </a:r>
            <a:r>
              <a:rPr lang="en-US" b="1" u="sng" dirty="0" smtClean="0"/>
              <a:t>A number less than twenty five</a:t>
            </a:r>
            <a:endParaRPr lang="en-US" b="1" u="sng" dirty="0"/>
          </a:p>
        </p:txBody>
      </p:sp>
      <p:sp>
        <p:nvSpPr>
          <p:cNvPr id="19" name="Rectangle 18">
            <a:hlinkClick r:id="rId10" action="ppaction://hlinksldjump"/>
          </p:cNvPr>
          <p:cNvSpPr/>
          <p:nvPr/>
        </p:nvSpPr>
        <p:spPr>
          <a:xfrm>
            <a:off x="4755686" y="2362200"/>
            <a:ext cx="41087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d) </a:t>
            </a:r>
            <a:r>
              <a:rPr lang="en-US" b="1" u="sng" dirty="0" smtClean="0"/>
              <a:t>The sum of  twice a number and seven</a:t>
            </a:r>
            <a:endParaRPr lang="en-US" b="1" u="sng" dirty="0"/>
          </a:p>
        </p:txBody>
      </p:sp>
      <p:sp>
        <p:nvSpPr>
          <p:cNvPr id="20" name="Rectangle 19">
            <a:hlinkClick r:id="rId11" action="ppaction://hlinksldjump"/>
          </p:cNvPr>
          <p:cNvSpPr/>
          <p:nvPr/>
        </p:nvSpPr>
        <p:spPr>
          <a:xfrm>
            <a:off x="4800600" y="18288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/>
              <a:t>b)  </a:t>
            </a:r>
            <a:r>
              <a:rPr lang="en-US" b="1" u="sng" dirty="0" smtClean="0"/>
              <a:t>Eight less than the quotient of a number and two</a:t>
            </a:r>
            <a:endParaRPr lang="en-US" b="1" u="sng" dirty="0"/>
          </a:p>
        </p:txBody>
      </p:sp>
      <p:sp>
        <p:nvSpPr>
          <p:cNvPr id="22" name="Rectangle 21"/>
          <p:cNvSpPr/>
          <p:nvPr/>
        </p:nvSpPr>
        <p:spPr>
          <a:xfrm>
            <a:off x="152400" y="1383268"/>
            <a:ext cx="5257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/>
              <a:t>1) Directions: Write an algebraic expression for each.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52400" y="3657600"/>
            <a:ext cx="8153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2) Directions: Write </a:t>
            </a:r>
            <a:r>
              <a:rPr lang="en-US" u="sng" dirty="0" smtClean="0"/>
              <a:t>two</a:t>
            </a:r>
            <a:r>
              <a:rPr lang="en-US" dirty="0" smtClean="0"/>
              <a:t> written expression for each. Use the key vocabulary.</a:t>
            </a:r>
            <a:endParaRPr lang="en-US" dirty="0"/>
          </a:p>
        </p:txBody>
      </p:sp>
      <p:sp>
        <p:nvSpPr>
          <p:cNvPr id="11469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469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4700" name="Rectangle 12"/>
          <p:cNvSpPr>
            <a:spLocks noChangeArrowheads="1"/>
          </p:cNvSpPr>
          <p:nvPr/>
        </p:nvSpPr>
        <p:spPr bwMode="auto">
          <a:xfrm>
            <a:off x="0" y="180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87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879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879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879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879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54" name="Group 53"/>
          <p:cNvGrpSpPr/>
          <p:nvPr/>
        </p:nvGrpSpPr>
        <p:grpSpPr>
          <a:xfrm>
            <a:off x="228600" y="4724401"/>
            <a:ext cx="990600" cy="743858"/>
            <a:chOff x="228600" y="4724401"/>
            <a:chExt cx="990600" cy="743858"/>
          </a:xfrm>
        </p:grpSpPr>
        <p:graphicFrame>
          <p:nvGraphicFramePr>
            <p:cNvPr id="118792" name="Object 8">
              <a:hlinkClick r:id="rId12" action="ppaction://hlinksldjump"/>
            </p:cNvPr>
            <p:cNvGraphicFramePr>
              <a:graphicFrameLocks noChangeAspect="1"/>
            </p:cNvGraphicFramePr>
            <p:nvPr/>
          </p:nvGraphicFramePr>
          <p:xfrm>
            <a:off x="838200" y="4724401"/>
            <a:ext cx="381000" cy="7438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425" name="Equation" r:id="rId13" imgW="203112" imgH="393529" progId="Equation.3">
                    <p:embed/>
                  </p:oleObj>
                </mc:Choice>
                <mc:Fallback>
                  <p:oleObj name="Equation" r:id="rId13" imgW="203112" imgH="393529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8200" y="4724401"/>
                          <a:ext cx="381000" cy="74385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7" name="Rectangle 36"/>
            <p:cNvSpPr/>
            <p:nvPr/>
          </p:nvSpPr>
          <p:spPr>
            <a:xfrm>
              <a:off x="228600" y="4964668"/>
              <a:ext cx="42511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/>
                <a:t>e) </a:t>
              </a:r>
              <a:endParaRPr lang="en-US" b="1" dirty="0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228600" y="4038600"/>
            <a:ext cx="1182688" cy="369332"/>
            <a:chOff x="228600" y="4038600"/>
            <a:chExt cx="1182688" cy="369332"/>
          </a:xfrm>
        </p:grpSpPr>
        <p:graphicFrame>
          <p:nvGraphicFramePr>
            <p:cNvPr id="114698" name="Object 10">
              <a:hlinkClick r:id="rId15" action="ppaction://hlinksldjump"/>
            </p:cNvPr>
            <p:cNvGraphicFramePr>
              <a:graphicFrameLocks noChangeAspect="1"/>
            </p:cNvGraphicFramePr>
            <p:nvPr/>
          </p:nvGraphicFramePr>
          <p:xfrm>
            <a:off x="608013" y="4038600"/>
            <a:ext cx="803275" cy="365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426" name="Equation" r:id="rId16" imgW="393480" imgH="177480" progId="Equation.3">
                    <p:embed/>
                  </p:oleObj>
                </mc:Choice>
                <mc:Fallback>
                  <p:oleObj name="Equation" r:id="rId16" imgW="393480" imgH="177480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8013" y="4038600"/>
                          <a:ext cx="803275" cy="3651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2" name="Rectangle 31"/>
            <p:cNvSpPr/>
            <p:nvPr/>
          </p:nvSpPr>
          <p:spPr>
            <a:xfrm>
              <a:off x="228600" y="4038600"/>
              <a:ext cx="42511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/>
                <a:t>a) </a:t>
              </a:r>
              <a:endParaRPr lang="en-US" b="1" dirty="0"/>
            </a:p>
          </p:txBody>
        </p:sp>
        <p:cxnSp>
          <p:nvCxnSpPr>
            <p:cNvPr id="42" name="Straight Connector 41"/>
            <p:cNvCxnSpPr/>
            <p:nvPr/>
          </p:nvCxnSpPr>
          <p:spPr>
            <a:xfrm>
              <a:off x="685800" y="4357048"/>
              <a:ext cx="6858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>
            <a:off x="228600" y="4424082"/>
            <a:ext cx="1466851" cy="400051"/>
            <a:chOff x="228600" y="4424082"/>
            <a:chExt cx="1466851" cy="400051"/>
          </a:xfrm>
        </p:grpSpPr>
        <p:graphicFrame>
          <p:nvGraphicFramePr>
            <p:cNvPr id="118788" name="Object 4">
              <a:hlinkClick r:id="rId18" action="ppaction://hlinksldjump"/>
            </p:cNvPr>
            <p:cNvGraphicFramePr>
              <a:graphicFrameLocks noChangeAspect="1"/>
            </p:cNvGraphicFramePr>
            <p:nvPr/>
          </p:nvGraphicFramePr>
          <p:xfrm>
            <a:off x="533400" y="4424082"/>
            <a:ext cx="1162051" cy="4000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427" name="Equation" r:id="rId19" imgW="583947" imgH="203112" progId="Equation.3">
                    <p:embed/>
                  </p:oleObj>
                </mc:Choice>
                <mc:Fallback>
                  <p:oleObj name="Equation" r:id="rId19" imgW="583947" imgH="203112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3400" y="4424082"/>
                          <a:ext cx="1162051" cy="40005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5" name="Rectangle 34"/>
            <p:cNvSpPr/>
            <p:nvPr/>
          </p:nvSpPr>
          <p:spPr>
            <a:xfrm>
              <a:off x="228600" y="4431268"/>
              <a:ext cx="40588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/>
                <a:t>c) </a:t>
              </a:r>
              <a:endParaRPr lang="en-US" b="1" dirty="0"/>
            </a:p>
          </p:txBody>
        </p:sp>
        <p:cxnSp>
          <p:nvCxnSpPr>
            <p:cNvPr id="44" name="Straight Connector 43"/>
            <p:cNvCxnSpPr/>
            <p:nvPr/>
          </p:nvCxnSpPr>
          <p:spPr>
            <a:xfrm>
              <a:off x="609600" y="4751696"/>
              <a:ext cx="9144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oup 54"/>
          <p:cNvGrpSpPr/>
          <p:nvPr/>
        </p:nvGrpSpPr>
        <p:grpSpPr>
          <a:xfrm>
            <a:off x="267096" y="5486400"/>
            <a:ext cx="1561704" cy="400051"/>
            <a:chOff x="267096" y="5486400"/>
            <a:chExt cx="1561704" cy="400051"/>
          </a:xfrm>
        </p:grpSpPr>
        <p:graphicFrame>
          <p:nvGraphicFramePr>
            <p:cNvPr id="118796" name="Object 12">
              <a:hlinkClick r:id="rId21" action="ppaction://hlinksldjump"/>
            </p:cNvPr>
            <p:cNvGraphicFramePr>
              <a:graphicFrameLocks noChangeAspect="1"/>
            </p:cNvGraphicFramePr>
            <p:nvPr/>
          </p:nvGraphicFramePr>
          <p:xfrm>
            <a:off x="609600" y="5486400"/>
            <a:ext cx="1219200" cy="4000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428" name="Equation" r:id="rId22" imgW="609336" imgH="203112" progId="Equation.3">
                    <p:embed/>
                  </p:oleObj>
                </mc:Choice>
                <mc:Fallback>
                  <p:oleObj name="Equation" r:id="rId22" imgW="609336" imgH="203112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9600" y="5486400"/>
                          <a:ext cx="1219200" cy="40005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9" name="Rectangle 38"/>
            <p:cNvSpPr/>
            <p:nvPr/>
          </p:nvSpPr>
          <p:spPr>
            <a:xfrm>
              <a:off x="267096" y="5498068"/>
              <a:ext cx="41870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/>
                <a:t>g) </a:t>
              </a:r>
              <a:endParaRPr lang="en-US" b="1" dirty="0"/>
            </a:p>
          </p:txBody>
        </p:sp>
        <p:cxnSp>
          <p:nvCxnSpPr>
            <p:cNvPr id="47" name="Straight Connector 46"/>
            <p:cNvCxnSpPr/>
            <p:nvPr/>
          </p:nvCxnSpPr>
          <p:spPr>
            <a:xfrm>
              <a:off x="672152" y="5840104"/>
              <a:ext cx="10668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55"/>
          <p:cNvGrpSpPr/>
          <p:nvPr/>
        </p:nvGrpSpPr>
        <p:grpSpPr>
          <a:xfrm>
            <a:off x="4876800" y="4038600"/>
            <a:ext cx="1828800" cy="410333"/>
            <a:chOff x="4876800" y="4038600"/>
            <a:chExt cx="1828800" cy="410333"/>
          </a:xfrm>
        </p:grpSpPr>
        <p:graphicFrame>
          <p:nvGraphicFramePr>
            <p:cNvPr id="114696" name="Object 8">
              <a:hlinkClick r:id="rId24" action="ppaction://hlinksldjump"/>
            </p:cNvPr>
            <p:cNvGraphicFramePr>
              <a:graphicFrameLocks noChangeAspect="1"/>
            </p:cNvGraphicFramePr>
            <p:nvPr/>
          </p:nvGraphicFramePr>
          <p:xfrm>
            <a:off x="5298744" y="4038600"/>
            <a:ext cx="1406856" cy="4103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429" name="Equation" r:id="rId25" imgW="685800" imgH="203200" progId="Equation.3">
                    <p:embed/>
                  </p:oleObj>
                </mc:Choice>
                <mc:Fallback>
                  <p:oleObj name="Equation" r:id="rId25" imgW="685800" imgH="20320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98744" y="4038600"/>
                          <a:ext cx="1406856" cy="41033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" name="Rectangle 32"/>
            <p:cNvSpPr/>
            <p:nvPr/>
          </p:nvSpPr>
          <p:spPr>
            <a:xfrm>
              <a:off x="4876800" y="4038600"/>
              <a:ext cx="43313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/>
                <a:t>b) </a:t>
              </a:r>
              <a:endParaRPr lang="en-US" b="1" dirty="0"/>
            </a:p>
          </p:txBody>
        </p:sp>
        <p:cxnSp>
          <p:nvCxnSpPr>
            <p:cNvPr id="50" name="Straight Connector 49"/>
            <p:cNvCxnSpPr/>
            <p:nvPr/>
          </p:nvCxnSpPr>
          <p:spPr>
            <a:xfrm>
              <a:off x="5410200" y="4392304"/>
              <a:ext cx="1219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/>
          <p:cNvGrpSpPr/>
          <p:nvPr/>
        </p:nvGrpSpPr>
        <p:grpSpPr>
          <a:xfrm>
            <a:off x="4876800" y="4507468"/>
            <a:ext cx="1428751" cy="369332"/>
            <a:chOff x="4876800" y="4507468"/>
            <a:chExt cx="1428751" cy="369332"/>
          </a:xfrm>
        </p:grpSpPr>
        <p:graphicFrame>
          <p:nvGraphicFramePr>
            <p:cNvPr id="118790" name="Object 6">
              <a:hlinkClick r:id="rId27" action="ppaction://hlinksldjump"/>
            </p:cNvPr>
            <p:cNvGraphicFramePr>
              <a:graphicFrameLocks noChangeAspect="1"/>
            </p:cNvGraphicFramePr>
            <p:nvPr/>
          </p:nvGraphicFramePr>
          <p:xfrm>
            <a:off x="5334000" y="4514849"/>
            <a:ext cx="971551" cy="3619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430" name="Equation" r:id="rId28" imgW="482181" imgH="177646" progId="Equation.3">
                    <p:embed/>
                  </p:oleObj>
                </mc:Choice>
                <mc:Fallback>
                  <p:oleObj name="Equation" r:id="rId28" imgW="482181" imgH="177646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34000" y="4514849"/>
                          <a:ext cx="971551" cy="36195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6" name="Rectangle 35"/>
            <p:cNvSpPr/>
            <p:nvPr/>
          </p:nvSpPr>
          <p:spPr>
            <a:xfrm>
              <a:off x="4876800" y="4507468"/>
              <a:ext cx="43313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/>
                <a:t>d) </a:t>
              </a:r>
              <a:endParaRPr lang="en-US" b="1" dirty="0"/>
            </a:p>
          </p:txBody>
        </p:sp>
        <p:cxnSp>
          <p:nvCxnSpPr>
            <p:cNvPr id="51" name="Straight Connector 50"/>
            <p:cNvCxnSpPr/>
            <p:nvPr/>
          </p:nvCxnSpPr>
          <p:spPr>
            <a:xfrm>
              <a:off x="5347648" y="4827896"/>
              <a:ext cx="9144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4947163" y="5029200"/>
            <a:ext cx="1809237" cy="400050"/>
            <a:chOff x="4947163" y="5029200"/>
            <a:chExt cx="1809237" cy="400050"/>
          </a:xfrm>
        </p:grpSpPr>
        <p:graphicFrame>
          <p:nvGraphicFramePr>
            <p:cNvPr id="118794" name="Object 10">
              <a:hlinkClick r:id="rId30" action="ppaction://hlinksldjump"/>
            </p:cNvPr>
            <p:cNvGraphicFramePr>
              <a:graphicFrameLocks noChangeAspect="1"/>
            </p:cNvGraphicFramePr>
            <p:nvPr/>
          </p:nvGraphicFramePr>
          <p:xfrm>
            <a:off x="5359400" y="5029200"/>
            <a:ext cx="1397000" cy="400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431" name="Equation" r:id="rId31" imgW="698400" imgH="203040" progId="Equation.3">
                    <p:embed/>
                  </p:oleObj>
                </mc:Choice>
                <mc:Fallback>
                  <p:oleObj name="Equation" r:id="rId31" imgW="698400" imgH="203040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59400" y="5029200"/>
                          <a:ext cx="1397000" cy="4000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8" name="Rectangle 37"/>
            <p:cNvSpPr/>
            <p:nvPr/>
          </p:nvSpPr>
          <p:spPr>
            <a:xfrm>
              <a:off x="4947163" y="5040868"/>
              <a:ext cx="38683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/>
                <a:t>f) </a:t>
              </a:r>
              <a:endParaRPr lang="en-US" b="1" dirty="0"/>
            </a:p>
          </p:txBody>
        </p:sp>
        <p:cxnSp>
          <p:nvCxnSpPr>
            <p:cNvPr id="52" name="Straight Connector 51"/>
            <p:cNvCxnSpPr/>
            <p:nvPr/>
          </p:nvCxnSpPr>
          <p:spPr>
            <a:xfrm>
              <a:off x="5410200" y="5410200"/>
              <a:ext cx="12954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reen Background"/>
          <p:cNvSpPr>
            <a:spLocks noChangeArrowheads="1"/>
          </p:cNvSpPr>
          <p:nvPr/>
        </p:nvSpPr>
        <p:spPr bwMode="auto">
          <a:xfrm>
            <a:off x="76200" y="685800"/>
            <a:ext cx="8991600" cy="5257800"/>
          </a:xfrm>
          <a:prstGeom prst="roundRect">
            <a:avLst>
              <a:gd name="adj" fmla="val 7954"/>
            </a:avLst>
          </a:prstGeom>
          <a:solidFill>
            <a:schemeClr val="bg1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58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fld id="{F609F365-6BAC-4782-8EB2-A98E22DA224F}" type="slidenum">
              <a:rPr lang="en-US" smtClean="0">
                <a:solidFill>
                  <a:schemeClr val="bg1"/>
                </a:solidFill>
              </a:rPr>
              <a:pPr eaLnBrk="1" hangingPunct="1"/>
              <a:t>16</a:t>
            </a:fld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8" name="Agenda Link">
            <a:hlinkClick r:id="rId4" action="ppaction://hlinksldjump"/>
          </p:cNvPr>
          <p:cNvSpPr txBox="1"/>
          <p:nvPr/>
        </p:nvSpPr>
        <p:spPr>
          <a:xfrm>
            <a:off x="7696200" y="6096000"/>
            <a:ext cx="1016000" cy="419100"/>
          </a:xfrm>
          <a:prstGeom prst="rect">
            <a:avLst/>
          </a:prstGeom>
        </p:spPr>
        <p:txBody>
          <a:bodyPr wrap="none"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Perpetua" pitchFamily="18" charset="0"/>
                <a:ea typeface="+mj-ea"/>
                <a:cs typeface="+mj-cs"/>
              </a:rPr>
              <a:t>Agenda</a:t>
            </a:r>
          </a:p>
        </p:txBody>
      </p:sp>
      <p:sp>
        <p:nvSpPr>
          <p:cNvPr id="10" name="Rectangle 9"/>
          <p:cNvSpPr/>
          <p:nvPr/>
        </p:nvSpPr>
        <p:spPr>
          <a:xfrm>
            <a:off x="304800" y="709136"/>
            <a:ext cx="85344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28600"/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Name__________________			Date____________</a:t>
            </a:r>
          </a:p>
          <a:p>
            <a:pPr lvl="0" indent="228600" algn="ctr" eaLnBrk="0" hangingPunct="0"/>
            <a:r>
              <a:rPr lang="en-US" sz="24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Class Work Lesson 4</a:t>
            </a:r>
            <a:endParaRPr lang="en-US" sz="2400" dirty="0" smtClean="0">
              <a:latin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200" y="1828800"/>
            <a:ext cx="9067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b)  Eight less than the quotient of a number and two</a:t>
            </a:r>
            <a:endParaRPr lang="en-US" sz="3200" b="1" dirty="0"/>
          </a:p>
        </p:txBody>
      </p:sp>
      <p:sp>
        <p:nvSpPr>
          <p:cNvPr id="22" name="Rectangle 21"/>
          <p:cNvSpPr/>
          <p:nvPr/>
        </p:nvSpPr>
        <p:spPr>
          <a:xfrm>
            <a:off x="152400" y="1383268"/>
            <a:ext cx="5257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/>
              <a:t>1) Directions: Write an algebraic expression for each.</a:t>
            </a:r>
            <a:endParaRPr lang="en-US" dirty="0"/>
          </a:p>
        </p:txBody>
      </p:sp>
      <p:sp>
        <p:nvSpPr>
          <p:cNvPr id="11469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469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4700" name="Rectangle 12"/>
          <p:cNvSpPr>
            <a:spLocks noChangeArrowheads="1"/>
          </p:cNvSpPr>
          <p:nvPr/>
        </p:nvSpPr>
        <p:spPr bwMode="auto">
          <a:xfrm>
            <a:off x="0" y="180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87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879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879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879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879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53" name="Group 52"/>
          <p:cNvGrpSpPr/>
          <p:nvPr/>
        </p:nvGrpSpPr>
        <p:grpSpPr>
          <a:xfrm>
            <a:off x="5715000" y="4724400"/>
            <a:ext cx="2971800" cy="838200"/>
            <a:chOff x="5791200" y="4876800"/>
            <a:chExt cx="2971800" cy="838200"/>
          </a:xfrm>
        </p:grpSpPr>
        <p:sp>
          <p:nvSpPr>
            <p:cNvPr id="54" name="Rounded Rectangle 53"/>
            <p:cNvSpPr/>
            <p:nvPr/>
          </p:nvSpPr>
          <p:spPr>
            <a:xfrm>
              <a:off x="5791200" y="4876800"/>
              <a:ext cx="2971800" cy="8382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extBox 54">
              <a:hlinkClick r:id="rId5" action="ppaction://hlinksldjump"/>
            </p:cNvPr>
            <p:cNvSpPr txBox="1"/>
            <p:nvPr/>
          </p:nvSpPr>
          <p:spPr>
            <a:xfrm>
              <a:off x="5791200" y="4953000"/>
              <a:ext cx="2971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u="sng" dirty="0" smtClean="0"/>
                <a:t>Click to Return</a:t>
              </a:r>
              <a:endParaRPr lang="en-US" sz="3600" b="1" u="sng" dirty="0"/>
            </a:p>
          </p:txBody>
        </p:sp>
      </p:grpSp>
      <p:graphicFrame>
        <p:nvGraphicFramePr>
          <p:cNvPr id="56" name="Object 10"/>
          <p:cNvGraphicFramePr>
            <a:graphicFrameLocks noChangeAspect="1"/>
          </p:cNvGraphicFramePr>
          <p:nvPr/>
        </p:nvGraphicFramePr>
        <p:xfrm>
          <a:off x="3852862" y="2971800"/>
          <a:ext cx="947738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35" name="Equation" r:id="rId6" imgW="228600" imgH="177480" progId="Equation.3">
                  <p:embed/>
                </p:oleObj>
              </mc:Choice>
              <mc:Fallback>
                <p:oleObj name="Equation" r:id="rId6" imgW="228600" imgH="177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2862" y="2971800"/>
                        <a:ext cx="947738" cy="819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Rectangle 56"/>
          <p:cNvSpPr/>
          <p:nvPr/>
        </p:nvSpPr>
        <p:spPr>
          <a:xfrm>
            <a:off x="1600200" y="2286000"/>
            <a:ext cx="1600200" cy="4571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3810000" y="2286000"/>
            <a:ext cx="1447800" cy="4571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5418" name="Object 10"/>
          <p:cNvGraphicFramePr>
            <a:graphicFrameLocks noChangeAspect="1"/>
          </p:cNvGraphicFramePr>
          <p:nvPr/>
        </p:nvGraphicFramePr>
        <p:xfrm>
          <a:off x="2824163" y="2452688"/>
          <a:ext cx="985837" cy="181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36" name="Equation" r:id="rId8" imgW="152280" imgH="393480" progId="Equation.3">
                  <p:embed/>
                </p:oleObj>
              </mc:Choice>
              <mc:Fallback>
                <p:oleObj name="Equation" r:id="rId8" imgW="152280" imgH="393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4163" y="2452688"/>
                        <a:ext cx="985837" cy="1814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Page Title"/>
          <p:cNvSpPr txBox="1">
            <a:spLocks/>
          </p:cNvSpPr>
          <p:nvPr/>
        </p:nvSpPr>
        <p:spPr bwMode="auto">
          <a:xfrm>
            <a:off x="152400" y="76200"/>
            <a:ext cx="89916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ＭＳ Ｐゴシック" charset="-128"/>
                <a:cs typeface="ＭＳ Ｐゴシック" charset="0"/>
              </a:rPr>
              <a:t>Practice- Class Work Summary</a:t>
            </a:r>
            <a:endParaRPr kumimoji="0" lang="en-US" sz="3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ＭＳ Ｐゴシック" charset="-128"/>
              <a:cs typeface="ＭＳ Ｐゴシック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reen Background"/>
          <p:cNvSpPr>
            <a:spLocks noChangeArrowheads="1"/>
          </p:cNvSpPr>
          <p:nvPr/>
        </p:nvSpPr>
        <p:spPr bwMode="auto">
          <a:xfrm>
            <a:off x="76200" y="685800"/>
            <a:ext cx="8991600" cy="5257800"/>
          </a:xfrm>
          <a:prstGeom prst="roundRect">
            <a:avLst>
              <a:gd name="adj" fmla="val 7954"/>
            </a:avLst>
          </a:prstGeom>
          <a:solidFill>
            <a:schemeClr val="bg1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58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fld id="{F609F365-6BAC-4782-8EB2-A98E22DA224F}" type="slidenum">
              <a:rPr lang="en-US" smtClean="0">
                <a:solidFill>
                  <a:schemeClr val="bg1"/>
                </a:solidFill>
              </a:rPr>
              <a:pPr eaLnBrk="1" hangingPunct="1"/>
              <a:t>17</a:t>
            </a:fld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8" name="Agenda Link">
            <a:hlinkClick r:id="rId4" action="ppaction://hlinksldjump"/>
          </p:cNvPr>
          <p:cNvSpPr txBox="1"/>
          <p:nvPr/>
        </p:nvSpPr>
        <p:spPr>
          <a:xfrm>
            <a:off x="7696200" y="6096000"/>
            <a:ext cx="1016000" cy="419100"/>
          </a:xfrm>
          <a:prstGeom prst="rect">
            <a:avLst/>
          </a:prstGeom>
        </p:spPr>
        <p:txBody>
          <a:bodyPr wrap="none"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Perpetua" pitchFamily="18" charset="0"/>
                <a:ea typeface="+mj-ea"/>
                <a:cs typeface="+mj-cs"/>
              </a:rPr>
              <a:t>Agenda</a:t>
            </a:r>
          </a:p>
        </p:txBody>
      </p:sp>
      <p:sp>
        <p:nvSpPr>
          <p:cNvPr id="10" name="Rectangle 9"/>
          <p:cNvSpPr/>
          <p:nvPr/>
        </p:nvSpPr>
        <p:spPr>
          <a:xfrm>
            <a:off x="304800" y="709136"/>
            <a:ext cx="85344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28600"/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Name__________________			Date____________</a:t>
            </a:r>
          </a:p>
          <a:p>
            <a:pPr lvl="0" indent="228600" algn="ctr" eaLnBrk="0" hangingPunct="0"/>
            <a:r>
              <a:rPr lang="en-US" sz="24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Class Work Lesson 4</a:t>
            </a:r>
            <a:endParaRPr lang="en-US" sz="2400" dirty="0" smtClean="0">
              <a:latin typeface="Arial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52400" y="1383268"/>
            <a:ext cx="5257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/>
              <a:t>1) Directions: Write an algebraic expression for each.</a:t>
            </a:r>
            <a:endParaRPr lang="en-US" dirty="0"/>
          </a:p>
        </p:txBody>
      </p:sp>
      <p:sp>
        <p:nvSpPr>
          <p:cNvPr id="11469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469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4700" name="Rectangle 12"/>
          <p:cNvSpPr>
            <a:spLocks noChangeArrowheads="1"/>
          </p:cNvSpPr>
          <p:nvPr/>
        </p:nvSpPr>
        <p:spPr bwMode="auto">
          <a:xfrm>
            <a:off x="0" y="180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87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879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879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879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879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0" y="1752600"/>
            <a:ext cx="83020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c)  Nine times the sum  of a number and fifteen </a:t>
            </a:r>
            <a:endParaRPr lang="en-US" sz="3200" b="1" dirty="0"/>
          </a:p>
        </p:txBody>
      </p:sp>
      <p:grpSp>
        <p:nvGrpSpPr>
          <p:cNvPr id="24" name="Group 23"/>
          <p:cNvGrpSpPr/>
          <p:nvPr/>
        </p:nvGrpSpPr>
        <p:grpSpPr>
          <a:xfrm>
            <a:off x="5715000" y="4724400"/>
            <a:ext cx="2971800" cy="838200"/>
            <a:chOff x="5791200" y="4876800"/>
            <a:chExt cx="2971800" cy="838200"/>
          </a:xfrm>
        </p:grpSpPr>
        <p:sp>
          <p:nvSpPr>
            <p:cNvPr id="25" name="Rounded Rectangle 24"/>
            <p:cNvSpPr/>
            <p:nvPr/>
          </p:nvSpPr>
          <p:spPr>
            <a:xfrm>
              <a:off x="5791200" y="4876800"/>
              <a:ext cx="2971800" cy="8382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>
              <a:hlinkClick r:id="rId5" action="ppaction://hlinksldjump"/>
            </p:cNvPr>
            <p:cNvSpPr txBox="1"/>
            <p:nvPr/>
          </p:nvSpPr>
          <p:spPr>
            <a:xfrm>
              <a:off x="5791200" y="4953000"/>
              <a:ext cx="2971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u="sng" dirty="0" smtClean="0"/>
                <a:t>Click to Return</a:t>
              </a:r>
              <a:endParaRPr lang="en-US" sz="3600" b="1" u="sng" dirty="0"/>
            </a:p>
          </p:txBody>
        </p:sp>
      </p:grpSp>
      <p:graphicFrame>
        <p:nvGraphicFramePr>
          <p:cNvPr id="27" name="Object 10"/>
          <p:cNvGraphicFramePr>
            <a:graphicFrameLocks noChangeAspect="1"/>
          </p:cNvGraphicFramePr>
          <p:nvPr/>
        </p:nvGraphicFramePr>
        <p:xfrm>
          <a:off x="2058987" y="2914650"/>
          <a:ext cx="684213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44" name="Equation" r:id="rId6" imgW="164880" imgH="177480" progId="Equation.3">
                  <p:embed/>
                </p:oleObj>
              </mc:Choice>
              <mc:Fallback>
                <p:oleObj name="Equation" r:id="rId6" imgW="164880" imgH="177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8987" y="2914650"/>
                        <a:ext cx="684213" cy="819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27"/>
          <p:cNvSpPr/>
          <p:nvPr/>
        </p:nvSpPr>
        <p:spPr>
          <a:xfrm>
            <a:off x="1524000" y="2240281"/>
            <a:ext cx="762000" cy="4571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124200" y="2209800"/>
            <a:ext cx="762000" cy="4571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0" name="Object 10"/>
          <p:cNvGraphicFramePr>
            <a:graphicFrameLocks noChangeAspect="1"/>
          </p:cNvGraphicFramePr>
          <p:nvPr/>
        </p:nvGraphicFramePr>
        <p:xfrm>
          <a:off x="2663825" y="2895600"/>
          <a:ext cx="2365375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45" name="Equation" r:id="rId8" imgW="495000" imgH="203040" progId="Equation.3">
                  <p:embed/>
                </p:oleObj>
              </mc:Choice>
              <mc:Fallback>
                <p:oleObj name="Equation" r:id="rId8" imgW="49500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3825" y="2895600"/>
                        <a:ext cx="2365375" cy="936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Page Title"/>
          <p:cNvSpPr txBox="1">
            <a:spLocks/>
          </p:cNvSpPr>
          <p:nvPr/>
        </p:nvSpPr>
        <p:spPr bwMode="auto">
          <a:xfrm>
            <a:off x="152400" y="76200"/>
            <a:ext cx="89916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ＭＳ Ｐゴシック" charset="-128"/>
                <a:cs typeface="ＭＳ Ｐゴシック" charset="0"/>
              </a:rPr>
              <a:t>Practice- Class Work Summary</a:t>
            </a:r>
            <a:endParaRPr kumimoji="0" lang="en-US" sz="3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ＭＳ Ｐゴシック" charset="-128"/>
              <a:cs typeface="ＭＳ Ｐゴシック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reen Background"/>
          <p:cNvSpPr>
            <a:spLocks noChangeArrowheads="1"/>
          </p:cNvSpPr>
          <p:nvPr/>
        </p:nvSpPr>
        <p:spPr bwMode="auto">
          <a:xfrm>
            <a:off x="76200" y="685800"/>
            <a:ext cx="8991600" cy="5257800"/>
          </a:xfrm>
          <a:prstGeom prst="roundRect">
            <a:avLst>
              <a:gd name="adj" fmla="val 7954"/>
            </a:avLst>
          </a:prstGeom>
          <a:solidFill>
            <a:schemeClr val="bg1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58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fld id="{F609F365-6BAC-4782-8EB2-A98E22DA224F}" type="slidenum">
              <a:rPr lang="en-US" smtClean="0">
                <a:solidFill>
                  <a:schemeClr val="bg1"/>
                </a:solidFill>
              </a:rPr>
              <a:pPr eaLnBrk="1" hangingPunct="1"/>
              <a:t>18</a:t>
            </a:fld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8" name="Agenda Link">
            <a:hlinkClick r:id="rId4" action="ppaction://hlinksldjump"/>
          </p:cNvPr>
          <p:cNvSpPr txBox="1"/>
          <p:nvPr/>
        </p:nvSpPr>
        <p:spPr>
          <a:xfrm>
            <a:off x="7696200" y="6096000"/>
            <a:ext cx="1016000" cy="419100"/>
          </a:xfrm>
          <a:prstGeom prst="rect">
            <a:avLst/>
          </a:prstGeom>
        </p:spPr>
        <p:txBody>
          <a:bodyPr wrap="none"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Perpetua" pitchFamily="18" charset="0"/>
                <a:ea typeface="+mj-ea"/>
                <a:cs typeface="+mj-cs"/>
              </a:rPr>
              <a:t>Agenda</a:t>
            </a:r>
          </a:p>
        </p:txBody>
      </p:sp>
      <p:sp>
        <p:nvSpPr>
          <p:cNvPr id="10" name="Rectangle 9"/>
          <p:cNvSpPr/>
          <p:nvPr/>
        </p:nvSpPr>
        <p:spPr>
          <a:xfrm>
            <a:off x="304800" y="709136"/>
            <a:ext cx="85344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28600"/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Name__________________			Date____________</a:t>
            </a:r>
          </a:p>
          <a:p>
            <a:pPr lvl="0" indent="228600" algn="ctr" eaLnBrk="0" hangingPunct="0"/>
            <a:r>
              <a:rPr lang="en-US" sz="24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Class Work Lesson 4</a:t>
            </a:r>
            <a:endParaRPr lang="en-US" sz="2400" dirty="0" smtClean="0">
              <a:latin typeface="Arial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52400" y="1383268"/>
            <a:ext cx="5257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/>
              <a:t>1) Directions: Write an algebraic expression for each.</a:t>
            </a:r>
            <a:endParaRPr lang="en-US" dirty="0"/>
          </a:p>
        </p:txBody>
      </p:sp>
      <p:sp>
        <p:nvSpPr>
          <p:cNvPr id="11469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469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4700" name="Rectangle 12"/>
          <p:cNvSpPr>
            <a:spLocks noChangeArrowheads="1"/>
          </p:cNvSpPr>
          <p:nvPr/>
        </p:nvSpPr>
        <p:spPr bwMode="auto">
          <a:xfrm>
            <a:off x="0" y="180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87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879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879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879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879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6200" y="1944469"/>
            <a:ext cx="71679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d) The sum of  twice a number and seven</a:t>
            </a:r>
            <a:endParaRPr lang="en-US" sz="3200" b="1" dirty="0"/>
          </a:p>
        </p:txBody>
      </p:sp>
      <p:grpSp>
        <p:nvGrpSpPr>
          <p:cNvPr id="24" name="Group 23"/>
          <p:cNvGrpSpPr/>
          <p:nvPr/>
        </p:nvGrpSpPr>
        <p:grpSpPr>
          <a:xfrm>
            <a:off x="5715000" y="4724400"/>
            <a:ext cx="2971800" cy="838200"/>
            <a:chOff x="5791200" y="4876800"/>
            <a:chExt cx="2971800" cy="838200"/>
          </a:xfrm>
        </p:grpSpPr>
        <p:sp>
          <p:nvSpPr>
            <p:cNvPr id="25" name="Rounded Rectangle 24"/>
            <p:cNvSpPr/>
            <p:nvPr/>
          </p:nvSpPr>
          <p:spPr>
            <a:xfrm>
              <a:off x="5791200" y="4876800"/>
              <a:ext cx="2971800" cy="8382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>
              <a:hlinkClick r:id="rId5" action="ppaction://hlinksldjump"/>
            </p:cNvPr>
            <p:cNvSpPr txBox="1"/>
            <p:nvPr/>
          </p:nvSpPr>
          <p:spPr>
            <a:xfrm>
              <a:off x="5791200" y="4953000"/>
              <a:ext cx="2971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u="sng" dirty="0" smtClean="0"/>
                <a:t>Click to Return</a:t>
              </a:r>
              <a:endParaRPr lang="en-US" sz="3600" b="1" u="sng" dirty="0"/>
            </a:p>
          </p:txBody>
        </p:sp>
      </p:grpSp>
      <p:graphicFrame>
        <p:nvGraphicFramePr>
          <p:cNvPr id="27" name="Object 10"/>
          <p:cNvGraphicFramePr>
            <a:graphicFrameLocks noChangeAspect="1"/>
          </p:cNvGraphicFramePr>
          <p:nvPr/>
        </p:nvGraphicFramePr>
        <p:xfrm>
          <a:off x="1903413" y="3143250"/>
          <a:ext cx="842962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668" name="Equation" r:id="rId6" imgW="203040" imgH="177480" progId="Equation.3">
                  <p:embed/>
                </p:oleObj>
              </mc:Choice>
              <mc:Fallback>
                <p:oleObj name="Equation" r:id="rId6" imgW="203040" imgH="177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3413" y="3143250"/>
                        <a:ext cx="842962" cy="819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27"/>
          <p:cNvSpPr/>
          <p:nvPr/>
        </p:nvSpPr>
        <p:spPr>
          <a:xfrm>
            <a:off x="1295400" y="2438400"/>
            <a:ext cx="762000" cy="4571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743200" y="2438400"/>
            <a:ext cx="2438400" cy="76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0" name="Object 10"/>
          <p:cNvGraphicFramePr>
            <a:graphicFrameLocks noChangeAspect="1"/>
          </p:cNvGraphicFramePr>
          <p:nvPr/>
        </p:nvGraphicFramePr>
        <p:xfrm>
          <a:off x="2743200" y="3143250"/>
          <a:ext cx="1152525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669" name="Equation" r:id="rId8" imgW="241200" imgH="177480" progId="Equation.3">
                  <p:embed/>
                </p:oleObj>
              </mc:Choice>
              <mc:Fallback>
                <p:oleObj name="Equation" r:id="rId8" imgW="241200" imgH="177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143250"/>
                        <a:ext cx="1152525" cy="819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Page Title"/>
          <p:cNvSpPr txBox="1">
            <a:spLocks/>
          </p:cNvSpPr>
          <p:nvPr/>
        </p:nvSpPr>
        <p:spPr bwMode="auto">
          <a:xfrm>
            <a:off x="152400" y="76200"/>
            <a:ext cx="89916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ＭＳ Ｐゴシック" charset="-128"/>
                <a:cs typeface="ＭＳ Ｐゴシック" charset="0"/>
              </a:rPr>
              <a:t>Practice- Class Work Summary</a:t>
            </a:r>
            <a:endParaRPr kumimoji="0" lang="en-US" sz="3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ＭＳ Ｐゴシック" charset="-128"/>
              <a:cs typeface="ＭＳ Ｐゴシック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reen Background"/>
          <p:cNvSpPr>
            <a:spLocks noChangeArrowheads="1"/>
          </p:cNvSpPr>
          <p:nvPr/>
        </p:nvSpPr>
        <p:spPr bwMode="auto">
          <a:xfrm>
            <a:off x="76200" y="685800"/>
            <a:ext cx="8991600" cy="5257800"/>
          </a:xfrm>
          <a:prstGeom prst="roundRect">
            <a:avLst>
              <a:gd name="adj" fmla="val 7954"/>
            </a:avLst>
          </a:prstGeom>
          <a:solidFill>
            <a:schemeClr val="bg1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58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fld id="{F609F365-6BAC-4782-8EB2-A98E22DA224F}" type="slidenum">
              <a:rPr lang="en-US" smtClean="0">
                <a:solidFill>
                  <a:schemeClr val="bg1"/>
                </a:solidFill>
              </a:rPr>
              <a:pPr eaLnBrk="1" hangingPunct="1"/>
              <a:t>19</a:t>
            </a:fld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8" name="Agenda Link">
            <a:hlinkClick r:id="rId4" action="ppaction://hlinksldjump"/>
          </p:cNvPr>
          <p:cNvSpPr txBox="1"/>
          <p:nvPr/>
        </p:nvSpPr>
        <p:spPr>
          <a:xfrm>
            <a:off x="7696200" y="6096000"/>
            <a:ext cx="1016000" cy="419100"/>
          </a:xfrm>
          <a:prstGeom prst="rect">
            <a:avLst/>
          </a:prstGeom>
        </p:spPr>
        <p:txBody>
          <a:bodyPr wrap="none"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Perpetua" pitchFamily="18" charset="0"/>
                <a:ea typeface="+mj-ea"/>
                <a:cs typeface="+mj-cs"/>
              </a:rPr>
              <a:t>Agenda</a:t>
            </a:r>
          </a:p>
        </p:txBody>
      </p:sp>
      <p:sp>
        <p:nvSpPr>
          <p:cNvPr id="10" name="Rectangle 9"/>
          <p:cNvSpPr/>
          <p:nvPr/>
        </p:nvSpPr>
        <p:spPr>
          <a:xfrm>
            <a:off x="304800" y="709136"/>
            <a:ext cx="85344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28600"/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Name__________________			Date____________</a:t>
            </a:r>
          </a:p>
          <a:p>
            <a:pPr lvl="0" indent="228600" algn="ctr" eaLnBrk="0" hangingPunct="0"/>
            <a:r>
              <a:rPr lang="en-US" sz="24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Class Work Lesson 4</a:t>
            </a:r>
            <a:endParaRPr lang="en-US" sz="2400" dirty="0" smtClean="0">
              <a:latin typeface="Arial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52400" y="1383268"/>
            <a:ext cx="5257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/>
              <a:t>1) Directions: Write an algebraic expression for each.</a:t>
            </a:r>
            <a:endParaRPr lang="en-US" dirty="0"/>
          </a:p>
        </p:txBody>
      </p:sp>
      <p:sp>
        <p:nvSpPr>
          <p:cNvPr id="11469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469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4700" name="Rectangle 12"/>
          <p:cNvSpPr>
            <a:spLocks noChangeArrowheads="1"/>
          </p:cNvSpPr>
          <p:nvPr/>
        </p:nvSpPr>
        <p:spPr bwMode="auto">
          <a:xfrm>
            <a:off x="0" y="180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87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879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879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879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879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6200" y="1828800"/>
            <a:ext cx="78350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e) One plus the product of a number and five</a:t>
            </a:r>
            <a:endParaRPr lang="en-US" sz="3200" b="1" dirty="0"/>
          </a:p>
        </p:txBody>
      </p:sp>
      <p:grpSp>
        <p:nvGrpSpPr>
          <p:cNvPr id="24" name="Group 23"/>
          <p:cNvGrpSpPr/>
          <p:nvPr/>
        </p:nvGrpSpPr>
        <p:grpSpPr>
          <a:xfrm>
            <a:off x="5715000" y="4724400"/>
            <a:ext cx="2971800" cy="838200"/>
            <a:chOff x="5791200" y="4876800"/>
            <a:chExt cx="2971800" cy="838200"/>
          </a:xfrm>
        </p:grpSpPr>
        <p:sp>
          <p:nvSpPr>
            <p:cNvPr id="25" name="Rounded Rectangle 24"/>
            <p:cNvSpPr/>
            <p:nvPr/>
          </p:nvSpPr>
          <p:spPr>
            <a:xfrm>
              <a:off x="5791200" y="4876800"/>
              <a:ext cx="2971800" cy="8382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>
              <a:hlinkClick r:id="rId5" action="ppaction://hlinksldjump"/>
            </p:cNvPr>
            <p:cNvSpPr txBox="1"/>
            <p:nvPr/>
          </p:nvSpPr>
          <p:spPr>
            <a:xfrm>
              <a:off x="5791200" y="4953000"/>
              <a:ext cx="2971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u="sng" dirty="0" smtClean="0"/>
                <a:t>Click to Return</a:t>
              </a:r>
              <a:endParaRPr lang="en-US" sz="3600" b="1" u="sng" dirty="0"/>
            </a:p>
          </p:txBody>
        </p:sp>
      </p:grpSp>
      <p:graphicFrame>
        <p:nvGraphicFramePr>
          <p:cNvPr id="27" name="Object 10"/>
          <p:cNvGraphicFramePr>
            <a:graphicFrameLocks noChangeAspect="1"/>
          </p:cNvGraphicFramePr>
          <p:nvPr/>
        </p:nvGraphicFramePr>
        <p:xfrm>
          <a:off x="1600200" y="2743200"/>
          <a:ext cx="842962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692" name="Equation" r:id="rId6" imgW="203040" imgH="164880" progId="Equation.3">
                  <p:embed/>
                </p:oleObj>
              </mc:Choice>
              <mc:Fallback>
                <p:oleObj name="Equation" r:id="rId6" imgW="203040" imgH="1648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743200"/>
                        <a:ext cx="842962" cy="760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27"/>
          <p:cNvSpPr/>
          <p:nvPr/>
        </p:nvSpPr>
        <p:spPr>
          <a:xfrm>
            <a:off x="1371600" y="2286000"/>
            <a:ext cx="685800" cy="4571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895600" y="2286000"/>
            <a:ext cx="1219200" cy="4571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0" name="Object 10"/>
          <p:cNvGraphicFramePr>
            <a:graphicFrameLocks noChangeAspect="1"/>
          </p:cNvGraphicFramePr>
          <p:nvPr/>
        </p:nvGraphicFramePr>
        <p:xfrm>
          <a:off x="2514600" y="2762250"/>
          <a:ext cx="969962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693" name="Equation" r:id="rId8" imgW="203040" imgH="177480" progId="Equation.3">
                  <p:embed/>
                </p:oleObj>
              </mc:Choice>
              <mc:Fallback>
                <p:oleObj name="Equation" r:id="rId8" imgW="203040" imgH="177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762250"/>
                        <a:ext cx="969962" cy="819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Page Title"/>
          <p:cNvSpPr txBox="1">
            <a:spLocks/>
          </p:cNvSpPr>
          <p:nvPr/>
        </p:nvSpPr>
        <p:spPr bwMode="auto">
          <a:xfrm>
            <a:off x="152400" y="76200"/>
            <a:ext cx="89916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ＭＳ Ｐゴシック" charset="-128"/>
                <a:cs typeface="ＭＳ Ｐゴシック" charset="0"/>
              </a:rPr>
              <a:t>Practice- Class Work Summary</a:t>
            </a:r>
            <a:endParaRPr kumimoji="0" lang="en-US" sz="3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ＭＳ Ｐゴシック" charset="-128"/>
              <a:cs typeface="ＭＳ Ｐゴシック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een Background"/>
          <p:cNvSpPr>
            <a:spLocks noChangeArrowheads="1"/>
          </p:cNvSpPr>
          <p:nvPr/>
        </p:nvSpPr>
        <p:spPr bwMode="auto">
          <a:xfrm>
            <a:off x="76200" y="1564944"/>
            <a:ext cx="8991600" cy="4495799"/>
          </a:xfrm>
          <a:prstGeom prst="roundRect">
            <a:avLst>
              <a:gd name="adj" fmla="val 7954"/>
            </a:avLst>
          </a:prstGeom>
          <a:solidFill>
            <a:schemeClr val="bg1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10243" name="Picture 3" descr="http://www.stumpsparty.com/images/itm_img/10WEBCDYCBJ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276600"/>
            <a:ext cx="1524000" cy="1524000"/>
          </a:xfrm>
          <a:prstGeom prst="rect">
            <a:avLst/>
          </a:prstGeom>
          <a:noFill/>
        </p:spPr>
      </p:pic>
      <p:sp>
        <p:nvSpPr>
          <p:cNvPr id="18434" name="Green Background"/>
          <p:cNvSpPr>
            <a:spLocks noChangeArrowheads="1"/>
          </p:cNvSpPr>
          <p:nvPr/>
        </p:nvSpPr>
        <p:spPr bwMode="auto">
          <a:xfrm>
            <a:off x="76200" y="381000"/>
            <a:ext cx="8915400" cy="1143000"/>
          </a:xfrm>
          <a:prstGeom prst="roundRect">
            <a:avLst>
              <a:gd name="adj" fmla="val 25000"/>
            </a:avLst>
          </a:prstGeom>
          <a:gradFill rotWithShape="1">
            <a:gsLst>
              <a:gs pos="0">
                <a:srgbClr val="1F3316"/>
              </a:gs>
              <a:gs pos="50000">
                <a:srgbClr val="324D24"/>
              </a:gs>
              <a:gs pos="100000">
                <a:srgbClr val="3D5D2D"/>
              </a:gs>
            </a:gsLst>
            <a:lin ang="0" scaled="1"/>
          </a:gra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 b="1">
              <a:solidFill>
                <a:srgbClr val="FFFF00"/>
              </a:solidFill>
            </a:endParaRPr>
          </a:p>
        </p:txBody>
      </p:sp>
      <p:sp>
        <p:nvSpPr>
          <p:cNvPr id="18435" name="Page Title"/>
          <p:cNvSpPr>
            <a:spLocks noGrp="1"/>
          </p:cNvSpPr>
          <p:nvPr>
            <p:ph type="title" idx="4294967295"/>
          </p:nvPr>
        </p:nvSpPr>
        <p:spPr>
          <a:xfrm>
            <a:off x="152400" y="-76200"/>
            <a:ext cx="2057400" cy="639763"/>
          </a:xfrm>
        </p:spPr>
        <p:txBody>
          <a:bodyPr/>
          <a:lstStyle/>
          <a:p>
            <a:pPr algn="l"/>
            <a:r>
              <a:rPr lang="en-US" sz="2800" b="1" dirty="0" smtClean="0">
                <a:solidFill>
                  <a:schemeClr val="bg1"/>
                </a:solidFill>
                <a:ea typeface="ＭＳ Ｐゴシック" charset="-128"/>
              </a:rPr>
              <a:t>Warm Up</a:t>
            </a:r>
          </a:p>
        </p:txBody>
      </p:sp>
      <p:sp>
        <p:nvSpPr>
          <p:cNvPr id="6" name="Agenda Link">
            <a:hlinkClick r:id="rId4" action="ppaction://hlinksldjump"/>
          </p:cNvPr>
          <p:cNvSpPr txBox="1"/>
          <p:nvPr/>
        </p:nvSpPr>
        <p:spPr>
          <a:xfrm>
            <a:off x="7696200" y="6096000"/>
            <a:ext cx="1016000" cy="419100"/>
          </a:xfrm>
          <a:prstGeom prst="rect">
            <a:avLst/>
          </a:prstGeom>
        </p:spPr>
        <p:txBody>
          <a:bodyPr wrap="none"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Perpetua" pitchFamily="18" charset="0"/>
                <a:ea typeface="+mj-ea"/>
                <a:cs typeface="+mj-cs"/>
              </a:rPr>
              <a:t>Agenda</a:t>
            </a:r>
          </a:p>
        </p:txBody>
      </p:sp>
      <p:sp>
        <p:nvSpPr>
          <p:cNvPr id="18439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/>
            <a:fld id="{6F81394B-9DDE-43F2-BF42-DA17F1080D87}" type="slidenum">
              <a:rPr lang="en-US" smtClean="0">
                <a:solidFill>
                  <a:schemeClr val="bg1"/>
                </a:solidFill>
              </a:rPr>
              <a:pPr algn="ctr" eaLnBrk="1" hangingPunct="1"/>
              <a:t>2</a:t>
            </a:fld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1759803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US" sz="2400" dirty="0" smtClean="0"/>
              <a:t>Sally made 20 more shots than Kevin, </a:t>
            </a:r>
            <a:r>
              <a:rPr lang="en-US" sz="2400" b="1" i="1" u="sng" dirty="0" smtClean="0"/>
              <a:t>k</a:t>
            </a:r>
            <a:r>
              <a:rPr lang="en-US" sz="2400" dirty="0" smtClean="0"/>
              <a:t>.  Write an algebraic expression to represent how many shots Sally made.  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2990671"/>
            <a:ext cx="876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400" dirty="0" smtClean="0"/>
              <a:t>2)    Damon bought a bin of 68 sour candies.  He ate </a:t>
            </a:r>
            <a:r>
              <a:rPr lang="en-US" sz="2400" b="1" i="1" u="sng" dirty="0" smtClean="0"/>
              <a:t>c</a:t>
            </a:r>
            <a:r>
              <a:rPr lang="en-US" sz="2400" b="1" dirty="0" smtClean="0"/>
              <a:t> </a:t>
            </a:r>
            <a:r>
              <a:rPr lang="en-US" sz="2400" dirty="0" smtClean="0"/>
              <a:t>candies.  Write 		an algebraic expression to represent how many 			candies Damon has left.  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4655403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400" dirty="0" smtClean="0"/>
              <a:t>3)    What were the key words that helped you write the algebraic  expressions for the problems above?</a:t>
            </a:r>
            <a:endParaRPr lang="en-US" sz="2400" dirty="0"/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72400" y="1524000"/>
            <a:ext cx="129540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TextBox 15"/>
          <p:cNvSpPr txBox="1"/>
          <p:nvPr/>
        </p:nvSpPr>
        <p:spPr>
          <a:xfrm>
            <a:off x="2362200" y="2514600"/>
            <a:ext cx="914400" cy="52322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k</a:t>
            </a:r>
            <a:r>
              <a:rPr lang="en-US" sz="2800" dirty="0" smtClean="0"/>
              <a:t>+20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3886200" y="2514600"/>
            <a:ext cx="914400" cy="52322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20+</a:t>
            </a:r>
            <a:r>
              <a:rPr lang="en-US" sz="2800" i="1" dirty="0" smtClean="0"/>
              <a:t>k</a:t>
            </a:r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3352800" y="2590800"/>
            <a:ext cx="685800" cy="523220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or</a:t>
            </a:r>
            <a:endParaRPr lang="en-US" sz="2800" dirty="0"/>
          </a:p>
        </p:txBody>
      </p:sp>
      <p:sp>
        <p:nvSpPr>
          <p:cNvPr id="22" name="Rectangle 21"/>
          <p:cNvSpPr/>
          <p:nvPr/>
        </p:nvSpPr>
        <p:spPr>
          <a:xfrm>
            <a:off x="2057400" y="2133600"/>
            <a:ext cx="990600" cy="4571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810000" y="2133600"/>
            <a:ext cx="685800" cy="4571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181600" y="2133600"/>
            <a:ext cx="304800" cy="4571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505200" y="3352800"/>
            <a:ext cx="381000" cy="4571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886200" y="4084683"/>
            <a:ext cx="914400" cy="4571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037944" y="3352800"/>
            <a:ext cx="609600" cy="4571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2438400" y="4191000"/>
            <a:ext cx="1143000" cy="52322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68 – </a:t>
            </a:r>
            <a:r>
              <a:rPr lang="en-US" sz="2800" i="1" dirty="0" smtClean="0"/>
              <a:t>c </a:t>
            </a:r>
            <a:endParaRPr lang="en-US" sz="2800" dirty="0"/>
          </a:p>
        </p:txBody>
      </p:sp>
      <p:sp>
        <p:nvSpPr>
          <p:cNvPr id="24" name="Objective"/>
          <p:cNvSpPr txBox="1"/>
          <p:nvPr/>
        </p:nvSpPr>
        <p:spPr>
          <a:xfrm>
            <a:off x="301625" y="330200"/>
            <a:ext cx="8842375" cy="711200"/>
          </a:xfrm>
          <a:prstGeom prst="rect">
            <a:avLst/>
          </a:prstGeom>
        </p:spPr>
        <p:txBody>
          <a:bodyPr anchor="ctr">
            <a:normAutofit fontScale="850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i="1" dirty="0">
                <a:solidFill>
                  <a:srgbClr val="FFFF00"/>
                </a:solidFill>
                <a:latin typeface="Calibri" pitchFamily="34" charset="0"/>
                <a:ea typeface="+mn-ea"/>
                <a:cs typeface="Arial" charset="0"/>
              </a:rPr>
              <a:t>OBJECTIVE</a:t>
            </a:r>
            <a:r>
              <a:rPr lang="en-US" sz="2400" b="1" i="1" dirty="0" smtClean="0">
                <a:solidFill>
                  <a:srgbClr val="FFFF00"/>
                </a:solidFill>
                <a:latin typeface="Calibri" pitchFamily="34" charset="0"/>
                <a:ea typeface="+mn-ea"/>
                <a:cs typeface="Arial" charset="0"/>
              </a:rPr>
              <a:t>: SWBAT  write algebraic expressions using grouping symbols and the phrase less than. As well as write written expressions from algebraic expressions.</a:t>
            </a:r>
            <a:endParaRPr lang="en-US" sz="2400" dirty="0">
              <a:latin typeface="Perpetua" pitchFamily="18" charset="0"/>
              <a:ea typeface="+mj-ea"/>
              <a:cs typeface="+mj-cs"/>
            </a:endParaRPr>
          </a:p>
        </p:txBody>
      </p:sp>
      <p:sp>
        <p:nvSpPr>
          <p:cNvPr id="30" name="Objective"/>
          <p:cNvSpPr txBox="1"/>
          <p:nvPr/>
        </p:nvSpPr>
        <p:spPr>
          <a:xfrm>
            <a:off x="304800" y="889000"/>
            <a:ext cx="8550275" cy="7112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i="1" dirty="0" smtClean="0">
                <a:solidFill>
                  <a:schemeClr val="bg1"/>
                </a:solidFill>
                <a:latin typeface="Calibri" pitchFamily="34" charset="0"/>
                <a:ea typeface="+mn-ea"/>
                <a:cs typeface="Arial" charset="0"/>
              </a:rPr>
              <a:t>Language Objective: SWBAT speak with a partner about translations between algebra and English.  </a:t>
            </a:r>
            <a:endParaRPr lang="en-US" dirty="0">
              <a:solidFill>
                <a:schemeClr val="bg1"/>
              </a:solidFill>
              <a:latin typeface="Perpetu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/>
      <p:bldP spid="22" grpId="0" animBg="1"/>
      <p:bldP spid="23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reen Background"/>
          <p:cNvSpPr>
            <a:spLocks noChangeArrowheads="1"/>
          </p:cNvSpPr>
          <p:nvPr/>
        </p:nvSpPr>
        <p:spPr bwMode="auto">
          <a:xfrm>
            <a:off x="76200" y="685800"/>
            <a:ext cx="8991600" cy="5257800"/>
          </a:xfrm>
          <a:prstGeom prst="roundRect">
            <a:avLst>
              <a:gd name="adj" fmla="val 7954"/>
            </a:avLst>
          </a:prstGeom>
          <a:solidFill>
            <a:schemeClr val="bg1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58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fld id="{F609F365-6BAC-4782-8EB2-A98E22DA224F}" type="slidenum">
              <a:rPr lang="en-US" smtClean="0">
                <a:solidFill>
                  <a:schemeClr val="bg1"/>
                </a:solidFill>
              </a:rPr>
              <a:pPr eaLnBrk="1" hangingPunct="1"/>
              <a:t>20</a:t>
            </a:fld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8" name="Agenda Link">
            <a:hlinkClick r:id="rId4" action="ppaction://hlinksldjump"/>
          </p:cNvPr>
          <p:cNvSpPr txBox="1"/>
          <p:nvPr/>
        </p:nvSpPr>
        <p:spPr>
          <a:xfrm>
            <a:off x="7696200" y="6096000"/>
            <a:ext cx="1016000" cy="419100"/>
          </a:xfrm>
          <a:prstGeom prst="rect">
            <a:avLst/>
          </a:prstGeom>
        </p:spPr>
        <p:txBody>
          <a:bodyPr wrap="none"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Perpetua" pitchFamily="18" charset="0"/>
                <a:ea typeface="+mj-ea"/>
                <a:cs typeface="+mj-cs"/>
              </a:rPr>
              <a:t>Agenda</a:t>
            </a:r>
          </a:p>
        </p:txBody>
      </p:sp>
      <p:sp>
        <p:nvSpPr>
          <p:cNvPr id="10" name="Rectangle 9"/>
          <p:cNvSpPr/>
          <p:nvPr/>
        </p:nvSpPr>
        <p:spPr>
          <a:xfrm>
            <a:off x="304800" y="709136"/>
            <a:ext cx="85344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28600"/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Name__________________			Date____________</a:t>
            </a:r>
          </a:p>
          <a:p>
            <a:pPr lvl="0" indent="228600" algn="ctr" eaLnBrk="0" hangingPunct="0"/>
            <a:r>
              <a:rPr lang="en-US" sz="24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Class Work Lesson 4</a:t>
            </a:r>
            <a:endParaRPr lang="en-US" sz="2400" dirty="0" smtClean="0">
              <a:latin typeface="Arial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52400" y="1383268"/>
            <a:ext cx="5257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/>
              <a:t>1) Directions: Write an algebraic expression for each.</a:t>
            </a:r>
            <a:endParaRPr lang="en-US" dirty="0"/>
          </a:p>
        </p:txBody>
      </p:sp>
      <p:sp>
        <p:nvSpPr>
          <p:cNvPr id="11469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469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4700" name="Rectangle 12"/>
          <p:cNvSpPr>
            <a:spLocks noChangeArrowheads="1"/>
          </p:cNvSpPr>
          <p:nvPr/>
        </p:nvSpPr>
        <p:spPr bwMode="auto">
          <a:xfrm>
            <a:off x="0" y="180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87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879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879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879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879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52400" y="1981200"/>
            <a:ext cx="58513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f) A number less than twenty five</a:t>
            </a:r>
            <a:endParaRPr lang="en-US" sz="3200" b="1" dirty="0"/>
          </a:p>
        </p:txBody>
      </p:sp>
      <p:grpSp>
        <p:nvGrpSpPr>
          <p:cNvPr id="24" name="Group 23"/>
          <p:cNvGrpSpPr/>
          <p:nvPr/>
        </p:nvGrpSpPr>
        <p:grpSpPr>
          <a:xfrm>
            <a:off x="5715000" y="4724400"/>
            <a:ext cx="2971800" cy="838200"/>
            <a:chOff x="5791200" y="4876800"/>
            <a:chExt cx="2971800" cy="838200"/>
          </a:xfrm>
        </p:grpSpPr>
        <p:sp>
          <p:nvSpPr>
            <p:cNvPr id="25" name="Rounded Rectangle 24"/>
            <p:cNvSpPr/>
            <p:nvPr/>
          </p:nvSpPr>
          <p:spPr>
            <a:xfrm>
              <a:off x="5791200" y="4876800"/>
              <a:ext cx="2971800" cy="8382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>
              <a:hlinkClick r:id="rId5" action="ppaction://hlinksldjump"/>
            </p:cNvPr>
            <p:cNvSpPr txBox="1"/>
            <p:nvPr/>
          </p:nvSpPr>
          <p:spPr>
            <a:xfrm>
              <a:off x="5791200" y="4953000"/>
              <a:ext cx="2971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u="sng" dirty="0" smtClean="0"/>
                <a:t>Click to Return</a:t>
              </a:r>
              <a:endParaRPr lang="en-US" sz="3600" b="1" u="sng" dirty="0"/>
            </a:p>
          </p:txBody>
        </p:sp>
      </p:grpSp>
      <p:graphicFrame>
        <p:nvGraphicFramePr>
          <p:cNvPr id="27" name="Object 10"/>
          <p:cNvGraphicFramePr>
            <a:graphicFrameLocks noChangeAspect="1"/>
          </p:cNvGraphicFramePr>
          <p:nvPr/>
        </p:nvGraphicFramePr>
        <p:xfrm>
          <a:off x="2241550" y="2971800"/>
          <a:ext cx="1263650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16" name="Equation" r:id="rId6" imgW="304560" imgH="177480" progId="Equation.3">
                  <p:embed/>
                </p:oleObj>
              </mc:Choice>
              <mc:Fallback>
                <p:oleObj name="Equation" r:id="rId6" imgW="304560" imgH="177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1550" y="2971800"/>
                        <a:ext cx="1263650" cy="819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27"/>
          <p:cNvSpPr/>
          <p:nvPr/>
        </p:nvSpPr>
        <p:spPr>
          <a:xfrm>
            <a:off x="2362200" y="2438400"/>
            <a:ext cx="1447800" cy="4571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0" name="Object 10"/>
          <p:cNvGraphicFramePr>
            <a:graphicFrameLocks noChangeAspect="1"/>
          </p:cNvGraphicFramePr>
          <p:nvPr/>
        </p:nvGraphicFramePr>
        <p:xfrm>
          <a:off x="3584575" y="3165475"/>
          <a:ext cx="606425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17" name="Equation" r:id="rId8" imgW="126720" imgH="139680" progId="Equation.3">
                  <p:embed/>
                </p:oleObj>
              </mc:Choice>
              <mc:Fallback>
                <p:oleObj name="Equation" r:id="rId8" imgW="126720" imgH="1396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4575" y="3165475"/>
                        <a:ext cx="606425" cy="644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Page Title"/>
          <p:cNvSpPr txBox="1">
            <a:spLocks/>
          </p:cNvSpPr>
          <p:nvPr/>
        </p:nvSpPr>
        <p:spPr bwMode="auto">
          <a:xfrm>
            <a:off x="152400" y="76200"/>
            <a:ext cx="89916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ＭＳ Ｐゴシック" charset="-128"/>
                <a:cs typeface="ＭＳ Ｐゴシック" charset="0"/>
              </a:rPr>
              <a:t>Practice- Class Work Summary</a:t>
            </a:r>
            <a:endParaRPr kumimoji="0" lang="en-US" sz="3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ＭＳ Ｐゴシック" charset="-128"/>
              <a:cs typeface="ＭＳ Ｐゴシック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reen Background"/>
          <p:cNvSpPr>
            <a:spLocks noChangeArrowheads="1"/>
          </p:cNvSpPr>
          <p:nvPr/>
        </p:nvSpPr>
        <p:spPr bwMode="auto">
          <a:xfrm>
            <a:off x="76200" y="685800"/>
            <a:ext cx="8991600" cy="5257800"/>
          </a:xfrm>
          <a:prstGeom prst="roundRect">
            <a:avLst>
              <a:gd name="adj" fmla="val 7954"/>
            </a:avLst>
          </a:prstGeom>
          <a:solidFill>
            <a:schemeClr val="bg1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58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fld id="{F609F365-6BAC-4782-8EB2-A98E22DA224F}" type="slidenum">
              <a:rPr lang="en-US" smtClean="0">
                <a:solidFill>
                  <a:schemeClr val="bg1"/>
                </a:solidFill>
              </a:rPr>
              <a:pPr eaLnBrk="1" hangingPunct="1"/>
              <a:t>21</a:t>
            </a:fld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8" name="Agenda Link">
            <a:hlinkClick r:id="rId4" action="ppaction://hlinksldjump"/>
          </p:cNvPr>
          <p:cNvSpPr txBox="1"/>
          <p:nvPr/>
        </p:nvSpPr>
        <p:spPr>
          <a:xfrm>
            <a:off x="7696200" y="6096000"/>
            <a:ext cx="1016000" cy="419100"/>
          </a:xfrm>
          <a:prstGeom prst="rect">
            <a:avLst/>
          </a:prstGeom>
        </p:spPr>
        <p:txBody>
          <a:bodyPr wrap="none"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Perpetua" pitchFamily="18" charset="0"/>
                <a:ea typeface="+mj-ea"/>
                <a:cs typeface="+mj-cs"/>
              </a:rPr>
              <a:t>Agenda</a:t>
            </a:r>
          </a:p>
        </p:txBody>
      </p:sp>
      <p:sp>
        <p:nvSpPr>
          <p:cNvPr id="10" name="Rectangle 9"/>
          <p:cNvSpPr/>
          <p:nvPr/>
        </p:nvSpPr>
        <p:spPr>
          <a:xfrm>
            <a:off x="304800" y="709136"/>
            <a:ext cx="85344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28600"/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Name__________________			Date____________</a:t>
            </a:r>
          </a:p>
          <a:p>
            <a:pPr lvl="0" indent="228600" algn="ctr" eaLnBrk="0" hangingPunct="0"/>
            <a:r>
              <a:rPr lang="en-US" sz="24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Class Work Lesson 4</a:t>
            </a:r>
            <a:endParaRPr lang="en-US" sz="2400" dirty="0" smtClean="0">
              <a:latin typeface="Arial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52400" y="1383268"/>
            <a:ext cx="5257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/>
              <a:t>1) Directions: Write an algebraic expression for each.</a:t>
            </a:r>
            <a:endParaRPr lang="en-US" dirty="0"/>
          </a:p>
        </p:txBody>
      </p:sp>
      <p:sp>
        <p:nvSpPr>
          <p:cNvPr id="11469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469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4700" name="Rectangle 12"/>
          <p:cNvSpPr>
            <a:spLocks noChangeArrowheads="1"/>
          </p:cNvSpPr>
          <p:nvPr/>
        </p:nvSpPr>
        <p:spPr bwMode="auto">
          <a:xfrm>
            <a:off x="0" y="180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87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879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879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879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879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6200" y="1828800"/>
            <a:ext cx="64990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g) The sum of half a number and four</a:t>
            </a:r>
            <a:endParaRPr lang="en-US" sz="3200" b="1" dirty="0"/>
          </a:p>
        </p:txBody>
      </p:sp>
      <p:grpSp>
        <p:nvGrpSpPr>
          <p:cNvPr id="25" name="Group 24"/>
          <p:cNvGrpSpPr/>
          <p:nvPr/>
        </p:nvGrpSpPr>
        <p:grpSpPr>
          <a:xfrm>
            <a:off x="5715000" y="4724400"/>
            <a:ext cx="2971800" cy="838200"/>
            <a:chOff x="5791200" y="4876800"/>
            <a:chExt cx="2971800" cy="838200"/>
          </a:xfrm>
        </p:grpSpPr>
        <p:sp>
          <p:nvSpPr>
            <p:cNvPr id="26" name="Rounded Rectangle 25"/>
            <p:cNvSpPr/>
            <p:nvPr/>
          </p:nvSpPr>
          <p:spPr>
            <a:xfrm>
              <a:off x="5791200" y="4876800"/>
              <a:ext cx="2971800" cy="8382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>
              <a:hlinkClick r:id="rId5" action="ppaction://hlinksldjump"/>
            </p:cNvPr>
            <p:cNvSpPr txBox="1"/>
            <p:nvPr/>
          </p:nvSpPr>
          <p:spPr>
            <a:xfrm>
              <a:off x="5791200" y="4953000"/>
              <a:ext cx="2971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u="sng" dirty="0" smtClean="0"/>
                <a:t>Click to Return</a:t>
              </a:r>
              <a:endParaRPr lang="en-US" sz="3600" b="1" u="sng" dirty="0"/>
            </a:p>
          </p:txBody>
        </p:sp>
      </p:grpSp>
      <p:graphicFrame>
        <p:nvGraphicFramePr>
          <p:cNvPr id="28" name="Object 10"/>
          <p:cNvGraphicFramePr>
            <a:graphicFrameLocks noChangeAspect="1"/>
          </p:cNvGraphicFramePr>
          <p:nvPr/>
        </p:nvGraphicFramePr>
        <p:xfrm>
          <a:off x="2184375" y="2700338"/>
          <a:ext cx="863625" cy="1566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40" name="Equation" r:id="rId6" imgW="241200" imgH="393480" progId="Equation.3">
                  <p:embed/>
                </p:oleObj>
              </mc:Choice>
              <mc:Fallback>
                <p:oleObj name="Equation" r:id="rId6" imgW="24120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4375" y="2700338"/>
                        <a:ext cx="863625" cy="1566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Rectangle 28"/>
          <p:cNvSpPr/>
          <p:nvPr/>
        </p:nvSpPr>
        <p:spPr>
          <a:xfrm>
            <a:off x="1295400" y="2286000"/>
            <a:ext cx="762000" cy="4571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590800" y="2286000"/>
            <a:ext cx="609600" cy="4571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1" name="Object 10"/>
          <p:cNvGraphicFramePr>
            <a:graphicFrameLocks noChangeAspect="1"/>
          </p:cNvGraphicFramePr>
          <p:nvPr/>
        </p:nvGraphicFramePr>
        <p:xfrm>
          <a:off x="3124200" y="3156423"/>
          <a:ext cx="990600" cy="6535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41" name="Equation" r:id="rId8" imgW="241200" imgH="164880" progId="Equation.3">
                  <p:embed/>
                </p:oleObj>
              </mc:Choice>
              <mc:Fallback>
                <p:oleObj name="Equation" r:id="rId8" imgW="241200" imgH="1648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156423"/>
                        <a:ext cx="990600" cy="6535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Page Title"/>
          <p:cNvSpPr txBox="1">
            <a:spLocks/>
          </p:cNvSpPr>
          <p:nvPr/>
        </p:nvSpPr>
        <p:spPr bwMode="auto">
          <a:xfrm>
            <a:off x="152400" y="76200"/>
            <a:ext cx="89916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ＭＳ Ｐゴシック" charset="-128"/>
                <a:cs typeface="ＭＳ Ｐゴシック" charset="0"/>
              </a:rPr>
              <a:t>Practice- Class Work Summary</a:t>
            </a:r>
            <a:endParaRPr kumimoji="0" lang="en-US" sz="3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ＭＳ Ｐゴシック" charset="-128"/>
              <a:cs typeface="ＭＳ Ｐゴシック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reen Background"/>
          <p:cNvSpPr>
            <a:spLocks noChangeArrowheads="1"/>
          </p:cNvSpPr>
          <p:nvPr/>
        </p:nvSpPr>
        <p:spPr bwMode="auto">
          <a:xfrm>
            <a:off x="76200" y="685800"/>
            <a:ext cx="8991600" cy="5257800"/>
          </a:xfrm>
          <a:prstGeom prst="roundRect">
            <a:avLst>
              <a:gd name="adj" fmla="val 7954"/>
            </a:avLst>
          </a:prstGeom>
          <a:solidFill>
            <a:schemeClr val="bg1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58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fld id="{F609F365-6BAC-4782-8EB2-A98E22DA224F}" type="slidenum">
              <a:rPr lang="en-US" smtClean="0">
                <a:solidFill>
                  <a:schemeClr val="bg1"/>
                </a:solidFill>
              </a:rPr>
              <a:pPr eaLnBrk="1" hangingPunct="1"/>
              <a:t>22</a:t>
            </a:fld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8" name="Agenda Link">
            <a:hlinkClick r:id="rId4" action="ppaction://hlinksldjump"/>
          </p:cNvPr>
          <p:cNvSpPr txBox="1"/>
          <p:nvPr/>
        </p:nvSpPr>
        <p:spPr>
          <a:xfrm>
            <a:off x="7696200" y="6096000"/>
            <a:ext cx="1016000" cy="419100"/>
          </a:xfrm>
          <a:prstGeom prst="rect">
            <a:avLst/>
          </a:prstGeom>
        </p:spPr>
        <p:txBody>
          <a:bodyPr wrap="none"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Perpetua" pitchFamily="18" charset="0"/>
                <a:ea typeface="+mj-ea"/>
                <a:cs typeface="+mj-cs"/>
              </a:rPr>
              <a:t>Agenda</a:t>
            </a:r>
          </a:p>
        </p:txBody>
      </p:sp>
      <p:sp>
        <p:nvSpPr>
          <p:cNvPr id="10" name="Rectangle 9"/>
          <p:cNvSpPr/>
          <p:nvPr/>
        </p:nvSpPr>
        <p:spPr>
          <a:xfrm>
            <a:off x="304800" y="709136"/>
            <a:ext cx="85344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28600"/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Name__________________			Date____________</a:t>
            </a:r>
          </a:p>
          <a:p>
            <a:pPr lvl="0" indent="228600" algn="ctr" eaLnBrk="0" hangingPunct="0"/>
            <a:r>
              <a:rPr lang="en-US" sz="24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Class Work Lesson 4</a:t>
            </a:r>
            <a:endParaRPr lang="en-US" sz="2400" dirty="0" smtClean="0">
              <a:latin typeface="Arial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52400" y="1383268"/>
            <a:ext cx="5257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/>
              <a:t>1) Directions: Write an algebraic expression for each.</a:t>
            </a:r>
            <a:endParaRPr lang="en-US" dirty="0"/>
          </a:p>
        </p:txBody>
      </p:sp>
      <p:sp>
        <p:nvSpPr>
          <p:cNvPr id="11469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469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4700" name="Rectangle 12"/>
          <p:cNvSpPr>
            <a:spLocks noChangeArrowheads="1"/>
          </p:cNvSpPr>
          <p:nvPr/>
        </p:nvSpPr>
        <p:spPr bwMode="auto">
          <a:xfrm>
            <a:off x="0" y="180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87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879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879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879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879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52400" y="1905000"/>
            <a:ext cx="85344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 smtClean="0"/>
              <a:t>h) Seven less than a third of the sum of a number and two</a:t>
            </a:r>
            <a:endParaRPr lang="en-US" sz="2600" b="1" dirty="0"/>
          </a:p>
        </p:txBody>
      </p:sp>
      <p:grpSp>
        <p:nvGrpSpPr>
          <p:cNvPr id="24" name="Group 23"/>
          <p:cNvGrpSpPr/>
          <p:nvPr/>
        </p:nvGrpSpPr>
        <p:grpSpPr>
          <a:xfrm>
            <a:off x="5715000" y="4724400"/>
            <a:ext cx="2971800" cy="838200"/>
            <a:chOff x="5791200" y="4876800"/>
            <a:chExt cx="2971800" cy="838200"/>
          </a:xfrm>
        </p:grpSpPr>
        <p:sp>
          <p:nvSpPr>
            <p:cNvPr id="25" name="Rounded Rectangle 24"/>
            <p:cNvSpPr/>
            <p:nvPr/>
          </p:nvSpPr>
          <p:spPr>
            <a:xfrm>
              <a:off x="5791200" y="4876800"/>
              <a:ext cx="2971800" cy="8382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>
              <a:hlinkClick r:id="rId5" action="ppaction://hlinksldjump"/>
            </p:cNvPr>
            <p:cNvSpPr txBox="1"/>
            <p:nvPr/>
          </p:nvSpPr>
          <p:spPr>
            <a:xfrm>
              <a:off x="5791200" y="4953000"/>
              <a:ext cx="2971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u="sng" dirty="0" smtClean="0"/>
                <a:t>Click to Return</a:t>
              </a:r>
              <a:endParaRPr lang="en-US" sz="3600" b="1" u="sng" dirty="0"/>
            </a:p>
          </p:txBody>
        </p:sp>
      </p:grpSp>
      <p:graphicFrame>
        <p:nvGraphicFramePr>
          <p:cNvPr id="27" name="Object 10"/>
          <p:cNvGraphicFramePr>
            <a:graphicFrameLocks noChangeAspect="1"/>
          </p:cNvGraphicFramePr>
          <p:nvPr/>
        </p:nvGraphicFramePr>
        <p:xfrm>
          <a:off x="4953000" y="3143250"/>
          <a:ext cx="947738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73" name="Equation" r:id="rId6" imgW="228600" imgH="177480" progId="Equation.3">
                  <p:embed/>
                </p:oleObj>
              </mc:Choice>
              <mc:Fallback>
                <p:oleObj name="Equation" r:id="rId6" imgW="228600" imgH="177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143250"/>
                        <a:ext cx="947738" cy="819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27"/>
          <p:cNvSpPr/>
          <p:nvPr/>
        </p:nvSpPr>
        <p:spPr>
          <a:xfrm>
            <a:off x="1524000" y="2286000"/>
            <a:ext cx="1143000" cy="4571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971800" y="2286000"/>
            <a:ext cx="685800" cy="4571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0" name="Object 10"/>
          <p:cNvGraphicFramePr>
            <a:graphicFrameLocks noChangeAspect="1"/>
          </p:cNvGraphicFramePr>
          <p:nvPr/>
        </p:nvGraphicFramePr>
        <p:xfrm>
          <a:off x="2438400" y="2663825"/>
          <a:ext cx="666750" cy="181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74" name="Equation" r:id="rId8" imgW="139680" imgH="393480" progId="Equation.3">
                  <p:embed/>
                </p:oleObj>
              </mc:Choice>
              <mc:Fallback>
                <p:oleObj name="Equation" r:id="rId8" imgW="13968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663825"/>
                        <a:ext cx="666750" cy="1814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Rectangle 30"/>
          <p:cNvSpPr/>
          <p:nvPr/>
        </p:nvSpPr>
        <p:spPr>
          <a:xfrm>
            <a:off x="4648200" y="2286000"/>
            <a:ext cx="609600" cy="4571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9748" name="Object 4"/>
          <p:cNvGraphicFramePr>
            <a:graphicFrameLocks noChangeAspect="1"/>
          </p:cNvGraphicFramePr>
          <p:nvPr/>
        </p:nvGraphicFramePr>
        <p:xfrm>
          <a:off x="2906712" y="3124200"/>
          <a:ext cx="2122488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75" name="Equation" r:id="rId10" imgW="444240" imgH="203040" progId="Equation.3">
                  <p:embed/>
                </p:oleObj>
              </mc:Choice>
              <mc:Fallback>
                <p:oleObj name="Equation" r:id="rId10" imgW="44424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6712" y="3124200"/>
                        <a:ext cx="2122488" cy="936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Page Title"/>
          <p:cNvSpPr txBox="1">
            <a:spLocks/>
          </p:cNvSpPr>
          <p:nvPr/>
        </p:nvSpPr>
        <p:spPr bwMode="auto">
          <a:xfrm>
            <a:off x="152400" y="76200"/>
            <a:ext cx="89916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ＭＳ Ｐゴシック" charset="-128"/>
                <a:cs typeface="ＭＳ Ｐゴシック" charset="0"/>
              </a:rPr>
              <a:t>Practice- Class Work Summary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reen Background"/>
          <p:cNvSpPr>
            <a:spLocks noChangeArrowheads="1"/>
          </p:cNvSpPr>
          <p:nvPr/>
        </p:nvSpPr>
        <p:spPr bwMode="auto">
          <a:xfrm>
            <a:off x="76200" y="685800"/>
            <a:ext cx="8991600" cy="5257800"/>
          </a:xfrm>
          <a:prstGeom prst="roundRect">
            <a:avLst>
              <a:gd name="adj" fmla="val 7954"/>
            </a:avLst>
          </a:prstGeom>
          <a:solidFill>
            <a:schemeClr val="bg1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58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fld id="{F609F365-6BAC-4782-8EB2-A98E22DA224F}" type="slidenum">
              <a:rPr lang="en-US" smtClean="0">
                <a:solidFill>
                  <a:schemeClr val="bg1"/>
                </a:solidFill>
              </a:rPr>
              <a:pPr eaLnBrk="1" hangingPunct="1"/>
              <a:t>23</a:t>
            </a:fld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8" name="Agenda Link">
            <a:hlinkClick r:id="rId4" action="ppaction://hlinksldjump"/>
          </p:cNvPr>
          <p:cNvSpPr txBox="1"/>
          <p:nvPr/>
        </p:nvSpPr>
        <p:spPr>
          <a:xfrm>
            <a:off x="7696200" y="6096000"/>
            <a:ext cx="1016000" cy="419100"/>
          </a:xfrm>
          <a:prstGeom prst="rect">
            <a:avLst/>
          </a:prstGeom>
        </p:spPr>
        <p:txBody>
          <a:bodyPr wrap="none"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Perpetua" pitchFamily="18" charset="0"/>
                <a:ea typeface="+mj-ea"/>
                <a:cs typeface="+mj-cs"/>
              </a:rPr>
              <a:t>Agenda</a:t>
            </a:r>
          </a:p>
        </p:txBody>
      </p:sp>
      <p:sp>
        <p:nvSpPr>
          <p:cNvPr id="11469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469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4700" name="Rectangle 12"/>
          <p:cNvSpPr>
            <a:spLocks noChangeArrowheads="1"/>
          </p:cNvSpPr>
          <p:nvPr/>
        </p:nvSpPr>
        <p:spPr bwMode="auto">
          <a:xfrm>
            <a:off x="0" y="180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87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879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879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879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879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52400" y="1524000"/>
            <a:ext cx="8153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2) Directions: Write </a:t>
            </a:r>
            <a:r>
              <a:rPr lang="en-US" u="sng" dirty="0" smtClean="0"/>
              <a:t>two</a:t>
            </a:r>
            <a:r>
              <a:rPr lang="en-US" dirty="0" smtClean="0"/>
              <a:t> written expression for each. Use the key vocabulary.</a:t>
            </a:r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2286000" y="1981200"/>
            <a:ext cx="2438400" cy="693449"/>
            <a:chOff x="228600" y="4038600"/>
            <a:chExt cx="1741714" cy="693449"/>
          </a:xfrm>
        </p:grpSpPr>
        <p:graphicFrame>
          <p:nvGraphicFramePr>
            <p:cNvPr id="25" name="Object 10"/>
            <p:cNvGraphicFramePr>
              <a:graphicFrameLocks noChangeAspect="1"/>
            </p:cNvGraphicFramePr>
            <p:nvPr/>
          </p:nvGraphicFramePr>
          <p:xfrm>
            <a:off x="825727" y="4038600"/>
            <a:ext cx="1144587" cy="6934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6444" name="Equation" r:id="rId5" imgW="393480" imgH="177480" progId="Equation.3">
                    <p:embed/>
                  </p:oleObj>
                </mc:Choice>
                <mc:Fallback>
                  <p:oleObj name="Equation" r:id="rId5" imgW="393480" imgH="177480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5727" y="4038600"/>
                          <a:ext cx="1144587" cy="69344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" name="Rectangle 25"/>
            <p:cNvSpPr/>
            <p:nvPr/>
          </p:nvSpPr>
          <p:spPr>
            <a:xfrm>
              <a:off x="228600" y="4038600"/>
              <a:ext cx="471970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 smtClean="0"/>
                <a:t>a) </a:t>
              </a:r>
              <a:endParaRPr lang="en-US" sz="3600" b="1" dirty="0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5715000" y="4724400"/>
            <a:ext cx="2971800" cy="838200"/>
            <a:chOff x="5791200" y="4876800"/>
            <a:chExt cx="2971800" cy="838200"/>
          </a:xfrm>
        </p:grpSpPr>
        <p:sp>
          <p:nvSpPr>
            <p:cNvPr id="52" name="Rounded Rectangle 51"/>
            <p:cNvSpPr/>
            <p:nvPr/>
          </p:nvSpPr>
          <p:spPr>
            <a:xfrm>
              <a:off x="5791200" y="4876800"/>
              <a:ext cx="2971800" cy="8382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>
              <a:hlinkClick r:id="rId7" action="ppaction://hlinksldjump"/>
            </p:cNvPr>
            <p:cNvSpPr txBox="1"/>
            <p:nvPr/>
          </p:nvSpPr>
          <p:spPr>
            <a:xfrm>
              <a:off x="5791200" y="4953000"/>
              <a:ext cx="2971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u="sng" dirty="0" smtClean="0"/>
                <a:t>Click to Return</a:t>
              </a:r>
              <a:endParaRPr lang="en-US" sz="3600" b="1" u="sng" dirty="0"/>
            </a:p>
          </p:txBody>
        </p:sp>
      </p:grpSp>
      <p:sp>
        <p:nvSpPr>
          <p:cNvPr id="54" name="Rectangle 53"/>
          <p:cNvSpPr/>
          <p:nvPr/>
        </p:nvSpPr>
        <p:spPr>
          <a:xfrm>
            <a:off x="914400" y="2819400"/>
            <a:ext cx="38793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dirty="0" smtClean="0"/>
              <a:t> Ten minus a number</a:t>
            </a:r>
            <a:endParaRPr lang="en-US" sz="3200" b="1" dirty="0"/>
          </a:p>
        </p:txBody>
      </p:sp>
      <p:sp>
        <p:nvSpPr>
          <p:cNvPr id="55" name="Rectangle 54"/>
          <p:cNvSpPr/>
          <p:nvPr/>
        </p:nvSpPr>
        <p:spPr>
          <a:xfrm>
            <a:off x="914400" y="3505200"/>
            <a:ext cx="43699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dirty="0" smtClean="0"/>
              <a:t> A number less than ten</a:t>
            </a:r>
            <a:endParaRPr lang="en-US" sz="3200" b="1" dirty="0"/>
          </a:p>
        </p:txBody>
      </p:sp>
      <p:sp>
        <p:nvSpPr>
          <p:cNvPr id="56" name="Rectangle 55"/>
          <p:cNvSpPr/>
          <p:nvPr/>
        </p:nvSpPr>
        <p:spPr>
          <a:xfrm>
            <a:off x="914400" y="4215825"/>
            <a:ext cx="51648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dirty="0" smtClean="0"/>
              <a:t> Ten subtracted by a number</a:t>
            </a:r>
            <a:endParaRPr lang="en-US" sz="3200" b="1" dirty="0"/>
          </a:p>
        </p:txBody>
      </p:sp>
      <p:sp>
        <p:nvSpPr>
          <p:cNvPr id="27" name="Page Title"/>
          <p:cNvSpPr txBox="1">
            <a:spLocks/>
          </p:cNvSpPr>
          <p:nvPr/>
        </p:nvSpPr>
        <p:spPr bwMode="auto">
          <a:xfrm>
            <a:off x="152400" y="76200"/>
            <a:ext cx="89916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ＭＳ Ｐゴシック" charset="-128"/>
                <a:cs typeface="ＭＳ Ｐゴシック" charset="0"/>
              </a:rPr>
              <a:t>Practice- Class Work Summary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  <p:bldP spid="5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reen Background"/>
          <p:cNvSpPr>
            <a:spLocks noChangeArrowheads="1"/>
          </p:cNvSpPr>
          <p:nvPr/>
        </p:nvSpPr>
        <p:spPr bwMode="auto">
          <a:xfrm>
            <a:off x="76200" y="685800"/>
            <a:ext cx="8991600" cy="5257800"/>
          </a:xfrm>
          <a:prstGeom prst="roundRect">
            <a:avLst>
              <a:gd name="adj" fmla="val 7954"/>
            </a:avLst>
          </a:prstGeom>
          <a:solidFill>
            <a:schemeClr val="bg1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58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fld id="{F609F365-6BAC-4782-8EB2-A98E22DA224F}" type="slidenum">
              <a:rPr lang="en-US" smtClean="0">
                <a:solidFill>
                  <a:schemeClr val="bg1"/>
                </a:solidFill>
              </a:rPr>
              <a:pPr eaLnBrk="1" hangingPunct="1"/>
              <a:t>24</a:t>
            </a:fld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8" name="Agenda Link">
            <a:hlinkClick r:id="rId4" action="ppaction://hlinksldjump"/>
          </p:cNvPr>
          <p:cNvSpPr txBox="1"/>
          <p:nvPr/>
        </p:nvSpPr>
        <p:spPr>
          <a:xfrm>
            <a:off x="7696200" y="6096000"/>
            <a:ext cx="1016000" cy="419100"/>
          </a:xfrm>
          <a:prstGeom prst="rect">
            <a:avLst/>
          </a:prstGeom>
        </p:spPr>
        <p:txBody>
          <a:bodyPr wrap="none"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Perpetua" pitchFamily="18" charset="0"/>
                <a:ea typeface="+mj-ea"/>
                <a:cs typeface="+mj-cs"/>
              </a:rPr>
              <a:t>Agenda</a:t>
            </a:r>
          </a:p>
        </p:txBody>
      </p:sp>
      <p:sp>
        <p:nvSpPr>
          <p:cNvPr id="11469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469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4700" name="Rectangle 12"/>
          <p:cNvSpPr>
            <a:spLocks noChangeArrowheads="1"/>
          </p:cNvSpPr>
          <p:nvPr/>
        </p:nvSpPr>
        <p:spPr bwMode="auto">
          <a:xfrm>
            <a:off x="0" y="180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87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879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879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879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879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52400" y="1524000"/>
            <a:ext cx="8153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2) Directions: Write </a:t>
            </a:r>
            <a:r>
              <a:rPr lang="en-US" u="sng" dirty="0" smtClean="0"/>
              <a:t>two</a:t>
            </a:r>
            <a:r>
              <a:rPr lang="en-US" dirty="0" smtClean="0"/>
              <a:t> written expression for each. Use the key vocabulary.</a:t>
            </a:r>
            <a:endParaRPr lang="en-US" dirty="0"/>
          </a:p>
        </p:txBody>
      </p:sp>
      <p:grpSp>
        <p:nvGrpSpPr>
          <p:cNvPr id="6" name="Group 35"/>
          <p:cNvGrpSpPr/>
          <p:nvPr/>
        </p:nvGrpSpPr>
        <p:grpSpPr>
          <a:xfrm>
            <a:off x="2500047" y="1981200"/>
            <a:ext cx="3291156" cy="762000"/>
            <a:chOff x="5474225" y="4038600"/>
            <a:chExt cx="2630586" cy="762000"/>
          </a:xfrm>
        </p:grpSpPr>
        <p:graphicFrame>
          <p:nvGraphicFramePr>
            <p:cNvPr id="37" name="Object 8"/>
            <p:cNvGraphicFramePr>
              <a:graphicFrameLocks noChangeAspect="1"/>
            </p:cNvGraphicFramePr>
            <p:nvPr/>
          </p:nvGraphicFramePr>
          <p:xfrm>
            <a:off x="5973106" y="4038600"/>
            <a:ext cx="2131705" cy="762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8495" name="Equation" r:id="rId5" imgW="685800" imgH="203200" progId="Equation.3">
                    <p:embed/>
                  </p:oleObj>
                </mc:Choice>
                <mc:Fallback>
                  <p:oleObj name="Equation" r:id="rId5" imgW="685800" imgH="20320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73106" y="4038600"/>
                          <a:ext cx="2131705" cy="762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8" name="Rectangle 37"/>
            <p:cNvSpPr/>
            <p:nvPr/>
          </p:nvSpPr>
          <p:spPr>
            <a:xfrm>
              <a:off x="5474225" y="4038600"/>
              <a:ext cx="681597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 smtClean="0"/>
                <a:t>b) </a:t>
              </a:r>
              <a:endParaRPr lang="en-US" sz="3600" b="1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5715000" y="4724400"/>
            <a:ext cx="2971800" cy="838200"/>
            <a:chOff x="5791200" y="4876800"/>
            <a:chExt cx="2971800" cy="838200"/>
          </a:xfrm>
        </p:grpSpPr>
        <p:sp>
          <p:nvSpPr>
            <p:cNvPr id="51" name="Rounded Rectangle 50"/>
            <p:cNvSpPr/>
            <p:nvPr/>
          </p:nvSpPr>
          <p:spPr>
            <a:xfrm>
              <a:off x="5791200" y="4876800"/>
              <a:ext cx="2971800" cy="8382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51">
              <a:hlinkClick r:id="rId7" action="ppaction://hlinksldjump"/>
            </p:cNvPr>
            <p:cNvSpPr txBox="1"/>
            <p:nvPr/>
          </p:nvSpPr>
          <p:spPr>
            <a:xfrm>
              <a:off x="5791200" y="4953000"/>
              <a:ext cx="2971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u="sng" dirty="0" smtClean="0"/>
                <a:t>Click to Return</a:t>
              </a:r>
              <a:endParaRPr lang="en-US" sz="3600" b="1" u="sng" dirty="0"/>
            </a:p>
          </p:txBody>
        </p:sp>
      </p:grpSp>
      <p:sp>
        <p:nvSpPr>
          <p:cNvPr id="53" name="Rectangle 52"/>
          <p:cNvSpPr/>
          <p:nvPr/>
        </p:nvSpPr>
        <p:spPr>
          <a:xfrm>
            <a:off x="457200" y="2819400"/>
            <a:ext cx="74156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dirty="0" smtClean="0"/>
              <a:t> The sum of a number and nine, times ten</a:t>
            </a:r>
            <a:endParaRPr lang="en-US" sz="3200" b="1" dirty="0"/>
          </a:p>
        </p:txBody>
      </p:sp>
      <p:sp>
        <p:nvSpPr>
          <p:cNvPr id="56" name="Rectangle 55"/>
          <p:cNvSpPr/>
          <p:nvPr/>
        </p:nvSpPr>
        <p:spPr>
          <a:xfrm>
            <a:off x="457200" y="3377625"/>
            <a:ext cx="86734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dirty="0" smtClean="0"/>
              <a:t> The sum of a number and nine multiplied by ten</a:t>
            </a:r>
            <a:endParaRPr lang="en-US" sz="3200" b="1" dirty="0"/>
          </a:p>
        </p:txBody>
      </p:sp>
      <p:sp>
        <p:nvSpPr>
          <p:cNvPr id="57" name="Rectangle 56"/>
          <p:cNvSpPr/>
          <p:nvPr/>
        </p:nvSpPr>
        <p:spPr>
          <a:xfrm>
            <a:off x="457200" y="3886200"/>
            <a:ext cx="72793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dirty="0" smtClean="0"/>
              <a:t> Ten times the sum of a number and nine</a:t>
            </a:r>
            <a:endParaRPr lang="en-US" sz="3200" b="1" dirty="0"/>
          </a:p>
        </p:txBody>
      </p:sp>
      <p:sp>
        <p:nvSpPr>
          <p:cNvPr id="24" name="Page Title"/>
          <p:cNvSpPr txBox="1">
            <a:spLocks/>
          </p:cNvSpPr>
          <p:nvPr/>
        </p:nvSpPr>
        <p:spPr bwMode="auto">
          <a:xfrm>
            <a:off x="152400" y="76200"/>
            <a:ext cx="89916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ＭＳ Ｐゴシック" charset="-128"/>
                <a:cs typeface="ＭＳ Ｐゴシック" charset="0"/>
              </a:rPr>
              <a:t>Practice- Class Work Summary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6" grpId="0"/>
      <p:bldP spid="5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reen Background"/>
          <p:cNvSpPr>
            <a:spLocks noChangeArrowheads="1"/>
          </p:cNvSpPr>
          <p:nvPr/>
        </p:nvSpPr>
        <p:spPr bwMode="auto">
          <a:xfrm>
            <a:off x="76200" y="685800"/>
            <a:ext cx="8991600" cy="5257800"/>
          </a:xfrm>
          <a:prstGeom prst="roundRect">
            <a:avLst>
              <a:gd name="adj" fmla="val 7954"/>
            </a:avLst>
          </a:prstGeom>
          <a:solidFill>
            <a:schemeClr val="bg1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58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fld id="{F609F365-6BAC-4782-8EB2-A98E22DA224F}" type="slidenum">
              <a:rPr lang="en-US" smtClean="0">
                <a:solidFill>
                  <a:schemeClr val="bg1"/>
                </a:solidFill>
              </a:rPr>
              <a:pPr eaLnBrk="1" hangingPunct="1"/>
              <a:t>25</a:t>
            </a:fld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8" name="Agenda Link">
            <a:hlinkClick r:id="rId4" action="ppaction://hlinksldjump"/>
          </p:cNvPr>
          <p:cNvSpPr txBox="1"/>
          <p:nvPr/>
        </p:nvSpPr>
        <p:spPr>
          <a:xfrm>
            <a:off x="7696200" y="6096000"/>
            <a:ext cx="1016000" cy="419100"/>
          </a:xfrm>
          <a:prstGeom prst="rect">
            <a:avLst/>
          </a:prstGeom>
        </p:spPr>
        <p:txBody>
          <a:bodyPr wrap="none"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Perpetua" pitchFamily="18" charset="0"/>
                <a:ea typeface="+mj-ea"/>
                <a:cs typeface="+mj-cs"/>
              </a:rPr>
              <a:t>Agenda</a:t>
            </a:r>
          </a:p>
        </p:txBody>
      </p:sp>
      <p:sp>
        <p:nvSpPr>
          <p:cNvPr id="11469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469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4700" name="Rectangle 12"/>
          <p:cNvSpPr>
            <a:spLocks noChangeArrowheads="1"/>
          </p:cNvSpPr>
          <p:nvPr/>
        </p:nvSpPr>
        <p:spPr bwMode="auto">
          <a:xfrm>
            <a:off x="0" y="180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87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879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879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879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879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52400" y="1524000"/>
            <a:ext cx="8153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2) Directions: Write </a:t>
            </a:r>
            <a:r>
              <a:rPr lang="en-US" u="sng" dirty="0" smtClean="0"/>
              <a:t>two</a:t>
            </a:r>
            <a:r>
              <a:rPr lang="en-US" dirty="0" smtClean="0"/>
              <a:t> written expression for each. Use the key vocabulary.</a:t>
            </a:r>
            <a:endParaRPr lang="en-US" dirty="0"/>
          </a:p>
        </p:txBody>
      </p:sp>
      <p:grpSp>
        <p:nvGrpSpPr>
          <p:cNvPr id="4" name="Group 27"/>
          <p:cNvGrpSpPr/>
          <p:nvPr/>
        </p:nvGrpSpPr>
        <p:grpSpPr>
          <a:xfrm>
            <a:off x="2667000" y="2133600"/>
            <a:ext cx="3051625" cy="762000"/>
            <a:chOff x="-304800" y="4424082"/>
            <a:chExt cx="3051625" cy="762000"/>
          </a:xfrm>
        </p:grpSpPr>
        <p:graphicFrame>
          <p:nvGraphicFramePr>
            <p:cNvPr id="29" name="Object 4"/>
            <p:cNvGraphicFramePr>
              <a:graphicFrameLocks noChangeAspect="1"/>
            </p:cNvGraphicFramePr>
            <p:nvPr/>
          </p:nvGraphicFramePr>
          <p:xfrm>
            <a:off x="533400" y="4424082"/>
            <a:ext cx="2213425" cy="762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9517" name="Equation" r:id="rId5" imgW="583947" imgH="203112" progId="Equation.3">
                    <p:embed/>
                  </p:oleObj>
                </mc:Choice>
                <mc:Fallback>
                  <p:oleObj name="Equation" r:id="rId5" imgW="583947" imgH="203112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3400" y="4424082"/>
                          <a:ext cx="2213425" cy="762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" name="Rectangle 29"/>
            <p:cNvSpPr/>
            <p:nvPr/>
          </p:nvSpPr>
          <p:spPr>
            <a:xfrm>
              <a:off x="-304800" y="4424082"/>
              <a:ext cx="627095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 smtClean="0"/>
                <a:t>c) </a:t>
              </a:r>
              <a:endParaRPr lang="en-US" sz="3600" b="1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5715000" y="4724400"/>
            <a:ext cx="2971800" cy="838200"/>
            <a:chOff x="5791200" y="4876800"/>
            <a:chExt cx="2971800" cy="838200"/>
          </a:xfrm>
        </p:grpSpPr>
        <p:sp>
          <p:nvSpPr>
            <p:cNvPr id="51" name="Rounded Rectangle 50"/>
            <p:cNvSpPr/>
            <p:nvPr/>
          </p:nvSpPr>
          <p:spPr>
            <a:xfrm>
              <a:off x="5791200" y="4876800"/>
              <a:ext cx="2971800" cy="8382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51">
              <a:hlinkClick r:id="rId7" action="ppaction://hlinksldjump"/>
            </p:cNvPr>
            <p:cNvSpPr txBox="1"/>
            <p:nvPr/>
          </p:nvSpPr>
          <p:spPr>
            <a:xfrm>
              <a:off x="5791200" y="4953000"/>
              <a:ext cx="2971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u="sng" dirty="0" smtClean="0"/>
                <a:t>Click to Return</a:t>
              </a:r>
              <a:endParaRPr lang="en-US" sz="3600" b="1" u="sng" dirty="0"/>
            </a:p>
          </p:txBody>
        </p:sp>
      </p:grpSp>
      <p:sp>
        <p:nvSpPr>
          <p:cNvPr id="53" name="Rectangle 52"/>
          <p:cNvSpPr/>
          <p:nvPr/>
        </p:nvSpPr>
        <p:spPr>
          <a:xfrm>
            <a:off x="152400" y="4018002"/>
            <a:ext cx="795390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000" b="1" dirty="0" smtClean="0"/>
              <a:t> The sum of a number and thirteen, times seven</a:t>
            </a:r>
            <a:endParaRPr lang="en-US" sz="3000" b="1" dirty="0"/>
          </a:p>
        </p:txBody>
      </p:sp>
      <p:sp>
        <p:nvSpPr>
          <p:cNvPr id="54" name="Rectangle 53"/>
          <p:cNvSpPr/>
          <p:nvPr/>
        </p:nvSpPr>
        <p:spPr>
          <a:xfrm>
            <a:off x="152400" y="2951202"/>
            <a:ext cx="782406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000" b="1" dirty="0" smtClean="0"/>
              <a:t> Seven times the sum of a number and thirteen</a:t>
            </a:r>
            <a:endParaRPr lang="en-US" sz="3000" b="1" dirty="0"/>
          </a:p>
        </p:txBody>
      </p:sp>
      <p:sp>
        <p:nvSpPr>
          <p:cNvPr id="55" name="Rectangle 54"/>
          <p:cNvSpPr/>
          <p:nvPr/>
        </p:nvSpPr>
        <p:spPr>
          <a:xfrm>
            <a:off x="164504" y="3484602"/>
            <a:ext cx="896174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000" b="1" dirty="0" smtClean="0"/>
              <a:t> Seven multiplied by the sum of a number and thirteen</a:t>
            </a:r>
            <a:endParaRPr lang="en-US" sz="3000" b="1" dirty="0"/>
          </a:p>
        </p:txBody>
      </p:sp>
      <p:sp>
        <p:nvSpPr>
          <p:cNvPr id="24" name="Page Title"/>
          <p:cNvSpPr txBox="1">
            <a:spLocks/>
          </p:cNvSpPr>
          <p:nvPr/>
        </p:nvSpPr>
        <p:spPr bwMode="auto">
          <a:xfrm>
            <a:off x="152400" y="76200"/>
            <a:ext cx="89916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ＭＳ Ｐゴシック" charset="-128"/>
                <a:cs typeface="ＭＳ Ｐゴシック" charset="0"/>
              </a:rPr>
              <a:t>Practice- Class Work Summary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4" grpId="0"/>
      <p:bldP spid="5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reen Background"/>
          <p:cNvSpPr>
            <a:spLocks noChangeArrowheads="1"/>
          </p:cNvSpPr>
          <p:nvPr/>
        </p:nvSpPr>
        <p:spPr bwMode="auto">
          <a:xfrm>
            <a:off x="76200" y="685800"/>
            <a:ext cx="8991600" cy="5257800"/>
          </a:xfrm>
          <a:prstGeom prst="roundRect">
            <a:avLst>
              <a:gd name="adj" fmla="val 7954"/>
            </a:avLst>
          </a:prstGeom>
          <a:solidFill>
            <a:schemeClr val="bg1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58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fld id="{F609F365-6BAC-4782-8EB2-A98E22DA224F}" type="slidenum">
              <a:rPr lang="en-US" smtClean="0">
                <a:solidFill>
                  <a:schemeClr val="bg1"/>
                </a:solidFill>
              </a:rPr>
              <a:pPr eaLnBrk="1" hangingPunct="1"/>
              <a:t>26</a:t>
            </a:fld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8" name="Agenda Link">
            <a:hlinkClick r:id="rId4" action="ppaction://hlinksldjump"/>
          </p:cNvPr>
          <p:cNvSpPr txBox="1"/>
          <p:nvPr/>
        </p:nvSpPr>
        <p:spPr>
          <a:xfrm>
            <a:off x="7696200" y="6096000"/>
            <a:ext cx="1016000" cy="419100"/>
          </a:xfrm>
          <a:prstGeom prst="rect">
            <a:avLst/>
          </a:prstGeom>
        </p:spPr>
        <p:txBody>
          <a:bodyPr wrap="none"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Perpetua" pitchFamily="18" charset="0"/>
                <a:ea typeface="+mj-ea"/>
                <a:cs typeface="+mj-cs"/>
              </a:rPr>
              <a:t>Agenda</a:t>
            </a:r>
          </a:p>
        </p:txBody>
      </p:sp>
      <p:sp>
        <p:nvSpPr>
          <p:cNvPr id="11469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469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4700" name="Rectangle 12"/>
          <p:cNvSpPr>
            <a:spLocks noChangeArrowheads="1"/>
          </p:cNvSpPr>
          <p:nvPr/>
        </p:nvSpPr>
        <p:spPr bwMode="auto">
          <a:xfrm>
            <a:off x="0" y="180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87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879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879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879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879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52400" y="1524000"/>
            <a:ext cx="8153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2) Directions: Write </a:t>
            </a:r>
            <a:r>
              <a:rPr lang="en-US" u="sng" dirty="0" smtClean="0"/>
              <a:t>two</a:t>
            </a:r>
            <a:r>
              <a:rPr lang="en-US" dirty="0" smtClean="0"/>
              <a:t> written expression for each. Use the key vocabulary.</a:t>
            </a:r>
            <a:endParaRPr lang="en-US" dirty="0"/>
          </a:p>
        </p:txBody>
      </p:sp>
      <p:grpSp>
        <p:nvGrpSpPr>
          <p:cNvPr id="7" name="Group 39"/>
          <p:cNvGrpSpPr/>
          <p:nvPr/>
        </p:nvGrpSpPr>
        <p:grpSpPr>
          <a:xfrm>
            <a:off x="2976003" y="2133600"/>
            <a:ext cx="2510398" cy="688700"/>
            <a:chOff x="4652403" y="4507468"/>
            <a:chExt cx="2510398" cy="688700"/>
          </a:xfrm>
        </p:grpSpPr>
        <p:graphicFrame>
          <p:nvGraphicFramePr>
            <p:cNvPr id="41" name="Object 6"/>
            <p:cNvGraphicFramePr>
              <a:graphicFrameLocks noChangeAspect="1"/>
            </p:cNvGraphicFramePr>
            <p:nvPr/>
          </p:nvGraphicFramePr>
          <p:xfrm>
            <a:off x="5334001" y="4514849"/>
            <a:ext cx="1828800" cy="681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0544" name="Equation" r:id="rId5" imgW="482181" imgH="177646" progId="Equation.3">
                    <p:embed/>
                  </p:oleObj>
                </mc:Choice>
                <mc:Fallback>
                  <p:oleObj name="Equation" r:id="rId5" imgW="482181" imgH="177646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34001" y="4514849"/>
                          <a:ext cx="1828800" cy="68131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2" name="Rectangle 41"/>
            <p:cNvSpPr/>
            <p:nvPr/>
          </p:nvSpPr>
          <p:spPr>
            <a:xfrm>
              <a:off x="4652403" y="4507468"/>
              <a:ext cx="681597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 smtClean="0"/>
                <a:t>d) </a:t>
              </a:r>
              <a:endParaRPr lang="en-US" sz="3600" b="1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5715000" y="4724400"/>
            <a:ext cx="2971800" cy="838200"/>
            <a:chOff x="5791200" y="4876800"/>
            <a:chExt cx="2971800" cy="838200"/>
          </a:xfrm>
        </p:grpSpPr>
        <p:sp>
          <p:nvSpPr>
            <p:cNvPr id="51" name="Rounded Rectangle 50"/>
            <p:cNvSpPr/>
            <p:nvPr/>
          </p:nvSpPr>
          <p:spPr>
            <a:xfrm>
              <a:off x="5791200" y="4876800"/>
              <a:ext cx="2971800" cy="8382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51">
              <a:hlinkClick r:id="rId7" action="ppaction://hlinksldjump"/>
            </p:cNvPr>
            <p:cNvSpPr txBox="1"/>
            <p:nvPr/>
          </p:nvSpPr>
          <p:spPr>
            <a:xfrm>
              <a:off x="5791200" y="4953000"/>
              <a:ext cx="2971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u="sng" dirty="0" smtClean="0"/>
                <a:t>Click to Return</a:t>
              </a:r>
              <a:endParaRPr lang="en-US" sz="3600" b="1" u="sng" dirty="0"/>
            </a:p>
          </p:txBody>
        </p:sp>
      </p:grpSp>
      <p:sp>
        <p:nvSpPr>
          <p:cNvPr id="53" name="Rectangle 52"/>
          <p:cNvSpPr/>
          <p:nvPr/>
        </p:nvSpPr>
        <p:spPr>
          <a:xfrm>
            <a:off x="304800" y="2895600"/>
            <a:ext cx="59506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dirty="0" smtClean="0"/>
              <a:t> Two times a number plus twelve</a:t>
            </a:r>
            <a:endParaRPr lang="en-US" sz="3200" b="1" dirty="0"/>
          </a:p>
        </p:txBody>
      </p:sp>
      <p:sp>
        <p:nvSpPr>
          <p:cNvPr id="54" name="Rectangle 53"/>
          <p:cNvSpPr/>
          <p:nvPr/>
        </p:nvSpPr>
        <p:spPr>
          <a:xfrm>
            <a:off x="304800" y="3453825"/>
            <a:ext cx="51718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dirty="0" smtClean="0"/>
              <a:t> Twice a number plus twelve</a:t>
            </a:r>
            <a:endParaRPr lang="en-US" sz="3200" b="1" dirty="0"/>
          </a:p>
        </p:txBody>
      </p:sp>
      <p:sp>
        <p:nvSpPr>
          <p:cNvPr id="55" name="Rectangle 54"/>
          <p:cNvSpPr/>
          <p:nvPr/>
        </p:nvSpPr>
        <p:spPr>
          <a:xfrm>
            <a:off x="304800" y="3962400"/>
            <a:ext cx="702647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dirty="0" smtClean="0"/>
              <a:t> Twelve more than two times a number</a:t>
            </a:r>
            <a:endParaRPr lang="en-US" sz="3200" b="1" dirty="0"/>
          </a:p>
        </p:txBody>
      </p:sp>
      <p:sp>
        <p:nvSpPr>
          <p:cNvPr id="24" name="Page Title"/>
          <p:cNvSpPr txBox="1">
            <a:spLocks/>
          </p:cNvSpPr>
          <p:nvPr/>
        </p:nvSpPr>
        <p:spPr bwMode="auto">
          <a:xfrm>
            <a:off x="152400" y="76200"/>
            <a:ext cx="89916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ＭＳ Ｐゴシック" charset="-128"/>
                <a:cs typeface="ＭＳ Ｐゴシック" charset="0"/>
              </a:rPr>
              <a:t>Practice- Class Work Summary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4" grpId="0"/>
      <p:bldP spid="5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reen Background"/>
          <p:cNvSpPr>
            <a:spLocks noChangeArrowheads="1"/>
          </p:cNvSpPr>
          <p:nvPr/>
        </p:nvSpPr>
        <p:spPr bwMode="auto">
          <a:xfrm>
            <a:off x="76200" y="685800"/>
            <a:ext cx="8991600" cy="5257800"/>
          </a:xfrm>
          <a:prstGeom prst="roundRect">
            <a:avLst>
              <a:gd name="adj" fmla="val 7954"/>
            </a:avLst>
          </a:prstGeom>
          <a:solidFill>
            <a:schemeClr val="bg1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58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fld id="{F609F365-6BAC-4782-8EB2-A98E22DA224F}" type="slidenum">
              <a:rPr lang="en-US" smtClean="0">
                <a:solidFill>
                  <a:schemeClr val="bg1"/>
                </a:solidFill>
              </a:rPr>
              <a:pPr eaLnBrk="1" hangingPunct="1"/>
              <a:t>27</a:t>
            </a:fld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8" name="Agenda Link">
            <a:hlinkClick r:id="rId4" action="ppaction://hlinksldjump"/>
          </p:cNvPr>
          <p:cNvSpPr txBox="1"/>
          <p:nvPr/>
        </p:nvSpPr>
        <p:spPr>
          <a:xfrm>
            <a:off x="7696200" y="6096000"/>
            <a:ext cx="1016000" cy="419100"/>
          </a:xfrm>
          <a:prstGeom prst="rect">
            <a:avLst/>
          </a:prstGeom>
        </p:spPr>
        <p:txBody>
          <a:bodyPr wrap="none"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Perpetua" pitchFamily="18" charset="0"/>
                <a:ea typeface="+mj-ea"/>
                <a:cs typeface="+mj-cs"/>
              </a:rPr>
              <a:t>Agenda</a:t>
            </a:r>
          </a:p>
        </p:txBody>
      </p:sp>
      <p:sp>
        <p:nvSpPr>
          <p:cNvPr id="11469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469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4700" name="Rectangle 12"/>
          <p:cNvSpPr>
            <a:spLocks noChangeArrowheads="1"/>
          </p:cNvSpPr>
          <p:nvPr/>
        </p:nvSpPr>
        <p:spPr bwMode="auto">
          <a:xfrm>
            <a:off x="0" y="180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87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879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879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879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879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52400" y="1524000"/>
            <a:ext cx="8153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2) Directions: Write </a:t>
            </a:r>
            <a:r>
              <a:rPr lang="en-US" u="sng" dirty="0" smtClean="0"/>
              <a:t>two</a:t>
            </a:r>
            <a:r>
              <a:rPr lang="en-US" dirty="0" smtClean="0"/>
              <a:t> written expression for each. Use the key vocabulary.</a:t>
            </a:r>
            <a:endParaRPr lang="en-US" dirty="0"/>
          </a:p>
        </p:txBody>
      </p:sp>
      <p:grpSp>
        <p:nvGrpSpPr>
          <p:cNvPr id="2" name="Group 18"/>
          <p:cNvGrpSpPr/>
          <p:nvPr/>
        </p:nvGrpSpPr>
        <p:grpSpPr>
          <a:xfrm>
            <a:off x="2895600" y="1676400"/>
            <a:ext cx="1752600" cy="1487716"/>
            <a:chOff x="-152400" y="4572001"/>
            <a:chExt cx="1752600" cy="1487716"/>
          </a:xfrm>
        </p:grpSpPr>
        <p:graphicFrame>
          <p:nvGraphicFramePr>
            <p:cNvPr id="20" name="Object 8"/>
            <p:cNvGraphicFramePr>
              <a:graphicFrameLocks noChangeAspect="1"/>
            </p:cNvGraphicFramePr>
            <p:nvPr/>
          </p:nvGraphicFramePr>
          <p:xfrm>
            <a:off x="838200" y="4572001"/>
            <a:ext cx="762000" cy="14877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1563" name="Equation" r:id="rId5" imgW="203112" imgH="393529" progId="Equation.3">
                    <p:embed/>
                  </p:oleObj>
                </mc:Choice>
                <mc:Fallback>
                  <p:oleObj name="Equation" r:id="rId5" imgW="203112" imgH="393529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8200" y="4572001"/>
                          <a:ext cx="762000" cy="148771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" name="Rectangle 22"/>
            <p:cNvSpPr/>
            <p:nvPr/>
          </p:nvSpPr>
          <p:spPr>
            <a:xfrm>
              <a:off x="-152400" y="4964668"/>
              <a:ext cx="665567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 smtClean="0"/>
                <a:t>e) </a:t>
              </a:r>
              <a:endParaRPr lang="en-US" sz="3600" b="1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5715000" y="4724400"/>
            <a:ext cx="2971800" cy="838200"/>
            <a:chOff x="5791200" y="4876800"/>
            <a:chExt cx="2971800" cy="838200"/>
          </a:xfrm>
        </p:grpSpPr>
        <p:sp>
          <p:nvSpPr>
            <p:cNvPr id="51" name="Rounded Rectangle 50"/>
            <p:cNvSpPr/>
            <p:nvPr/>
          </p:nvSpPr>
          <p:spPr>
            <a:xfrm>
              <a:off x="5791200" y="4876800"/>
              <a:ext cx="2971800" cy="8382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51">
              <a:hlinkClick r:id="rId7" action="ppaction://hlinksldjump"/>
            </p:cNvPr>
            <p:cNvSpPr txBox="1"/>
            <p:nvPr/>
          </p:nvSpPr>
          <p:spPr>
            <a:xfrm>
              <a:off x="5791200" y="4953000"/>
              <a:ext cx="2971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u="sng" dirty="0" smtClean="0"/>
                <a:t>Click to Return</a:t>
              </a:r>
              <a:endParaRPr lang="en-US" sz="3600" b="1" u="sng" dirty="0"/>
            </a:p>
          </p:txBody>
        </p:sp>
      </p:grpSp>
      <p:sp>
        <p:nvSpPr>
          <p:cNvPr id="53" name="Rectangle 52"/>
          <p:cNvSpPr/>
          <p:nvPr/>
        </p:nvSpPr>
        <p:spPr>
          <a:xfrm>
            <a:off x="304800" y="3072825"/>
            <a:ext cx="44769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dirty="0" smtClean="0"/>
              <a:t> A number divided by 10</a:t>
            </a:r>
            <a:endParaRPr lang="en-US" sz="3200" b="1" dirty="0"/>
          </a:p>
        </p:txBody>
      </p:sp>
      <p:sp>
        <p:nvSpPr>
          <p:cNvPr id="54" name="Rectangle 53"/>
          <p:cNvSpPr/>
          <p:nvPr/>
        </p:nvSpPr>
        <p:spPr>
          <a:xfrm>
            <a:off x="304800" y="3606225"/>
            <a:ext cx="60350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dirty="0" smtClean="0"/>
              <a:t> The quotient of a number and 10</a:t>
            </a:r>
            <a:endParaRPr lang="en-US" sz="3200" b="1" dirty="0"/>
          </a:p>
        </p:txBody>
      </p:sp>
      <p:sp>
        <p:nvSpPr>
          <p:cNvPr id="55" name="Rectangle 54"/>
          <p:cNvSpPr/>
          <p:nvPr/>
        </p:nvSpPr>
        <p:spPr>
          <a:xfrm>
            <a:off x="304800" y="4139625"/>
            <a:ext cx="43501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dirty="0" smtClean="0"/>
              <a:t> One-tenth of a number</a:t>
            </a:r>
            <a:endParaRPr lang="en-US" sz="3200" b="1" dirty="0"/>
          </a:p>
        </p:txBody>
      </p:sp>
      <p:sp>
        <p:nvSpPr>
          <p:cNvPr id="25" name="Page Title"/>
          <p:cNvSpPr txBox="1">
            <a:spLocks/>
          </p:cNvSpPr>
          <p:nvPr/>
        </p:nvSpPr>
        <p:spPr bwMode="auto">
          <a:xfrm>
            <a:off x="152400" y="76200"/>
            <a:ext cx="89916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ＭＳ Ｐゴシック" charset="-128"/>
                <a:cs typeface="ＭＳ Ｐゴシック" charset="0"/>
              </a:rPr>
              <a:t>Practice- Class Work Summary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4" grpId="0"/>
      <p:bldP spid="5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reen Background"/>
          <p:cNvSpPr>
            <a:spLocks noChangeArrowheads="1"/>
          </p:cNvSpPr>
          <p:nvPr/>
        </p:nvSpPr>
        <p:spPr bwMode="auto">
          <a:xfrm>
            <a:off x="76200" y="685800"/>
            <a:ext cx="8991600" cy="5257800"/>
          </a:xfrm>
          <a:prstGeom prst="roundRect">
            <a:avLst>
              <a:gd name="adj" fmla="val 7954"/>
            </a:avLst>
          </a:prstGeom>
          <a:solidFill>
            <a:schemeClr val="bg1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58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fld id="{F609F365-6BAC-4782-8EB2-A98E22DA224F}" type="slidenum">
              <a:rPr lang="en-US" smtClean="0">
                <a:solidFill>
                  <a:schemeClr val="bg1"/>
                </a:solidFill>
              </a:rPr>
              <a:pPr eaLnBrk="1" hangingPunct="1"/>
              <a:t>28</a:t>
            </a:fld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8" name="Agenda Link">
            <a:hlinkClick r:id="rId4" action="ppaction://hlinksldjump"/>
          </p:cNvPr>
          <p:cNvSpPr txBox="1"/>
          <p:nvPr/>
        </p:nvSpPr>
        <p:spPr>
          <a:xfrm>
            <a:off x="7696200" y="6096000"/>
            <a:ext cx="1016000" cy="419100"/>
          </a:xfrm>
          <a:prstGeom prst="rect">
            <a:avLst/>
          </a:prstGeom>
        </p:spPr>
        <p:txBody>
          <a:bodyPr wrap="none"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Perpetua" pitchFamily="18" charset="0"/>
                <a:ea typeface="+mj-ea"/>
                <a:cs typeface="+mj-cs"/>
              </a:rPr>
              <a:t>Agenda</a:t>
            </a:r>
          </a:p>
        </p:txBody>
      </p:sp>
      <p:sp>
        <p:nvSpPr>
          <p:cNvPr id="11469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469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4700" name="Rectangle 12"/>
          <p:cNvSpPr>
            <a:spLocks noChangeArrowheads="1"/>
          </p:cNvSpPr>
          <p:nvPr/>
        </p:nvSpPr>
        <p:spPr bwMode="auto">
          <a:xfrm>
            <a:off x="0" y="180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87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879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879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879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879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52400" y="1524000"/>
            <a:ext cx="8153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2) Directions: Write </a:t>
            </a:r>
            <a:r>
              <a:rPr lang="en-US" u="sng" dirty="0" smtClean="0"/>
              <a:t>two</a:t>
            </a:r>
            <a:r>
              <a:rPr lang="en-US" dirty="0" smtClean="0"/>
              <a:t> written expression for each. Use the key vocabulary.</a:t>
            </a:r>
            <a:endParaRPr lang="en-US" dirty="0"/>
          </a:p>
        </p:txBody>
      </p:sp>
      <p:grpSp>
        <p:nvGrpSpPr>
          <p:cNvPr id="9" name="Group 43"/>
          <p:cNvGrpSpPr/>
          <p:nvPr/>
        </p:nvGrpSpPr>
        <p:grpSpPr>
          <a:xfrm>
            <a:off x="2590800" y="2057400"/>
            <a:ext cx="3552825" cy="762000"/>
            <a:chOff x="4489963" y="5029200"/>
            <a:chExt cx="3552825" cy="762000"/>
          </a:xfrm>
        </p:grpSpPr>
        <p:graphicFrame>
          <p:nvGraphicFramePr>
            <p:cNvPr id="45" name="Object 10"/>
            <p:cNvGraphicFramePr>
              <a:graphicFrameLocks noChangeAspect="1"/>
            </p:cNvGraphicFramePr>
            <p:nvPr/>
          </p:nvGraphicFramePr>
          <p:xfrm>
            <a:off x="5382138" y="5029200"/>
            <a:ext cx="2660650" cy="762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2593" name="Equation" r:id="rId5" imgW="698400" imgH="203040" progId="Equation.3">
                    <p:embed/>
                  </p:oleObj>
                </mc:Choice>
                <mc:Fallback>
                  <p:oleObj name="Equation" r:id="rId5" imgW="698400" imgH="203040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82138" y="5029200"/>
                          <a:ext cx="2660650" cy="762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6" name="Rectangle 45"/>
            <p:cNvSpPr/>
            <p:nvPr/>
          </p:nvSpPr>
          <p:spPr>
            <a:xfrm>
              <a:off x="4489963" y="5040868"/>
              <a:ext cx="585738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 smtClean="0"/>
                <a:t>f) </a:t>
              </a:r>
              <a:endParaRPr lang="en-US" sz="3600" b="1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5715000" y="4724400"/>
            <a:ext cx="2971800" cy="838200"/>
            <a:chOff x="5791200" y="4876800"/>
            <a:chExt cx="2971800" cy="838200"/>
          </a:xfrm>
        </p:grpSpPr>
        <p:sp>
          <p:nvSpPr>
            <p:cNvPr id="51" name="Rounded Rectangle 50"/>
            <p:cNvSpPr/>
            <p:nvPr/>
          </p:nvSpPr>
          <p:spPr>
            <a:xfrm>
              <a:off x="5791200" y="4876800"/>
              <a:ext cx="2971800" cy="8382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51">
              <a:hlinkClick r:id="rId7" action="ppaction://hlinksldjump"/>
            </p:cNvPr>
            <p:cNvSpPr txBox="1"/>
            <p:nvPr/>
          </p:nvSpPr>
          <p:spPr>
            <a:xfrm>
              <a:off x="5791200" y="4953000"/>
              <a:ext cx="2971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u="sng" dirty="0" smtClean="0"/>
                <a:t>Click to Return</a:t>
              </a:r>
              <a:endParaRPr lang="en-US" sz="3600" b="1" u="sng" dirty="0"/>
            </a:p>
          </p:txBody>
        </p:sp>
      </p:grpSp>
      <p:sp>
        <p:nvSpPr>
          <p:cNvPr id="53" name="Rectangle 52"/>
          <p:cNvSpPr/>
          <p:nvPr/>
        </p:nvSpPr>
        <p:spPr>
          <a:xfrm>
            <a:off x="133581" y="2844225"/>
            <a:ext cx="88893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Two divided by the difference of a number and thirteen </a:t>
            </a:r>
            <a:endParaRPr lang="en-US" sz="2800" b="1" dirty="0"/>
          </a:p>
        </p:txBody>
      </p:sp>
      <p:sp>
        <p:nvSpPr>
          <p:cNvPr id="54" name="Rectangle 53"/>
          <p:cNvSpPr/>
          <p:nvPr/>
        </p:nvSpPr>
        <p:spPr>
          <a:xfrm>
            <a:off x="152400" y="3362981"/>
            <a:ext cx="860786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The quotient of  two and the difference of a number and thirteen</a:t>
            </a:r>
          </a:p>
          <a:p>
            <a:endParaRPr lang="en-US" sz="2800" b="1" dirty="0"/>
          </a:p>
        </p:txBody>
      </p:sp>
      <p:sp>
        <p:nvSpPr>
          <p:cNvPr id="23" name="Page Title"/>
          <p:cNvSpPr txBox="1">
            <a:spLocks/>
          </p:cNvSpPr>
          <p:nvPr/>
        </p:nvSpPr>
        <p:spPr bwMode="auto">
          <a:xfrm>
            <a:off x="152400" y="76200"/>
            <a:ext cx="89916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ＭＳ Ｐゴシック" charset="-128"/>
                <a:cs typeface="ＭＳ Ｐゴシック" charset="0"/>
              </a:rPr>
              <a:t>Practice- Class Work Summary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reen Background"/>
          <p:cNvSpPr>
            <a:spLocks noChangeArrowheads="1"/>
          </p:cNvSpPr>
          <p:nvPr/>
        </p:nvSpPr>
        <p:spPr bwMode="auto">
          <a:xfrm>
            <a:off x="76200" y="685800"/>
            <a:ext cx="8991600" cy="5257800"/>
          </a:xfrm>
          <a:prstGeom prst="roundRect">
            <a:avLst>
              <a:gd name="adj" fmla="val 7954"/>
            </a:avLst>
          </a:prstGeom>
          <a:solidFill>
            <a:schemeClr val="bg1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58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fld id="{F609F365-6BAC-4782-8EB2-A98E22DA224F}" type="slidenum">
              <a:rPr lang="en-US" smtClean="0">
                <a:solidFill>
                  <a:schemeClr val="bg1"/>
                </a:solidFill>
              </a:rPr>
              <a:pPr eaLnBrk="1" hangingPunct="1"/>
              <a:t>29</a:t>
            </a:fld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8" name="Agenda Link">
            <a:hlinkClick r:id="rId4" action="ppaction://hlinksldjump"/>
          </p:cNvPr>
          <p:cNvSpPr txBox="1"/>
          <p:nvPr/>
        </p:nvSpPr>
        <p:spPr>
          <a:xfrm>
            <a:off x="7696200" y="6096000"/>
            <a:ext cx="1016000" cy="419100"/>
          </a:xfrm>
          <a:prstGeom prst="rect">
            <a:avLst/>
          </a:prstGeom>
        </p:spPr>
        <p:txBody>
          <a:bodyPr wrap="none"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Perpetua" pitchFamily="18" charset="0"/>
                <a:ea typeface="+mj-ea"/>
                <a:cs typeface="+mj-cs"/>
              </a:rPr>
              <a:t>Agenda</a:t>
            </a:r>
          </a:p>
        </p:txBody>
      </p:sp>
      <p:sp>
        <p:nvSpPr>
          <p:cNvPr id="11469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469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4700" name="Rectangle 12"/>
          <p:cNvSpPr>
            <a:spLocks noChangeArrowheads="1"/>
          </p:cNvSpPr>
          <p:nvPr/>
        </p:nvSpPr>
        <p:spPr bwMode="auto">
          <a:xfrm>
            <a:off x="0" y="180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87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879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879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879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879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52400" y="1524000"/>
            <a:ext cx="8153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2) Directions: Write </a:t>
            </a:r>
            <a:r>
              <a:rPr lang="en-US" u="sng" dirty="0" smtClean="0"/>
              <a:t>two</a:t>
            </a:r>
            <a:r>
              <a:rPr lang="en-US" dirty="0" smtClean="0"/>
              <a:t> written expression for each. Use the key vocabulary.</a:t>
            </a:r>
            <a:endParaRPr lang="en-US" dirty="0"/>
          </a:p>
        </p:txBody>
      </p:sp>
      <p:grpSp>
        <p:nvGrpSpPr>
          <p:cNvPr id="5" name="Group 31"/>
          <p:cNvGrpSpPr/>
          <p:nvPr/>
        </p:nvGrpSpPr>
        <p:grpSpPr>
          <a:xfrm>
            <a:off x="2895600" y="2057400"/>
            <a:ext cx="3004452" cy="685800"/>
            <a:chOff x="267096" y="5486400"/>
            <a:chExt cx="3004452" cy="685800"/>
          </a:xfrm>
        </p:grpSpPr>
        <p:graphicFrame>
          <p:nvGraphicFramePr>
            <p:cNvPr id="33" name="Object 12"/>
            <p:cNvGraphicFramePr>
              <a:graphicFrameLocks noChangeAspect="1"/>
            </p:cNvGraphicFramePr>
            <p:nvPr/>
          </p:nvGraphicFramePr>
          <p:xfrm>
            <a:off x="1181496" y="5486400"/>
            <a:ext cx="2090052" cy="685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614" name="Equation" r:id="rId5" imgW="609336" imgH="203112" progId="Equation.3">
                    <p:embed/>
                  </p:oleObj>
                </mc:Choice>
                <mc:Fallback>
                  <p:oleObj name="Equation" r:id="rId5" imgW="609336" imgH="203112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81496" y="5486400"/>
                          <a:ext cx="2090052" cy="685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4" name="Rectangle 33"/>
            <p:cNvSpPr/>
            <p:nvPr/>
          </p:nvSpPr>
          <p:spPr>
            <a:xfrm>
              <a:off x="267096" y="5498068"/>
              <a:ext cx="652743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 smtClean="0"/>
                <a:t>g) </a:t>
              </a:r>
              <a:endParaRPr lang="en-US" sz="3600" b="1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5715000" y="4724400"/>
            <a:ext cx="2971800" cy="838200"/>
            <a:chOff x="5791200" y="4876800"/>
            <a:chExt cx="2971800" cy="838200"/>
          </a:xfrm>
        </p:grpSpPr>
        <p:sp>
          <p:nvSpPr>
            <p:cNvPr id="51" name="Rounded Rectangle 50"/>
            <p:cNvSpPr/>
            <p:nvPr/>
          </p:nvSpPr>
          <p:spPr>
            <a:xfrm>
              <a:off x="5791200" y="4876800"/>
              <a:ext cx="2971800" cy="8382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51">
              <a:hlinkClick r:id="rId7" action="ppaction://hlinksldjump"/>
            </p:cNvPr>
            <p:cNvSpPr txBox="1"/>
            <p:nvPr/>
          </p:nvSpPr>
          <p:spPr>
            <a:xfrm>
              <a:off x="5791200" y="4953000"/>
              <a:ext cx="2971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u="sng" dirty="0" smtClean="0"/>
                <a:t>Click to Return</a:t>
              </a:r>
              <a:endParaRPr lang="en-US" sz="3600" b="1" u="sng" dirty="0"/>
            </a:p>
          </p:txBody>
        </p:sp>
      </p:grpSp>
      <p:sp>
        <p:nvSpPr>
          <p:cNvPr id="53" name="Rectangle 52"/>
          <p:cNvSpPr/>
          <p:nvPr/>
        </p:nvSpPr>
        <p:spPr>
          <a:xfrm>
            <a:off x="133581" y="2844225"/>
            <a:ext cx="90121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A number times the difference of ten and another number</a:t>
            </a:r>
            <a:endParaRPr lang="en-US" sz="2800" b="1" dirty="0"/>
          </a:p>
        </p:txBody>
      </p:sp>
      <p:sp>
        <p:nvSpPr>
          <p:cNvPr id="55" name="Rectangle 54"/>
          <p:cNvSpPr/>
          <p:nvPr/>
        </p:nvSpPr>
        <p:spPr>
          <a:xfrm>
            <a:off x="152400" y="3515380"/>
            <a:ext cx="897495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A number multiplied by the difference of ten and another </a:t>
            </a:r>
          </a:p>
          <a:p>
            <a:r>
              <a:rPr lang="en-US" sz="2800" b="1" dirty="0" smtClean="0"/>
              <a:t>number</a:t>
            </a:r>
            <a:endParaRPr lang="en-US" sz="2800" b="1" dirty="0"/>
          </a:p>
        </p:txBody>
      </p:sp>
      <p:sp>
        <p:nvSpPr>
          <p:cNvPr id="23" name="Page Title"/>
          <p:cNvSpPr txBox="1">
            <a:spLocks/>
          </p:cNvSpPr>
          <p:nvPr/>
        </p:nvSpPr>
        <p:spPr bwMode="auto">
          <a:xfrm>
            <a:off x="152400" y="76200"/>
            <a:ext cx="89916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ＭＳ Ｐゴシック" charset="-128"/>
                <a:cs typeface="ＭＳ Ｐゴシック" charset="0"/>
              </a:rPr>
              <a:t>Practice- Class Work Summary</a:t>
            </a:r>
            <a:endParaRPr kumimoji="0" lang="en-US" sz="3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ＭＳ Ｐゴシック" charset="-128"/>
              <a:cs typeface="ＭＳ Ｐゴシック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Page Title"/>
          <p:cNvSpPr>
            <a:spLocks noGrp="1"/>
          </p:cNvSpPr>
          <p:nvPr>
            <p:ph type="title" idx="4294967295"/>
          </p:nvPr>
        </p:nvSpPr>
        <p:spPr>
          <a:xfrm>
            <a:off x="152400" y="0"/>
            <a:ext cx="8229600" cy="639763"/>
          </a:xfrm>
        </p:spPr>
        <p:txBody>
          <a:bodyPr/>
          <a:lstStyle/>
          <a:p>
            <a:pPr algn="l"/>
            <a:r>
              <a:rPr lang="en-US" sz="3200" b="1" dirty="0" smtClean="0">
                <a:solidFill>
                  <a:schemeClr val="bg1"/>
                </a:solidFill>
                <a:ea typeface="ＭＳ Ｐゴシック" charset="-128"/>
              </a:rPr>
              <a:t>Launch- Marvin’s Math</a:t>
            </a:r>
          </a:p>
        </p:txBody>
      </p:sp>
      <p:sp>
        <p:nvSpPr>
          <p:cNvPr id="4" name="Agenda Link">
            <a:hlinkClick r:id="rId3" action="ppaction://hlinksldjump"/>
          </p:cNvPr>
          <p:cNvSpPr txBox="1"/>
          <p:nvPr/>
        </p:nvSpPr>
        <p:spPr>
          <a:xfrm>
            <a:off x="7696200" y="6096000"/>
            <a:ext cx="1016000" cy="419100"/>
          </a:xfrm>
          <a:prstGeom prst="rect">
            <a:avLst/>
          </a:prstGeom>
        </p:spPr>
        <p:txBody>
          <a:bodyPr wrap="none"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Perpetua" pitchFamily="18" charset="0"/>
                <a:ea typeface="+mj-ea"/>
                <a:cs typeface="+mj-cs"/>
              </a:rPr>
              <a:t>Agenda</a:t>
            </a:r>
          </a:p>
        </p:txBody>
      </p:sp>
      <p:sp>
        <p:nvSpPr>
          <p:cNvPr id="2150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/>
            <a:fld id="{388364A1-100E-4979-BC8D-23CEABD0B781}" type="slidenum">
              <a:rPr lang="en-US" smtClean="0">
                <a:solidFill>
                  <a:schemeClr val="bg1"/>
                </a:solidFill>
              </a:rPr>
              <a:pPr algn="ctr" eaLnBrk="1" hangingPunct="1"/>
              <a:t>3</a:t>
            </a:fld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7" name="Agenda Link">
            <a:hlinkClick r:id="rId3" action="ppaction://hlinksldjump"/>
          </p:cNvPr>
          <p:cNvSpPr txBox="1"/>
          <p:nvPr/>
        </p:nvSpPr>
        <p:spPr>
          <a:xfrm>
            <a:off x="7696200" y="6096000"/>
            <a:ext cx="1016000" cy="419100"/>
          </a:xfrm>
          <a:prstGeom prst="rect">
            <a:avLst/>
          </a:prstGeom>
        </p:spPr>
        <p:txBody>
          <a:bodyPr wrap="none"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Perpetua" pitchFamily="18" charset="0"/>
                <a:ea typeface="+mj-ea"/>
                <a:cs typeface="+mj-cs"/>
              </a:rPr>
              <a:t>Agenda</a:t>
            </a:r>
          </a:p>
        </p:txBody>
      </p:sp>
      <p:sp>
        <p:nvSpPr>
          <p:cNvPr id="8" name="Slide Number Placeholder 4"/>
          <p:cNvSpPr txBox="1">
            <a:spLocks/>
          </p:cNvSpPr>
          <p:nvPr/>
        </p:nvSpPr>
        <p:spPr bwMode="auto">
          <a:xfrm>
            <a:off x="0" y="6492875"/>
            <a:ext cx="457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Arial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9pPr>
          </a:lstStyle>
          <a:p>
            <a:pPr algn="ctr" eaLnBrk="1" hangingPunct="1"/>
            <a:fld id="{2F307B7A-4FBC-40DB-B6EA-EABA3F4E63FB}" type="slidenum">
              <a:rPr lang="en-US" smtClean="0">
                <a:solidFill>
                  <a:schemeClr val="bg1"/>
                </a:solidFill>
              </a:rPr>
              <a:pPr algn="ctr" eaLnBrk="1" hangingPunct="1"/>
              <a:t>3</a:t>
            </a:fld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9" name="Green Background"/>
          <p:cNvSpPr>
            <a:spLocks noChangeArrowheads="1"/>
          </p:cNvSpPr>
          <p:nvPr/>
        </p:nvSpPr>
        <p:spPr bwMode="auto">
          <a:xfrm>
            <a:off x="76200" y="589298"/>
            <a:ext cx="8915400" cy="5419129"/>
          </a:xfrm>
          <a:prstGeom prst="roundRect">
            <a:avLst>
              <a:gd name="adj" fmla="val 7954"/>
            </a:avLst>
          </a:prstGeom>
          <a:solidFill>
            <a:schemeClr val="bg1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10" name="magician" descr="C:\Users\Owner\Desktop\expression and equation lesson for 21st\magician with wand - Copy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05216"/>
            <a:ext cx="2103579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ular Callout 10"/>
          <p:cNvSpPr/>
          <p:nvPr/>
        </p:nvSpPr>
        <p:spPr>
          <a:xfrm>
            <a:off x="1854200" y="1300680"/>
            <a:ext cx="6146800" cy="680520"/>
          </a:xfrm>
          <a:prstGeom prst="wedgeRectCallout">
            <a:avLst>
              <a:gd name="adj1" fmla="val -53384"/>
              <a:gd name="adj2" fmla="val 5088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828800" y="13716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Pick a number,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058704" y="524470"/>
            <a:ext cx="43790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Marvin’s Math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886200" y="13716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 add two,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283200" y="1371600"/>
            <a:ext cx="271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multiply by five.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81200" y="3084493"/>
            <a:ext cx="6934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What number did you pick?  What was your result?</a:t>
            </a:r>
            <a:endParaRPr lang="en-US" sz="2800" dirty="0"/>
          </a:p>
        </p:txBody>
      </p:sp>
      <p:sp>
        <p:nvSpPr>
          <p:cNvPr id="32" name="TextBox 31"/>
          <p:cNvSpPr txBox="1"/>
          <p:nvPr/>
        </p:nvSpPr>
        <p:spPr>
          <a:xfrm>
            <a:off x="1981200" y="403860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What did you do first?</a:t>
            </a:r>
            <a:endParaRPr lang="en-US" sz="2800" dirty="0"/>
          </a:p>
        </p:txBody>
      </p:sp>
      <p:sp>
        <p:nvSpPr>
          <p:cNvPr id="33" name="TextBox 32"/>
          <p:cNvSpPr txBox="1"/>
          <p:nvPr/>
        </p:nvSpPr>
        <p:spPr>
          <a:xfrm>
            <a:off x="5257800" y="403860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What did you do second?</a:t>
            </a:r>
            <a:endParaRPr lang="en-US" sz="2800" dirty="0"/>
          </a:p>
        </p:txBody>
      </p:sp>
      <p:sp>
        <p:nvSpPr>
          <p:cNvPr id="34" name="TextBox 33"/>
          <p:cNvSpPr txBox="1"/>
          <p:nvPr/>
        </p:nvSpPr>
        <p:spPr>
          <a:xfrm>
            <a:off x="1981200" y="4953000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Now everyone, let’s use the same number 18.</a:t>
            </a:r>
            <a:endParaRPr lang="en-US" sz="2800" dirty="0"/>
          </a:p>
        </p:txBody>
      </p:sp>
      <p:sp>
        <p:nvSpPr>
          <p:cNvPr id="21" name="Rectangular Callout 20"/>
          <p:cNvSpPr/>
          <p:nvPr/>
        </p:nvSpPr>
        <p:spPr>
          <a:xfrm>
            <a:off x="2057400" y="2133600"/>
            <a:ext cx="4038600" cy="680520"/>
          </a:xfrm>
          <a:prstGeom prst="wedgeRectCallout">
            <a:avLst>
              <a:gd name="adj1" fmla="val -62430"/>
              <a:gd name="adj2" fmla="val -928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</a:rPr>
              <a:t>Let’s get a few volunteers.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057400" y="5410200"/>
            <a:ext cx="6477000" cy="4571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9" grpId="0"/>
      <p:bldP spid="30" grpId="0"/>
      <p:bldP spid="2" grpId="0"/>
      <p:bldP spid="32" grpId="0"/>
      <p:bldP spid="33" grpId="0"/>
      <p:bldP spid="34" grpId="0"/>
      <p:bldP spid="21" grpId="0" animBg="1"/>
      <p:bldP spid="2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reen Background"/>
          <p:cNvSpPr>
            <a:spLocks noChangeArrowheads="1"/>
          </p:cNvSpPr>
          <p:nvPr/>
        </p:nvSpPr>
        <p:spPr bwMode="auto">
          <a:xfrm>
            <a:off x="76200" y="685800"/>
            <a:ext cx="8991600" cy="5257800"/>
          </a:xfrm>
          <a:prstGeom prst="roundRect">
            <a:avLst>
              <a:gd name="adj" fmla="val 7954"/>
            </a:avLst>
          </a:prstGeom>
          <a:solidFill>
            <a:schemeClr val="bg1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5602" name="Page Title"/>
          <p:cNvSpPr>
            <a:spLocks noGrp="1"/>
          </p:cNvSpPr>
          <p:nvPr>
            <p:ph type="title" idx="4294967295"/>
          </p:nvPr>
        </p:nvSpPr>
        <p:spPr>
          <a:xfrm>
            <a:off x="152400" y="127000"/>
            <a:ext cx="8229600" cy="639763"/>
          </a:xfrm>
        </p:spPr>
        <p:txBody>
          <a:bodyPr/>
          <a:lstStyle/>
          <a:p>
            <a:pPr algn="l"/>
            <a:r>
              <a:rPr lang="en-US" sz="3200" b="1" dirty="0" smtClean="0">
                <a:solidFill>
                  <a:schemeClr val="bg1"/>
                </a:solidFill>
                <a:ea typeface="ＭＳ Ｐゴシック" charset="-128"/>
              </a:rPr>
              <a:t>Assessment-Exit Slip</a:t>
            </a:r>
          </a:p>
        </p:txBody>
      </p:sp>
      <p:sp>
        <p:nvSpPr>
          <p:cNvPr id="2560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/>
            <a:fld id="{0AA40C02-60F6-4A50-BA2C-B0CCAC4B4C52}" type="slidenum">
              <a:rPr lang="en-US" smtClean="0">
                <a:solidFill>
                  <a:schemeClr val="bg1"/>
                </a:solidFill>
              </a:rPr>
              <a:pPr eaLnBrk="1" hangingPunct="1"/>
              <a:t>30</a:t>
            </a:fld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8" name="Agenda Link">
            <a:hlinkClick r:id="rId4" action="ppaction://hlinksldjump"/>
          </p:cNvPr>
          <p:cNvSpPr txBox="1"/>
          <p:nvPr/>
        </p:nvSpPr>
        <p:spPr>
          <a:xfrm>
            <a:off x="7696200" y="6096000"/>
            <a:ext cx="1016000" cy="419100"/>
          </a:xfrm>
          <a:prstGeom prst="rect">
            <a:avLst/>
          </a:prstGeom>
        </p:spPr>
        <p:txBody>
          <a:bodyPr wrap="none"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Perpetua" pitchFamily="18" charset="0"/>
                <a:ea typeface="+mj-ea"/>
                <a:cs typeface="+mj-cs"/>
              </a:rPr>
              <a:t>Agenda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990600"/>
            <a:ext cx="8153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US" sz="2400" dirty="0" smtClean="0"/>
              <a:t>Write an </a:t>
            </a:r>
            <a:r>
              <a:rPr lang="en-US" sz="2400" u="sng" dirty="0" smtClean="0"/>
              <a:t>algebraic expression </a:t>
            </a:r>
            <a:r>
              <a:rPr lang="en-US" sz="2400" dirty="0" smtClean="0"/>
              <a:t>for </a:t>
            </a:r>
          </a:p>
          <a:p>
            <a:pPr marL="514350" indent="-514350"/>
            <a:r>
              <a:rPr lang="en-US" sz="2400" dirty="0" smtClean="0"/>
              <a:t>	</a:t>
            </a:r>
            <a:r>
              <a:rPr lang="en-US" sz="3200" b="1" dirty="0" smtClean="0"/>
              <a:t>Three times the sum of a number and eight</a:t>
            </a:r>
          </a:p>
          <a:p>
            <a:pPr marL="514350" indent="-514350"/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6200" y="2521803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400" dirty="0" smtClean="0"/>
              <a:t>2)    Write a </a:t>
            </a:r>
            <a:r>
              <a:rPr lang="en-US" sz="2400" u="sng" dirty="0" smtClean="0"/>
              <a:t>written expression </a:t>
            </a:r>
            <a:r>
              <a:rPr lang="en-US" sz="2400" dirty="0" smtClean="0"/>
              <a:t>for the algebraic expression using </a:t>
            </a:r>
            <a:r>
              <a:rPr lang="en-US" sz="2400" i="1" dirty="0" smtClean="0"/>
              <a:t>less than</a:t>
            </a:r>
            <a:r>
              <a:rPr lang="en-US" sz="2400" dirty="0" smtClean="0"/>
              <a:t>.  </a:t>
            </a:r>
            <a:endParaRPr lang="en-US" sz="2400" dirty="0"/>
          </a:p>
        </p:txBody>
      </p:sp>
      <p:graphicFrame>
        <p:nvGraphicFramePr>
          <p:cNvPr id="194561" name="Object 1"/>
          <p:cNvGraphicFramePr>
            <a:graphicFrameLocks noChangeAspect="1"/>
          </p:cNvGraphicFramePr>
          <p:nvPr/>
        </p:nvGraphicFramePr>
        <p:xfrm>
          <a:off x="633413" y="3124200"/>
          <a:ext cx="1576387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88" name="Equation" r:id="rId5" imgW="330120" imgH="177480" progId="Equation.3">
                  <p:embed/>
                </p:oleObj>
              </mc:Choice>
              <mc:Fallback>
                <p:oleObj name="Equation" r:id="rId5" imgW="330120" imgH="17748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413" y="3124200"/>
                        <a:ext cx="1576387" cy="819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6200" y="4086761"/>
            <a:ext cx="8153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400" dirty="0" smtClean="0"/>
              <a:t>3)	Write an </a:t>
            </a:r>
            <a:r>
              <a:rPr lang="en-US" sz="2400" u="sng" dirty="0" smtClean="0"/>
              <a:t>algebraic expression </a:t>
            </a:r>
            <a:r>
              <a:rPr lang="en-US" sz="2400" dirty="0" smtClean="0"/>
              <a:t>for </a:t>
            </a:r>
          </a:p>
          <a:p>
            <a:pPr marL="514350" indent="-514350"/>
            <a:r>
              <a:rPr lang="en-US" sz="2400" dirty="0" smtClean="0"/>
              <a:t>	</a:t>
            </a:r>
            <a:r>
              <a:rPr lang="en-US" sz="3200" b="1" dirty="0" smtClean="0"/>
              <a:t>Ten less than the sum of a six and a number</a:t>
            </a:r>
          </a:p>
          <a:p>
            <a:pPr marL="514350" indent="-514350"/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2438400" y="3352800"/>
            <a:ext cx="4408579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200" b="1" dirty="0" smtClean="0"/>
              <a:t>A number less than nine </a:t>
            </a:r>
            <a:endParaRPr lang="en-US" sz="32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623668" y="1766668"/>
            <a:ext cx="2425700" cy="935038"/>
            <a:chOff x="623668" y="1766668"/>
            <a:chExt cx="2425700" cy="935038"/>
          </a:xfrm>
        </p:grpSpPr>
        <p:graphicFrame>
          <p:nvGraphicFramePr>
            <p:cNvPr id="194562" name="Object 2"/>
            <p:cNvGraphicFramePr>
              <a:graphicFrameLocks noChangeAspect="1"/>
            </p:cNvGraphicFramePr>
            <p:nvPr/>
          </p:nvGraphicFramePr>
          <p:xfrm>
            <a:off x="623668" y="1766668"/>
            <a:ext cx="2425700" cy="9350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589" name="Equation" r:id="rId7" imgW="507960" imgH="203040" progId="Equation.3">
                    <p:embed/>
                  </p:oleObj>
                </mc:Choice>
                <mc:Fallback>
                  <p:oleObj name="Equation" r:id="rId7" imgW="507960" imgH="20304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3668" y="1766668"/>
                          <a:ext cx="2425700" cy="9350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Rectangle 12"/>
            <p:cNvSpPr/>
            <p:nvPr/>
          </p:nvSpPr>
          <p:spPr>
            <a:xfrm>
              <a:off x="637736" y="1808872"/>
              <a:ext cx="2286000" cy="762000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85800" y="4876800"/>
            <a:ext cx="3395662" cy="935038"/>
            <a:chOff x="685800" y="4876800"/>
            <a:chExt cx="3395662" cy="935038"/>
          </a:xfrm>
        </p:grpSpPr>
        <p:graphicFrame>
          <p:nvGraphicFramePr>
            <p:cNvPr id="194563" name="Object 3"/>
            <p:cNvGraphicFramePr>
              <a:graphicFrameLocks noChangeAspect="1"/>
            </p:cNvGraphicFramePr>
            <p:nvPr/>
          </p:nvGraphicFramePr>
          <p:xfrm>
            <a:off x="685800" y="4876800"/>
            <a:ext cx="3395662" cy="9350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590" name="Equation" r:id="rId9" imgW="711000" imgH="203040" progId="Equation.3">
                    <p:embed/>
                  </p:oleObj>
                </mc:Choice>
                <mc:Fallback>
                  <p:oleObj name="Equation" r:id="rId9" imgW="711000" imgH="20304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5800" y="4876800"/>
                          <a:ext cx="3395662" cy="9350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Rectangle 13"/>
            <p:cNvSpPr/>
            <p:nvPr/>
          </p:nvSpPr>
          <p:spPr>
            <a:xfrm>
              <a:off x="790136" y="4953000"/>
              <a:ext cx="3248464" cy="762000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reen Background"/>
          <p:cNvSpPr>
            <a:spLocks noChangeArrowheads="1"/>
          </p:cNvSpPr>
          <p:nvPr/>
        </p:nvSpPr>
        <p:spPr bwMode="auto">
          <a:xfrm>
            <a:off x="160360" y="600671"/>
            <a:ext cx="8778240" cy="5419129"/>
          </a:xfrm>
          <a:prstGeom prst="roundRect">
            <a:avLst>
              <a:gd name="adj" fmla="val 7954"/>
            </a:avLst>
          </a:prstGeom>
          <a:solidFill>
            <a:schemeClr val="bg1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5181600"/>
            <a:ext cx="134112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Agenda Link">
            <a:hlinkClick r:id="rId5" action="ppaction://hlinksldjump"/>
          </p:cNvPr>
          <p:cNvSpPr txBox="1"/>
          <p:nvPr/>
        </p:nvSpPr>
        <p:spPr>
          <a:xfrm>
            <a:off x="7696200" y="6096000"/>
            <a:ext cx="1016000" cy="419100"/>
          </a:xfrm>
          <a:prstGeom prst="rect">
            <a:avLst/>
          </a:prstGeom>
        </p:spPr>
        <p:txBody>
          <a:bodyPr wrap="none"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Perpetua" pitchFamily="18" charset="0"/>
                <a:ea typeface="+mj-ea"/>
                <a:cs typeface="+mj-cs"/>
              </a:rPr>
              <a:t>Agenda</a:t>
            </a:r>
          </a:p>
        </p:txBody>
      </p:sp>
      <p:sp>
        <p:nvSpPr>
          <p:cNvPr id="2150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/>
            <a:fld id="{388364A1-100E-4979-BC8D-23CEABD0B781}" type="slidenum">
              <a:rPr lang="en-US" smtClean="0">
                <a:solidFill>
                  <a:schemeClr val="bg1"/>
                </a:solidFill>
              </a:rPr>
              <a:pPr algn="ctr" eaLnBrk="1" hangingPunct="1"/>
              <a:t>4</a:t>
            </a:fld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7" name="Agenda Link">
            <a:hlinkClick r:id="rId5" action="ppaction://hlinksldjump"/>
          </p:cNvPr>
          <p:cNvSpPr txBox="1"/>
          <p:nvPr/>
        </p:nvSpPr>
        <p:spPr>
          <a:xfrm>
            <a:off x="7696200" y="6096000"/>
            <a:ext cx="1016000" cy="419100"/>
          </a:xfrm>
          <a:prstGeom prst="rect">
            <a:avLst/>
          </a:prstGeom>
        </p:spPr>
        <p:txBody>
          <a:bodyPr wrap="none"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Perpetua" pitchFamily="18" charset="0"/>
                <a:ea typeface="+mj-ea"/>
                <a:cs typeface="+mj-cs"/>
              </a:rPr>
              <a:t>Agenda</a:t>
            </a:r>
          </a:p>
        </p:txBody>
      </p:sp>
      <p:sp>
        <p:nvSpPr>
          <p:cNvPr id="8" name="Slide Number Placeholder 4"/>
          <p:cNvSpPr txBox="1">
            <a:spLocks/>
          </p:cNvSpPr>
          <p:nvPr/>
        </p:nvSpPr>
        <p:spPr bwMode="auto">
          <a:xfrm>
            <a:off x="0" y="6492875"/>
            <a:ext cx="457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Arial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-128"/>
                <a:cs typeface="+mn-cs"/>
              </a:defRPr>
            </a:lvl9pPr>
          </a:lstStyle>
          <a:p>
            <a:pPr algn="ctr" eaLnBrk="1" hangingPunct="1"/>
            <a:fld id="{2F307B7A-4FBC-40DB-B6EA-EABA3F4E63FB}" type="slidenum">
              <a:rPr lang="en-US" smtClean="0">
                <a:solidFill>
                  <a:schemeClr val="bg1"/>
                </a:solidFill>
              </a:rPr>
              <a:pPr algn="ctr" eaLnBrk="1" hangingPunct="1"/>
              <a:t>4</a:t>
            </a:fld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57400" y="13716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Pick a number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058704" y="524470"/>
            <a:ext cx="43790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Marvin’s Math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114800" y="139478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, add two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511800" y="1371600"/>
            <a:ext cx="294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, multiply by five.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04800" y="2143780"/>
            <a:ext cx="579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What was everyone’s result using 18?</a:t>
            </a:r>
            <a:endParaRPr lang="en-US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304800" y="4953000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Turn and talk: Is Marvin’s expression correct?</a:t>
            </a:r>
          </a:p>
          <a:p>
            <a:r>
              <a:rPr lang="en-US" sz="2800" dirty="0" smtClean="0"/>
              <a:t>		    Explain your reasoning.</a:t>
            </a:r>
            <a:endParaRPr lang="en-US" sz="2800" dirty="0"/>
          </a:p>
        </p:txBody>
      </p:sp>
      <p:graphicFrame>
        <p:nvGraphicFramePr>
          <p:cNvPr id="4097" name="Object 1"/>
          <p:cNvGraphicFramePr>
            <a:graphicFrameLocks noChangeAspect="1"/>
          </p:cNvGraphicFramePr>
          <p:nvPr/>
        </p:nvGraphicFramePr>
        <p:xfrm>
          <a:off x="2971800" y="3962400"/>
          <a:ext cx="2271713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6" imgW="533160" imgH="177480" progId="Equation.3">
                  <p:embed/>
                </p:oleObj>
              </mc:Choice>
              <mc:Fallback>
                <p:oleObj name="Equation" r:id="rId6" imgW="533160" imgH="17748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962400"/>
                        <a:ext cx="2271713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24"/>
          <p:cNvSpPr/>
          <p:nvPr/>
        </p:nvSpPr>
        <p:spPr>
          <a:xfrm>
            <a:off x="1905000" y="1295400"/>
            <a:ext cx="63246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86600" y="2895600"/>
            <a:ext cx="1544592" cy="1798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Rectangular Callout 26"/>
          <p:cNvSpPr/>
          <p:nvPr/>
        </p:nvSpPr>
        <p:spPr>
          <a:xfrm>
            <a:off x="304800" y="2743200"/>
            <a:ext cx="6553200" cy="1143000"/>
          </a:xfrm>
          <a:prstGeom prst="wedgeRectCallout">
            <a:avLst>
              <a:gd name="adj1" fmla="val 58816"/>
              <a:gd name="adj2" fmla="val 3115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04800" y="2819400"/>
            <a:ext cx="685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Great! Everyone’s response is 100. This is my numerical expression using the number 18.  </a:t>
            </a:r>
            <a:endParaRPr lang="en-US" sz="2800" dirty="0"/>
          </a:p>
        </p:txBody>
      </p:sp>
      <p:sp>
        <p:nvSpPr>
          <p:cNvPr id="28" name="Cloud 27"/>
          <p:cNvSpPr/>
          <p:nvPr/>
        </p:nvSpPr>
        <p:spPr>
          <a:xfrm>
            <a:off x="2514600" y="3886200"/>
            <a:ext cx="3048000" cy="990600"/>
          </a:xfrm>
          <a:prstGeom prst="cloud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Page Title"/>
          <p:cNvSpPr txBox="1">
            <a:spLocks/>
          </p:cNvSpPr>
          <p:nvPr/>
        </p:nvSpPr>
        <p:spPr bwMode="auto">
          <a:xfrm>
            <a:off x="152400" y="0"/>
            <a:ext cx="82296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ＭＳ Ｐゴシック" charset="-128"/>
                <a:cs typeface="ＭＳ Ｐゴシック" charset="0"/>
              </a:rPr>
              <a:t>Explore- Marvin’s Math: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ＭＳ Ｐゴシック" charset="-128"/>
                <a:cs typeface="ＭＳ Ｐゴシック" charset="0"/>
              </a:rPr>
              <a:t> Part 1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ＭＳ Ｐゴシック" charset="-128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623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7" grpId="0" animBg="1"/>
      <p:bldP spid="20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47F6BC-90E8-4100-96F5-F69434134A0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Green Background"/>
          <p:cNvSpPr>
            <a:spLocks noChangeArrowheads="1"/>
          </p:cNvSpPr>
          <p:nvPr/>
        </p:nvSpPr>
        <p:spPr bwMode="auto">
          <a:xfrm>
            <a:off x="160360" y="609600"/>
            <a:ext cx="8778240" cy="5181600"/>
          </a:xfrm>
          <a:prstGeom prst="roundRect">
            <a:avLst>
              <a:gd name="adj" fmla="val 7954"/>
            </a:avLst>
          </a:prstGeom>
          <a:solidFill>
            <a:schemeClr val="bg1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9906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Turn and talk: Is Marvin’s expression correct?</a:t>
            </a:r>
            <a:endParaRPr lang="en-US" sz="2800" dirty="0"/>
          </a:p>
        </p:txBody>
      </p:sp>
      <p:graphicFrame>
        <p:nvGraphicFramePr>
          <p:cNvPr id="7" name="Object 1"/>
          <p:cNvGraphicFramePr>
            <a:graphicFrameLocks noChangeAspect="1"/>
          </p:cNvGraphicFramePr>
          <p:nvPr/>
        </p:nvGraphicFramePr>
        <p:xfrm>
          <a:off x="3048000" y="1524000"/>
          <a:ext cx="2271713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6" name="Equation" r:id="rId4" imgW="533160" imgH="177480" progId="Equation.3">
                  <p:embed/>
                </p:oleObj>
              </mc:Choice>
              <mc:Fallback>
                <p:oleObj name="Equation" r:id="rId4" imgW="533160" imgH="177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524000"/>
                        <a:ext cx="2271713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57200" y="2514600"/>
            <a:ext cx="723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No! What do we need to do in order to make this expression equal 100?</a:t>
            </a:r>
            <a:endParaRPr lang="en-US" sz="2800" dirty="0"/>
          </a:p>
        </p:txBody>
      </p:sp>
      <p:graphicFrame>
        <p:nvGraphicFramePr>
          <p:cNvPr id="55299" name="Object 3"/>
          <p:cNvGraphicFramePr>
            <a:graphicFrameLocks noChangeAspect="1"/>
          </p:cNvGraphicFramePr>
          <p:nvPr/>
        </p:nvGraphicFramePr>
        <p:xfrm>
          <a:off x="2935287" y="3937000"/>
          <a:ext cx="2703513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7" name="Equation" r:id="rId6" imgW="634680" imgH="203040" progId="Equation.3">
                  <p:embed/>
                </p:oleObj>
              </mc:Choice>
              <mc:Fallback>
                <p:oleObj name="Equation" r:id="rId6" imgW="63468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5287" y="3937000"/>
                        <a:ext cx="2703513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ight Arrow 13"/>
          <p:cNvSpPr/>
          <p:nvPr/>
        </p:nvSpPr>
        <p:spPr>
          <a:xfrm>
            <a:off x="2452048" y="4212608"/>
            <a:ext cx="457200" cy="228600"/>
          </a:xfrm>
          <a:prstGeom prst="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hlinkClick r:id="rId8" action="ppaction://hlinksldjump"/>
          </p:cNvPr>
          <p:cNvSpPr txBox="1"/>
          <p:nvPr/>
        </p:nvSpPr>
        <p:spPr>
          <a:xfrm>
            <a:off x="484496" y="351538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solidFill>
                  <a:srgbClr val="C00000"/>
                </a:solidFill>
              </a:rPr>
              <a:t>Hint</a:t>
            </a:r>
            <a:endParaRPr lang="en-US" sz="2800" u="sng" dirty="0">
              <a:solidFill>
                <a:srgbClr val="C00000"/>
              </a:solidFill>
            </a:endParaRPr>
          </a:p>
        </p:txBody>
      </p:sp>
      <p:sp>
        <p:nvSpPr>
          <p:cNvPr id="11" name="Agenda Link">
            <a:hlinkClick r:id="rId9" action="ppaction://hlinksldjump"/>
          </p:cNvPr>
          <p:cNvSpPr txBox="1"/>
          <p:nvPr/>
        </p:nvSpPr>
        <p:spPr>
          <a:xfrm>
            <a:off x="7696200" y="6096000"/>
            <a:ext cx="1016000" cy="419100"/>
          </a:xfrm>
          <a:prstGeom prst="rect">
            <a:avLst/>
          </a:prstGeom>
        </p:spPr>
        <p:txBody>
          <a:bodyPr wrap="none"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Perpetua" pitchFamily="18" charset="0"/>
                <a:ea typeface="+mj-ea"/>
                <a:cs typeface="+mj-cs"/>
              </a:rPr>
              <a:t>Agenda</a:t>
            </a:r>
          </a:p>
        </p:txBody>
      </p:sp>
      <p:sp>
        <p:nvSpPr>
          <p:cNvPr id="16" name="Page Title"/>
          <p:cNvSpPr txBox="1">
            <a:spLocks/>
          </p:cNvSpPr>
          <p:nvPr/>
        </p:nvSpPr>
        <p:spPr bwMode="auto">
          <a:xfrm>
            <a:off x="152400" y="0"/>
            <a:ext cx="82296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ＭＳ Ｐゴシック" charset="-128"/>
                <a:cs typeface="ＭＳ Ｐゴシック" charset="0"/>
              </a:rPr>
              <a:t>Explore- Marvin’s Math: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ＭＳ Ｐゴシック" charset="-128"/>
                <a:cs typeface="ＭＳ Ｐゴシック" charset="0"/>
              </a:rPr>
              <a:t> Part 1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ＭＳ Ｐゴシック" charset="-128"/>
              <a:cs typeface="ＭＳ Ｐゴシック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04800" y="3908048"/>
            <a:ext cx="2743200" cy="8925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Numerical</a:t>
            </a:r>
          </a:p>
          <a:p>
            <a:pPr algn="ctr"/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Expression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 animBg="1"/>
      <p:bldP spid="15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47F6BC-90E8-4100-96F5-F69434134A0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4" name="Green Background"/>
          <p:cNvSpPr>
            <a:spLocks noChangeArrowheads="1"/>
          </p:cNvSpPr>
          <p:nvPr/>
        </p:nvSpPr>
        <p:spPr bwMode="auto">
          <a:xfrm>
            <a:off x="160360" y="609600"/>
            <a:ext cx="8778240" cy="5181600"/>
          </a:xfrm>
          <a:prstGeom prst="roundRect">
            <a:avLst>
              <a:gd name="adj" fmla="val 7954"/>
            </a:avLst>
          </a:prstGeom>
          <a:solidFill>
            <a:schemeClr val="bg1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9906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Turn and talk: Is Marvin’s expression correct?</a:t>
            </a:r>
            <a:endParaRPr lang="en-US" sz="2800" dirty="0"/>
          </a:p>
        </p:txBody>
      </p:sp>
      <p:graphicFrame>
        <p:nvGraphicFramePr>
          <p:cNvPr id="7" name="Object 1"/>
          <p:cNvGraphicFramePr>
            <a:graphicFrameLocks noChangeAspect="1"/>
          </p:cNvGraphicFramePr>
          <p:nvPr/>
        </p:nvGraphicFramePr>
        <p:xfrm>
          <a:off x="3048000" y="1524000"/>
          <a:ext cx="2271713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40" name="Equation" r:id="rId4" imgW="533160" imgH="177480" progId="Equation.3">
                  <p:embed/>
                </p:oleObj>
              </mc:Choice>
              <mc:Fallback>
                <p:oleObj name="Equation" r:id="rId4" imgW="533160" imgH="177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524000"/>
                        <a:ext cx="2271713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57200" y="2514600"/>
            <a:ext cx="723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No! What do we need to do in order to make this expression equal 100?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" y="3733800"/>
            <a:ext cx="723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Since we have to add first, what can we use to show that we want to perform addition FIRST?</a:t>
            </a:r>
            <a:endParaRPr lang="en-US" sz="2800" dirty="0"/>
          </a:p>
        </p:txBody>
      </p:sp>
      <p:graphicFrame>
        <p:nvGraphicFramePr>
          <p:cNvPr id="55299" name="Object 3"/>
          <p:cNvGraphicFramePr>
            <a:graphicFrameLocks noChangeAspect="1"/>
          </p:cNvGraphicFramePr>
          <p:nvPr/>
        </p:nvGraphicFramePr>
        <p:xfrm>
          <a:off x="2935287" y="4775200"/>
          <a:ext cx="2703513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41" name="Equation" r:id="rId6" imgW="634680" imgH="203040" progId="Equation.3">
                  <p:embed/>
                </p:oleObj>
              </mc:Choice>
              <mc:Fallback>
                <p:oleObj name="Equation" r:id="rId6" imgW="634680" imgH="203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5287" y="4775200"/>
                        <a:ext cx="2703513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ight Arrow 13"/>
          <p:cNvSpPr/>
          <p:nvPr/>
        </p:nvSpPr>
        <p:spPr>
          <a:xfrm>
            <a:off x="2452048" y="5050808"/>
            <a:ext cx="457200" cy="228600"/>
          </a:xfrm>
          <a:prstGeom prst="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genda Link">
            <a:hlinkClick r:id="rId8" action="ppaction://hlinksldjump"/>
          </p:cNvPr>
          <p:cNvSpPr txBox="1"/>
          <p:nvPr/>
        </p:nvSpPr>
        <p:spPr>
          <a:xfrm>
            <a:off x="7696200" y="6096000"/>
            <a:ext cx="1016000" cy="419100"/>
          </a:xfrm>
          <a:prstGeom prst="rect">
            <a:avLst/>
          </a:prstGeom>
        </p:spPr>
        <p:txBody>
          <a:bodyPr wrap="none"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Perpetua" pitchFamily="18" charset="0"/>
                <a:ea typeface="+mj-ea"/>
                <a:cs typeface="+mj-cs"/>
              </a:rPr>
              <a:t>Agenda</a:t>
            </a:r>
          </a:p>
        </p:txBody>
      </p:sp>
      <p:sp>
        <p:nvSpPr>
          <p:cNvPr id="16" name="Page Title"/>
          <p:cNvSpPr txBox="1">
            <a:spLocks/>
          </p:cNvSpPr>
          <p:nvPr/>
        </p:nvSpPr>
        <p:spPr bwMode="auto">
          <a:xfrm>
            <a:off x="152400" y="0"/>
            <a:ext cx="82296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ＭＳ Ｐゴシック" charset="-128"/>
                <a:cs typeface="ＭＳ Ｐゴシック" charset="0"/>
              </a:rPr>
              <a:t>Explore- Marvin’s Math: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ＭＳ Ｐゴシック" charset="-128"/>
                <a:cs typeface="ＭＳ Ｐゴシック" charset="0"/>
              </a:rPr>
              <a:t> Part 1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ＭＳ Ｐゴシック" charset="-128"/>
              <a:cs typeface="ＭＳ Ｐゴシック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2400" y="4670048"/>
            <a:ext cx="27432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Numerical</a:t>
            </a:r>
          </a:p>
          <a:p>
            <a:pPr algn="ctr"/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Expression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een Background"/>
          <p:cNvSpPr>
            <a:spLocks noChangeArrowheads="1"/>
          </p:cNvSpPr>
          <p:nvPr/>
        </p:nvSpPr>
        <p:spPr bwMode="auto">
          <a:xfrm>
            <a:off x="84160" y="609600"/>
            <a:ext cx="8983640" cy="5181600"/>
          </a:xfrm>
          <a:prstGeom prst="roundRect">
            <a:avLst>
              <a:gd name="adj" fmla="val 7954"/>
            </a:avLst>
          </a:prstGeom>
          <a:solidFill>
            <a:schemeClr val="bg1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3009520" y="1676400"/>
            <a:ext cx="800480" cy="57111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3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/>
            <a:fld id="{A124BB29-F428-4871-A9F6-BB249450F7B3}" type="slidenum">
              <a:rPr lang="en-US" smtClean="0">
                <a:solidFill>
                  <a:schemeClr val="bg1"/>
                </a:solidFill>
              </a:rPr>
              <a:pPr algn="ctr" eaLnBrk="1" hangingPunct="1"/>
              <a:t>7</a:t>
            </a:fld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19" name="Agenda Link">
            <a:hlinkClick r:id="rId4" action="ppaction://hlinksldjump"/>
          </p:cNvPr>
          <p:cNvSpPr txBox="1"/>
          <p:nvPr/>
        </p:nvSpPr>
        <p:spPr>
          <a:xfrm>
            <a:off x="7696200" y="6096000"/>
            <a:ext cx="1016000" cy="419100"/>
          </a:xfrm>
          <a:prstGeom prst="rect">
            <a:avLst/>
          </a:prstGeom>
        </p:spPr>
        <p:txBody>
          <a:bodyPr wrap="none"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Perpetua" pitchFamily="18" charset="0"/>
                <a:ea typeface="+mj-ea"/>
                <a:cs typeface="+mj-cs"/>
              </a:rPr>
              <a:t>Agenda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351538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Our goal is to write this as an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924580"/>
            <a:ext cx="64008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Pick a number, add two, multiply by five</a:t>
            </a:r>
            <a:r>
              <a:rPr lang="en-US" sz="2800" dirty="0" smtClean="0"/>
              <a:t>. 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445110" y="533400"/>
            <a:ext cx="20506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Marvin’s Math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Page Title"/>
          <p:cNvSpPr txBox="1">
            <a:spLocks/>
          </p:cNvSpPr>
          <p:nvPr/>
        </p:nvSpPr>
        <p:spPr bwMode="auto">
          <a:xfrm>
            <a:off x="152400" y="0"/>
            <a:ext cx="82296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ＭＳ Ｐゴシック" charset="-128"/>
                <a:cs typeface="ＭＳ Ｐゴシック" charset="0"/>
              </a:rPr>
              <a:t>Explore- Marvin’s Math: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ＭＳ Ｐゴシック" charset="-128"/>
                <a:cs typeface="ＭＳ Ｐゴシック" charset="0"/>
              </a:rPr>
              <a:t> Part 1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ＭＳ Ｐゴシック" charset="-128"/>
              <a:cs typeface="ＭＳ Ｐゴシック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495800" y="3505200"/>
            <a:ext cx="32004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Algebraic 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Expression.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1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8451174"/>
              </p:ext>
            </p:extLst>
          </p:nvPr>
        </p:nvGraphicFramePr>
        <p:xfrm>
          <a:off x="2819400" y="1676400"/>
          <a:ext cx="2703512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6" name="Equation" r:id="rId5" imgW="635000" imgH="152400" progId="Equation.3">
                  <p:embed/>
                </p:oleObj>
              </mc:Choice>
              <mc:Fallback>
                <p:oleObj name="Equation" r:id="rId5" imgW="635000" imgH="152400" progId="Equation.3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1676400"/>
                        <a:ext cx="2703512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7"/>
          <p:cNvSpPr/>
          <p:nvPr/>
        </p:nvSpPr>
        <p:spPr>
          <a:xfrm>
            <a:off x="76200" y="1545848"/>
            <a:ext cx="27432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Numerical</a:t>
            </a:r>
          </a:p>
          <a:p>
            <a:pPr algn="ctr"/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Expression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2286000" y="1905000"/>
            <a:ext cx="457200" cy="228600"/>
          </a:xfrm>
          <a:prstGeom prst="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27"/>
          <p:cNvSpPr/>
          <p:nvPr/>
        </p:nvSpPr>
        <p:spPr>
          <a:xfrm>
            <a:off x="2286000" y="2552700"/>
            <a:ext cx="457200" cy="228600"/>
          </a:xfrm>
          <a:prstGeom prst="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048000" y="2362200"/>
            <a:ext cx="800480" cy="57111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048000" y="2971800"/>
            <a:ext cx="304800" cy="57111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923495"/>
              </p:ext>
            </p:extLst>
          </p:nvPr>
        </p:nvGraphicFramePr>
        <p:xfrm>
          <a:off x="2819400" y="2362200"/>
          <a:ext cx="2703512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7" name="Equation" r:id="rId7" imgW="635000" imgH="152400" progId="Equation.3">
                  <p:embed/>
                </p:oleObj>
              </mc:Choice>
              <mc:Fallback>
                <p:oleObj name="Equation" r:id="rId7" imgW="635000" imgH="152400" progId="Equation.3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362200"/>
                        <a:ext cx="2703512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Right Arrow 31"/>
          <p:cNvSpPr/>
          <p:nvPr/>
        </p:nvSpPr>
        <p:spPr>
          <a:xfrm>
            <a:off x="2286000" y="3162300"/>
            <a:ext cx="457200" cy="228600"/>
          </a:xfrm>
          <a:prstGeom prst="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9913953"/>
              </p:ext>
            </p:extLst>
          </p:nvPr>
        </p:nvGraphicFramePr>
        <p:xfrm>
          <a:off x="2819400" y="2971800"/>
          <a:ext cx="23241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8" name="Equation" r:id="rId9" imgW="546100" imgH="152400" progId="Equation.3">
                  <p:embed/>
                </p:oleObj>
              </mc:Choice>
              <mc:Fallback>
                <p:oleObj name="Equation" r:id="rId9" imgW="546100" imgH="152400" progId="Equation.3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971800"/>
                        <a:ext cx="23241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838200" y="24384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10 is picked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838200" y="30596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1 is picked 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3048000" y="4038600"/>
            <a:ext cx="457200" cy="49491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7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5297448"/>
              </p:ext>
            </p:extLst>
          </p:nvPr>
        </p:nvGraphicFramePr>
        <p:xfrm>
          <a:off x="2757487" y="3854450"/>
          <a:ext cx="2500313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" name="Equation" r:id="rId11" imgW="583920" imgH="203040" progId="Equation.3">
                  <p:embed/>
                </p:oleObj>
              </mc:Choice>
              <mc:Fallback>
                <p:oleObj name="Equation" r:id="rId11" imgW="583920" imgH="20304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7487" y="3854450"/>
                        <a:ext cx="2500313" cy="869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5" grpId="0"/>
      <p:bldP spid="28" grpId="0" animBg="1"/>
      <p:bldP spid="29" grpId="0" animBg="1"/>
      <p:bldP spid="31" grpId="0" animBg="1"/>
      <p:bldP spid="32" grpId="0" animBg="1"/>
      <p:bldP spid="37" grpId="0"/>
      <p:bldP spid="38" grpId="0"/>
      <p:bldP spid="3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47F6BC-90E8-4100-96F5-F69434134A0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4" name="Green Background"/>
          <p:cNvSpPr>
            <a:spLocks noChangeArrowheads="1"/>
          </p:cNvSpPr>
          <p:nvPr/>
        </p:nvSpPr>
        <p:spPr bwMode="auto">
          <a:xfrm>
            <a:off x="76200" y="533400"/>
            <a:ext cx="8983640" cy="5334000"/>
          </a:xfrm>
          <a:prstGeom prst="roundRect">
            <a:avLst>
              <a:gd name="adj" fmla="val 7954"/>
            </a:avLst>
          </a:prstGeom>
          <a:solidFill>
            <a:schemeClr val="bg1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6" name="Object 27"/>
          <p:cNvGraphicFramePr>
            <a:graphicFrameLocks noChangeAspect="1"/>
          </p:cNvGraphicFramePr>
          <p:nvPr/>
        </p:nvGraphicFramePr>
        <p:xfrm>
          <a:off x="4814887" y="481814"/>
          <a:ext cx="2119313" cy="7373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4" name="Equation" r:id="rId4" imgW="583920" imgH="203040" progId="Equation.3">
                  <p:embed/>
                </p:oleObj>
              </mc:Choice>
              <mc:Fallback>
                <p:oleObj name="Equation" r:id="rId4" imgW="583920" imgH="20304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4887" y="481814"/>
                        <a:ext cx="2119313" cy="7373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152400" y="2133600"/>
            <a:ext cx="8305800" cy="954107"/>
            <a:chOff x="457200" y="914400"/>
            <a:chExt cx="8305800" cy="954107"/>
          </a:xfrm>
        </p:grpSpPr>
        <p:sp>
          <p:nvSpPr>
            <p:cNvPr id="7" name="TextBox 6"/>
            <p:cNvSpPr txBox="1"/>
            <p:nvPr/>
          </p:nvSpPr>
          <p:spPr>
            <a:xfrm>
              <a:off x="457200" y="914400"/>
              <a:ext cx="83058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How do you think we should write               as a written expression?</a:t>
              </a:r>
              <a:endParaRPr lang="en-US" sz="2800" dirty="0"/>
            </a:p>
          </p:txBody>
        </p:sp>
        <p:graphicFrame>
          <p:nvGraphicFramePr>
            <p:cNvPr id="57347" name="Object 27"/>
            <p:cNvGraphicFramePr>
              <a:graphicFrameLocks noChangeAspect="1"/>
            </p:cNvGraphicFramePr>
            <p:nvPr/>
          </p:nvGraphicFramePr>
          <p:xfrm>
            <a:off x="5556250" y="956910"/>
            <a:ext cx="1073150" cy="4908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365" name="Equation" r:id="rId6" imgW="444240" imgH="203040" progId="Equation.3">
                    <p:embed/>
                  </p:oleObj>
                </mc:Choice>
                <mc:Fallback>
                  <p:oleObj name="Equation" r:id="rId6" imgW="444240" imgH="20304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56250" y="956910"/>
                          <a:ext cx="1073150" cy="49089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" name="TextBox 9"/>
          <p:cNvSpPr txBox="1"/>
          <p:nvPr/>
        </p:nvSpPr>
        <p:spPr>
          <a:xfrm>
            <a:off x="152400" y="1676400"/>
            <a:ext cx="899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Let’s break it down into 2 parts.  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152400" y="2971800"/>
            <a:ext cx="502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The sum of a number and two.</a:t>
            </a:r>
            <a:endParaRPr lang="en-US" sz="2800" b="1" dirty="0"/>
          </a:p>
        </p:txBody>
      </p:sp>
      <p:sp>
        <p:nvSpPr>
          <p:cNvPr id="13" name="Rectangle 12"/>
          <p:cNvSpPr/>
          <p:nvPr/>
        </p:nvSpPr>
        <p:spPr>
          <a:xfrm>
            <a:off x="304800" y="481814"/>
            <a:ext cx="368036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Algebraic Expression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6" name="Down Arrow 15"/>
          <p:cNvSpPr/>
          <p:nvPr/>
        </p:nvSpPr>
        <p:spPr>
          <a:xfrm rot="4898107">
            <a:off x="5241545" y="2625700"/>
            <a:ext cx="591665" cy="1248363"/>
          </a:xfrm>
          <a:prstGeom prst="down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019800" y="2762071"/>
            <a:ext cx="2895600" cy="120032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word </a:t>
            </a:r>
            <a:r>
              <a:rPr lang="en-US" sz="2400" b="1" dirty="0" smtClean="0"/>
              <a:t>sum </a:t>
            </a:r>
            <a:r>
              <a:rPr lang="en-US" sz="2400" dirty="0" smtClean="0"/>
              <a:t> prompts you to add first.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228600" y="4343400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The sum of a number and two, times five.</a:t>
            </a:r>
            <a:endParaRPr lang="en-US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28600" y="3667780"/>
            <a:ext cx="495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Next we combine the two parts.   </a:t>
            </a:r>
            <a:endParaRPr lang="en-US" sz="2800" b="1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5334000" y="2618096"/>
            <a:ext cx="838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Agenda Link">
            <a:hlinkClick r:id="rId8" action="ppaction://hlinksldjump"/>
          </p:cNvPr>
          <p:cNvSpPr txBox="1"/>
          <p:nvPr/>
        </p:nvSpPr>
        <p:spPr>
          <a:xfrm>
            <a:off x="7696200" y="6096000"/>
            <a:ext cx="1016000" cy="419100"/>
          </a:xfrm>
          <a:prstGeom prst="rect">
            <a:avLst/>
          </a:prstGeom>
        </p:spPr>
        <p:txBody>
          <a:bodyPr wrap="none"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Perpetua" pitchFamily="18" charset="0"/>
                <a:ea typeface="+mj-ea"/>
                <a:cs typeface="+mj-cs"/>
              </a:rPr>
              <a:t>Agenda</a:t>
            </a:r>
          </a:p>
        </p:txBody>
      </p:sp>
      <p:sp>
        <p:nvSpPr>
          <p:cNvPr id="25" name="Page Title"/>
          <p:cNvSpPr txBox="1">
            <a:spLocks/>
          </p:cNvSpPr>
          <p:nvPr/>
        </p:nvSpPr>
        <p:spPr bwMode="auto">
          <a:xfrm>
            <a:off x="152400" y="-76200"/>
            <a:ext cx="82296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ＭＳ Ｐゴシック" charset="-128"/>
                <a:cs typeface="ＭＳ Ｐゴシック" charset="0"/>
              </a:rPr>
              <a:t>Explore- Marvin’s Math: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ＭＳ Ｐゴシック" charset="-128"/>
                <a:cs typeface="ＭＳ Ｐゴシック" charset="0"/>
              </a:rPr>
              <a:t> Part 1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ＭＳ Ｐゴシック" charset="-128"/>
              <a:cs typeface="ＭＳ Ｐゴシック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33920" y="1153180"/>
            <a:ext cx="548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Our next goal is to write this as an</a:t>
            </a:r>
            <a:endParaRPr lang="en-US" sz="2800" dirty="0"/>
          </a:p>
        </p:txBody>
      </p:sp>
      <p:sp>
        <p:nvSpPr>
          <p:cNvPr id="27" name="Rectangle 26"/>
          <p:cNvSpPr/>
          <p:nvPr/>
        </p:nvSpPr>
        <p:spPr>
          <a:xfrm>
            <a:off x="4972240" y="1153180"/>
            <a:ext cx="340976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Written Expression.</a:t>
            </a:r>
            <a:endParaRPr lang="en-US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4114800" y="710414"/>
            <a:ext cx="457200" cy="228600"/>
          </a:xfrm>
          <a:prstGeom prst="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6" grpId="0" animBg="1"/>
      <p:bldP spid="15" grpId="0" animBg="1"/>
      <p:bldP spid="19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47F6BC-90E8-4100-96F5-F69434134A0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4" name="Green Background"/>
          <p:cNvSpPr>
            <a:spLocks noChangeArrowheads="1"/>
          </p:cNvSpPr>
          <p:nvPr/>
        </p:nvSpPr>
        <p:spPr bwMode="auto">
          <a:xfrm>
            <a:off x="76200" y="533400"/>
            <a:ext cx="8983640" cy="5334000"/>
          </a:xfrm>
          <a:prstGeom prst="roundRect">
            <a:avLst>
              <a:gd name="adj" fmla="val 7954"/>
            </a:avLst>
          </a:prstGeom>
          <a:solidFill>
            <a:schemeClr val="bg1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58370" name="Object 27"/>
          <p:cNvGraphicFramePr>
            <a:graphicFrameLocks noChangeAspect="1"/>
          </p:cNvGraphicFramePr>
          <p:nvPr/>
        </p:nvGraphicFramePr>
        <p:xfrm>
          <a:off x="1295400" y="3185180"/>
          <a:ext cx="2249488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06" name="Equation" r:id="rId4" imgW="711000" imgH="203040" progId="Equation.3">
                  <p:embed/>
                </p:oleObj>
              </mc:Choice>
              <mc:Fallback>
                <p:oleObj name="Equation" r:id="rId4" imgW="711000" imgH="20304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185180"/>
                        <a:ext cx="2249488" cy="642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280418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Ex. 1  Write a                                      for 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371600" y="4807605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Four times the difference of a number and six</a:t>
            </a:r>
            <a:endParaRPr lang="en-US" sz="2800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6090112"/>
              </p:ext>
            </p:extLst>
          </p:nvPr>
        </p:nvGraphicFramePr>
        <p:xfrm>
          <a:off x="1371600" y="5178425"/>
          <a:ext cx="1981200" cy="6888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07" name="Equation" r:id="rId6" imgW="583920" imgH="203040" progId="Equation.3">
                  <p:embed/>
                </p:oleObj>
              </mc:Choice>
              <mc:Fallback>
                <p:oleObj name="Equation" r:id="rId6" imgW="58392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5178425"/>
                        <a:ext cx="1981200" cy="6888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81000" y="440438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Ex. 2 Write an                                        for </a:t>
            </a:r>
            <a:endParaRPr lang="en-US" sz="2800" b="1" dirty="0"/>
          </a:p>
        </p:txBody>
      </p:sp>
      <p:graphicFrame>
        <p:nvGraphicFramePr>
          <p:cNvPr id="10" name="Object 27"/>
          <p:cNvGraphicFramePr>
            <a:graphicFrameLocks noChangeAspect="1"/>
          </p:cNvGraphicFramePr>
          <p:nvPr/>
        </p:nvGraphicFramePr>
        <p:xfrm>
          <a:off x="762001" y="1805119"/>
          <a:ext cx="1752600" cy="6097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08" name="Equation" r:id="rId8" imgW="583920" imgH="203040" progId="Equation.3">
                  <p:embed/>
                </p:oleObj>
              </mc:Choice>
              <mc:Fallback>
                <p:oleObj name="Equation" r:id="rId8" imgW="58392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1" y="1805119"/>
                        <a:ext cx="1752600" cy="60979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76200" y="1447800"/>
            <a:ext cx="311954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Algebraic Expression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95800" y="1452265"/>
            <a:ext cx="311954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Written Expression</a:t>
            </a:r>
            <a:endParaRPr lang="en-US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05200" y="1833265"/>
            <a:ext cx="5486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The sum of a number and two, times five.</a:t>
            </a:r>
            <a:endParaRPr lang="en-US" sz="2400" b="1" dirty="0"/>
          </a:p>
        </p:txBody>
      </p:sp>
      <p:sp>
        <p:nvSpPr>
          <p:cNvPr id="14" name="Right Arrow 13"/>
          <p:cNvSpPr/>
          <p:nvPr/>
        </p:nvSpPr>
        <p:spPr>
          <a:xfrm>
            <a:off x="2743200" y="1909465"/>
            <a:ext cx="609600" cy="304800"/>
          </a:xfrm>
          <a:prstGeom prst="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81000" y="2270780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Practice problems</a:t>
            </a:r>
            <a:endParaRPr lang="en-US" sz="3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371600" y="372876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sum of a number and four, divided by ten</a:t>
            </a:r>
            <a:endParaRPr lang="en-US" sz="2800" dirty="0"/>
          </a:p>
        </p:txBody>
      </p:sp>
      <p:graphicFrame>
        <p:nvGraphicFramePr>
          <p:cNvPr id="58373" name="Object 5"/>
          <p:cNvGraphicFramePr>
            <a:graphicFrameLocks noChangeAspect="1"/>
          </p:cNvGraphicFramePr>
          <p:nvPr/>
        </p:nvGraphicFramePr>
        <p:xfrm>
          <a:off x="4144963" y="5178425"/>
          <a:ext cx="1766887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09" name="Equation" r:id="rId10" imgW="520560" imgH="203040" progId="Equation.3">
                  <p:embed/>
                </p:oleObj>
              </mc:Choice>
              <mc:Fallback>
                <p:oleObj name="Equation" r:id="rId10" imgW="52056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4963" y="5178425"/>
                        <a:ext cx="1766887" cy="68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7"/>
          <p:cNvSpPr/>
          <p:nvPr/>
        </p:nvSpPr>
        <p:spPr>
          <a:xfrm>
            <a:off x="3581400" y="5330825"/>
            <a:ext cx="386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or</a:t>
            </a:r>
            <a:endParaRPr lang="en-US" dirty="0"/>
          </a:p>
        </p:txBody>
      </p:sp>
      <p:sp>
        <p:nvSpPr>
          <p:cNvPr id="19" name="Agenda Link">
            <a:hlinkClick r:id="rId12" action="ppaction://hlinksldjump"/>
          </p:cNvPr>
          <p:cNvSpPr txBox="1"/>
          <p:nvPr/>
        </p:nvSpPr>
        <p:spPr>
          <a:xfrm>
            <a:off x="7696200" y="6096000"/>
            <a:ext cx="1016000" cy="419100"/>
          </a:xfrm>
          <a:prstGeom prst="rect">
            <a:avLst/>
          </a:prstGeom>
        </p:spPr>
        <p:txBody>
          <a:bodyPr wrap="none"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Perpetua" pitchFamily="18" charset="0"/>
                <a:ea typeface="+mj-ea"/>
                <a:cs typeface="+mj-cs"/>
              </a:rPr>
              <a:t>Agenda</a:t>
            </a:r>
          </a:p>
        </p:txBody>
      </p:sp>
      <p:sp>
        <p:nvSpPr>
          <p:cNvPr id="20" name="Page Title"/>
          <p:cNvSpPr txBox="1">
            <a:spLocks/>
          </p:cNvSpPr>
          <p:nvPr/>
        </p:nvSpPr>
        <p:spPr bwMode="auto">
          <a:xfrm>
            <a:off x="152400" y="-76200"/>
            <a:ext cx="82296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ＭＳ Ｐゴシック" charset="-128"/>
                <a:cs typeface="ＭＳ Ｐゴシック" charset="0"/>
              </a:rPr>
              <a:t>Explore- Marvin’s Math: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ＭＳ Ｐゴシック" charset="-128"/>
                <a:cs typeface="ＭＳ Ｐゴシック" charset="0"/>
              </a:rPr>
              <a:t> Part 1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ＭＳ Ｐゴシック" charset="-128"/>
              <a:cs typeface="ＭＳ Ｐゴシック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1000" y="572869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OBJECTIVE ALERT</a:t>
            </a:r>
            <a:endParaRPr lang="en-US" sz="3600" b="1" dirty="0"/>
          </a:p>
        </p:txBody>
      </p:sp>
      <p:sp>
        <p:nvSpPr>
          <p:cNvPr id="25" name="Rectangle 24"/>
          <p:cNvSpPr/>
          <p:nvPr/>
        </p:nvSpPr>
        <p:spPr>
          <a:xfrm>
            <a:off x="2362200" y="2800932"/>
            <a:ext cx="311954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written expression</a:t>
            </a:r>
            <a:endParaRPr lang="en-US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514600" y="4391292"/>
            <a:ext cx="32766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algebraic expression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4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5" grpId="0"/>
      <p:bldP spid="17" grpId="0"/>
      <p:bldP spid="18" grpId="0"/>
      <p:bldP spid="21" grpId="1"/>
      <p:bldP spid="25" grpId="0"/>
      <p:bldP spid="2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C000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6543</TotalTime>
  <Words>1776</Words>
  <Application>Microsoft Office PowerPoint</Application>
  <PresentationFormat>On-screen Show (4:3)</PresentationFormat>
  <Paragraphs>395</Paragraphs>
  <Slides>30</Slides>
  <Notes>30</Notes>
  <HiddenSlides>15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Office Theme</vt:lpstr>
      <vt:lpstr>Equation</vt:lpstr>
      <vt:lpstr>PowerPoint Presentation</vt:lpstr>
      <vt:lpstr>Warm Up</vt:lpstr>
      <vt:lpstr>Launch- Marvin’s Math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Explore –Marvin's Math: Part 2</vt:lpstr>
      <vt:lpstr>PowerPoint Presentation</vt:lpstr>
      <vt:lpstr>PowerPoint Presentation</vt:lpstr>
      <vt:lpstr>Practice- Class Work</vt:lpstr>
      <vt:lpstr>PowerPoint Presentation</vt:lpstr>
      <vt:lpstr>Practice- Class Work Summary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Assessment-Exit Slip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Shane Ulrich</dc:creator>
  <cp:lastModifiedBy>Susan</cp:lastModifiedBy>
  <cp:revision>886</cp:revision>
  <dcterms:created xsi:type="dcterms:W3CDTF">2012-09-27T00:53:12Z</dcterms:created>
  <dcterms:modified xsi:type="dcterms:W3CDTF">2014-03-03T01:36:35Z</dcterms:modified>
</cp:coreProperties>
</file>