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9" r:id="rId2"/>
    <p:sldId id="271" r:id="rId3"/>
    <p:sldId id="280" r:id="rId4"/>
    <p:sldId id="348" r:id="rId5"/>
    <p:sldId id="350" r:id="rId6"/>
    <p:sldId id="349" r:id="rId7"/>
    <p:sldId id="351" r:id="rId8"/>
    <p:sldId id="368" r:id="rId9"/>
    <p:sldId id="352" r:id="rId10"/>
    <p:sldId id="345" r:id="rId11"/>
    <p:sldId id="369" r:id="rId12"/>
    <p:sldId id="353" r:id="rId13"/>
    <p:sldId id="35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1" charset="0"/>
        <a:ea typeface="ＭＳ Ｐゴシック" pitchFamily="1" charset="-128"/>
        <a:cs typeface="ＭＳ Ｐゴシック" pitchFamily="1" charset="-128"/>
      </a:defRPr>
    </a:lvl1pPr>
    <a:lvl2pPr marL="457200" algn="l" rtl="0" fontAlgn="base">
      <a:spcBef>
        <a:spcPct val="0"/>
      </a:spcBef>
      <a:spcAft>
        <a:spcPct val="0"/>
      </a:spcAft>
      <a:defRPr kern="1200">
        <a:solidFill>
          <a:schemeClr val="tx1"/>
        </a:solidFill>
        <a:latin typeface="Calibri" pitchFamily="1" charset="0"/>
        <a:ea typeface="ＭＳ Ｐゴシック" pitchFamily="1" charset="-128"/>
        <a:cs typeface="ＭＳ Ｐゴシック" pitchFamily="1" charset="-128"/>
      </a:defRPr>
    </a:lvl2pPr>
    <a:lvl3pPr marL="914400" algn="l" rtl="0" fontAlgn="base">
      <a:spcBef>
        <a:spcPct val="0"/>
      </a:spcBef>
      <a:spcAft>
        <a:spcPct val="0"/>
      </a:spcAft>
      <a:defRPr kern="1200">
        <a:solidFill>
          <a:schemeClr val="tx1"/>
        </a:solidFill>
        <a:latin typeface="Calibri" pitchFamily="1" charset="0"/>
        <a:ea typeface="ＭＳ Ｐゴシック" pitchFamily="1" charset="-128"/>
        <a:cs typeface="ＭＳ Ｐゴシック" pitchFamily="1" charset="-128"/>
      </a:defRPr>
    </a:lvl3pPr>
    <a:lvl4pPr marL="1371600" algn="l" rtl="0" fontAlgn="base">
      <a:spcBef>
        <a:spcPct val="0"/>
      </a:spcBef>
      <a:spcAft>
        <a:spcPct val="0"/>
      </a:spcAft>
      <a:defRPr kern="1200">
        <a:solidFill>
          <a:schemeClr val="tx1"/>
        </a:solidFill>
        <a:latin typeface="Calibri" pitchFamily="1" charset="0"/>
        <a:ea typeface="ＭＳ Ｐゴシック" pitchFamily="1" charset="-128"/>
        <a:cs typeface="ＭＳ Ｐゴシック" pitchFamily="1" charset="-128"/>
      </a:defRPr>
    </a:lvl4pPr>
    <a:lvl5pPr marL="1828800" algn="l" rtl="0" fontAlgn="base">
      <a:spcBef>
        <a:spcPct val="0"/>
      </a:spcBef>
      <a:spcAft>
        <a:spcPct val="0"/>
      </a:spcAft>
      <a:defRPr kern="1200">
        <a:solidFill>
          <a:schemeClr val="tx1"/>
        </a:solidFill>
        <a:latin typeface="Calibri"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Calibri"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Calibri"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Calibri"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Calibri"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6B34"/>
    <a:srgbClr val="C0504D"/>
    <a:srgbClr val="0000FF"/>
    <a:srgbClr val="B07A00"/>
    <a:srgbClr val="AC6B00"/>
    <a:srgbClr val="C490BD"/>
    <a:srgbClr val="C798BF"/>
    <a:srgbClr val="FFFFFF"/>
    <a:srgbClr val="D2B400"/>
    <a:srgbClr val="72A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85" autoAdjust="0"/>
    <p:restoredTop sz="98046" autoAdjust="0"/>
  </p:normalViewPr>
  <p:slideViewPr>
    <p:cSldViewPr>
      <p:cViewPr>
        <p:scale>
          <a:sx n="50" d="100"/>
          <a:sy n="50" d="100"/>
        </p:scale>
        <p:origin x="-1698" y="-49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40" d="100"/>
          <a:sy n="40" d="100"/>
        </p:scale>
        <p:origin x="-14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9.wmf"/><Relationship Id="rId7" Type="http://schemas.openxmlformats.org/officeDocument/2006/relationships/image" Target="../media/image42.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34.wmf"/><Relationship Id="rId10" Type="http://schemas.openxmlformats.org/officeDocument/2006/relationships/image" Target="../media/image45.wmf"/><Relationship Id="rId4" Type="http://schemas.openxmlformats.org/officeDocument/2006/relationships/image" Target="../media/image40.wmf"/><Relationship Id="rId9"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8.wmf"/><Relationship Id="rId2" Type="http://schemas.openxmlformats.org/officeDocument/2006/relationships/image" Target="../media/image12.wmf"/><Relationship Id="rId1" Type="http://schemas.openxmlformats.org/officeDocument/2006/relationships/image" Target="../media/image14.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8.wmf"/><Relationship Id="rId2" Type="http://schemas.openxmlformats.org/officeDocument/2006/relationships/image" Target="../media/image12.wmf"/><Relationship Id="rId1" Type="http://schemas.openxmlformats.org/officeDocument/2006/relationships/image" Target="../media/image14.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21.wmf"/><Relationship Id="rId2" Type="http://schemas.openxmlformats.org/officeDocument/2006/relationships/image" Target="../media/image12.wmf"/><Relationship Id="rId1" Type="http://schemas.openxmlformats.org/officeDocument/2006/relationships/image" Target="../media/image14.wmf"/><Relationship Id="rId6" Type="http://schemas.openxmlformats.org/officeDocument/2006/relationships/image" Target="../media/image17.wmf"/><Relationship Id="rId5" Type="http://schemas.openxmlformats.org/officeDocument/2006/relationships/image" Target="../media/image20.wmf"/><Relationship Id="rId4"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Arial" pitchFamily="1" charset="0"/>
                <a:cs typeface="Arial" pitchFamily="1" charset="0"/>
              </a:defRPr>
            </a:lvl1pPr>
          </a:lstStyle>
          <a:p>
            <a:pPr>
              <a:defRPr/>
            </a:pPr>
            <a:fld id="{9BBCFAAC-21D1-5F42-9342-55927A7F7BB0}" type="datetime1">
              <a:rPr lang="en-US"/>
              <a:pPr>
                <a:defRPr/>
              </a:pPr>
              <a:t>3/10/2014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Arial" pitchFamily="1" charset="0"/>
                <a:cs typeface="Arial" pitchFamily="1" charset="0"/>
              </a:defRPr>
            </a:lvl1pPr>
          </a:lstStyle>
          <a:p>
            <a:pPr>
              <a:defRPr/>
            </a:pPr>
            <a:fld id="{8BF6DC62-4285-FF45-9487-CCB8A96899BA}" type="slidenum">
              <a:rPr lang="en-US"/>
              <a:pPr>
                <a:defRPr/>
              </a:pPr>
              <a:t>‹#›</a:t>
            </a:fld>
            <a:endParaRPr lang="en-US"/>
          </a:p>
        </p:txBody>
      </p:sp>
    </p:spTree>
    <p:extLst>
      <p:ext uri="{BB962C8B-B14F-4D97-AF65-F5344CB8AC3E}">
        <p14:creationId xmlns:p14="http://schemas.microsoft.com/office/powerpoint/2010/main" val="2159316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 charset="-128"/>
              <a:cs typeface="ＭＳ Ｐゴシック" pitchFamily="1"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A128C901-9521-C948-9E53-49A1844882E4}"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dirty="0" smtClean="0">
                <a:ea typeface="ＭＳ Ｐゴシック" pitchFamily="1" charset="-128"/>
                <a:cs typeface="ＭＳ Ｐゴシック" pitchFamily="1" charset="-128"/>
              </a:rPr>
              <a:t>(</a:t>
            </a:r>
            <a:r>
              <a:rPr lang="en-US" baseline="0" dirty="0" smtClean="0">
                <a:ea typeface="ＭＳ Ｐゴシック" pitchFamily="1" charset="-128"/>
                <a:cs typeface="ＭＳ Ｐゴシック" pitchFamily="1" charset="-128"/>
              </a:rPr>
              <a:t>Time </a:t>
            </a:r>
            <a:r>
              <a:rPr lang="en-US" dirty="0" smtClean="0">
                <a:ea typeface="ＭＳ Ｐゴシック" pitchFamily="1" charset="-128"/>
                <a:cs typeface="ＭＳ Ｐゴシック" pitchFamily="1" charset="-128"/>
              </a:rPr>
              <a:t>on this slide -1 min) Time passed 30</a:t>
            </a:r>
            <a:r>
              <a:rPr lang="en-US" baseline="0" dirty="0" smtClean="0">
                <a:ea typeface="ＭＳ Ｐゴシック" pitchFamily="1" charset="-128"/>
                <a:cs typeface="ＭＳ Ｐゴシック" pitchFamily="1" charset="-128"/>
              </a:rPr>
              <a:t> min</a:t>
            </a:r>
            <a:endParaRPr lang="en-US" dirty="0" smtClean="0">
              <a:ea typeface="ＭＳ Ｐゴシック" pitchFamily="1" charset="-128"/>
              <a:cs typeface="ＭＳ Ｐゴシック" pitchFamily="1" charset="-128"/>
            </a:endParaRPr>
          </a:p>
          <a:p>
            <a:pPr eaLnBrk="1" hangingPunct="1">
              <a:spcBef>
                <a:spcPct val="0"/>
              </a:spcBef>
            </a:pPr>
            <a:r>
              <a:rPr lang="en-US" u="sng" dirty="0" smtClean="0">
                <a:ea typeface="ＭＳ Ｐゴシック" pitchFamily="1" charset="-128"/>
                <a:cs typeface="ＭＳ Ｐゴシック" pitchFamily="1" charset="-128"/>
              </a:rPr>
              <a:t>In</a:t>
            </a:r>
            <a:r>
              <a:rPr lang="en-US" u="sng" dirty="0">
                <a:ea typeface="ＭＳ Ｐゴシック" pitchFamily="1" charset="-128"/>
                <a:cs typeface="ＭＳ Ｐゴシック" pitchFamily="1" charset="-128"/>
              </a:rPr>
              <a:t>-Class </a:t>
            </a:r>
            <a:r>
              <a:rPr lang="en-US" u="sng" dirty="0" smtClean="0">
                <a:ea typeface="ＭＳ Ｐゴシック" pitchFamily="1" charset="-128"/>
                <a:cs typeface="ＭＳ Ｐゴシック" pitchFamily="1" charset="-128"/>
              </a:rPr>
              <a:t>Notes</a:t>
            </a: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buFont typeface="Arial"/>
              <a:buChar char="•"/>
            </a:pPr>
            <a:r>
              <a:rPr lang="en-US" u="none" baseline="0" dirty="0" smtClean="0">
                <a:ea typeface="ＭＳ Ｐゴシック" pitchFamily="1" charset="-128"/>
                <a:cs typeface="ＭＳ Ｐゴシック" pitchFamily="1" charset="-128"/>
              </a:rPr>
              <a:t> Read the objective again to the class.</a:t>
            </a:r>
          </a:p>
          <a:p>
            <a:pPr eaLnBrk="1" hangingPunct="1">
              <a:spcBef>
                <a:spcPct val="0"/>
              </a:spcBef>
              <a:buFont typeface="Arial"/>
              <a:buChar char="•"/>
            </a:pPr>
            <a:r>
              <a:rPr lang="en-US" u="none" baseline="0" dirty="0" smtClean="0">
                <a:ea typeface="ＭＳ Ｐゴシック" pitchFamily="1" charset="-128"/>
                <a:cs typeface="ＭＳ Ｐゴシック" pitchFamily="1" charset="-128"/>
              </a:rPr>
              <a:t> Continue to read the slide as it appears. </a:t>
            </a:r>
          </a:p>
          <a:p>
            <a:pPr eaLnBrk="1" hangingPunct="1">
              <a:spcBef>
                <a:spcPct val="0"/>
              </a:spcBef>
              <a:buFont typeface="Arial"/>
              <a:buChar char="•"/>
            </a:pPr>
            <a:r>
              <a:rPr lang="en-US" u="none" baseline="0" dirty="0" smtClean="0">
                <a:ea typeface="ＭＳ Ｐゴシック" pitchFamily="1" charset="-128"/>
                <a:cs typeface="ＭＳ Ｐゴシック" pitchFamily="1" charset="-128"/>
              </a:rPr>
              <a:t> Make the connection that students can evaluate geometric formulas (students may or may not have seen before) using the same process they just learned.</a:t>
            </a:r>
          </a:p>
          <a:p>
            <a:pPr eaLnBrk="1" hangingPunct="1">
              <a:spcBef>
                <a:spcPct val="0"/>
              </a:spcBef>
              <a:buFont typeface="Arial"/>
              <a:buChar char="•"/>
            </a:pPr>
            <a:r>
              <a:rPr lang="en-US" u="none" baseline="0" dirty="0" smtClean="0">
                <a:ea typeface="ＭＳ Ｐゴシック" pitchFamily="1" charset="-128"/>
                <a:cs typeface="ＭＳ Ｐゴシック" pitchFamily="1" charset="-128"/>
              </a:rPr>
              <a:t> Quickly discuss the shapes that appear and mention the formulas provided.   </a:t>
            </a:r>
            <a:endParaRPr lang="en-US" u="none" dirty="0" smtClean="0">
              <a:ea typeface="ＭＳ Ｐゴシック" pitchFamily="1" charset="-128"/>
              <a:cs typeface="ＭＳ Ｐゴシック" pitchFamily="1" charset="-128"/>
            </a:endParaRP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pPr>
            <a:r>
              <a:rPr lang="en-US" u="sng" dirty="0" smtClean="0">
                <a:ea typeface="ＭＳ Ｐゴシック" pitchFamily="1" charset="-128"/>
                <a:cs typeface="ＭＳ Ｐゴシック" pitchFamily="1" charset="-128"/>
              </a:rPr>
              <a:t>Preparation Notes</a:t>
            </a: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pPr>
            <a:r>
              <a:rPr lang="en-US" u="none" dirty="0" smtClean="0">
                <a:ea typeface="ＭＳ Ｐゴシック" pitchFamily="1" charset="-128"/>
                <a:cs typeface="ＭＳ Ｐゴシック" pitchFamily="1" charset="-128"/>
              </a:rPr>
              <a:t>This</a:t>
            </a:r>
            <a:r>
              <a:rPr lang="en-US" u="none" baseline="0" dirty="0" smtClean="0">
                <a:ea typeface="ＭＳ Ｐゴシック" pitchFamily="1" charset="-128"/>
                <a:cs typeface="ＭＳ Ｐゴシック" pitchFamily="1" charset="-128"/>
              </a:rPr>
              <a:t> slide is designed to be discussed quickly.  The </a:t>
            </a:r>
            <a:r>
              <a:rPr lang="en-US" u="none" dirty="0" smtClean="0">
                <a:ea typeface="ＭＳ Ｐゴシック" pitchFamily="1" charset="-128"/>
                <a:cs typeface="ＭＳ Ｐゴシック" pitchFamily="1" charset="-128"/>
              </a:rPr>
              <a:t>goal of the slide</a:t>
            </a:r>
            <a:r>
              <a:rPr lang="en-US" u="none" baseline="0" dirty="0" smtClean="0">
                <a:ea typeface="ＭＳ Ｐゴシック" pitchFamily="1" charset="-128"/>
                <a:cs typeface="ＭＳ Ｐゴシック" pitchFamily="1" charset="-128"/>
              </a:rPr>
              <a:t> is to transition into the next two slides since students will be asked to evaluate two problems involving geometric formulas.  These are just random examples of formulas connected to the shapes provided.   If time is not an issue, you can take this discussion to a deeper level discussing other formulas related with these shapes. Read the slide as it appears making sure to make the connection that formulas can be easily evaluated just as expressions using the same process.  </a:t>
            </a:r>
          </a:p>
          <a:p>
            <a:pPr eaLnBrk="1" hangingPunct="1">
              <a:spcBef>
                <a:spcPct val="0"/>
              </a:spcBef>
            </a:pPr>
            <a:r>
              <a:rPr lang="en-US" u="none" baseline="0" dirty="0" smtClean="0">
                <a:ea typeface="ＭＳ Ｐゴシック" pitchFamily="1" charset="-128"/>
                <a:cs typeface="ＭＳ Ｐゴシック" pitchFamily="1" charset="-128"/>
              </a:rPr>
              <a:t>NOTE:  When presented with the next two slides, the formulas provided are written as expressions versus equations.  This was done to keep the focus of the lesson using only expressions.</a:t>
            </a:r>
            <a:endParaRPr lang="en-US" u="none" dirty="0" smtClean="0">
              <a:ea typeface="ＭＳ Ｐゴシック" pitchFamily="1" charset="-128"/>
              <a:cs typeface="ＭＳ Ｐゴシック" pitchFamily="1"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5EE48C94-D37B-0D49-971C-328FDB07B8EE}"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dirty="0" smtClean="0">
                <a:ea typeface="ＭＳ Ｐゴシック" pitchFamily="1" charset="-128"/>
                <a:cs typeface="ＭＳ Ｐゴシック" pitchFamily="1" charset="-128"/>
              </a:rPr>
              <a:t>(</a:t>
            </a:r>
            <a:r>
              <a:rPr lang="en-US" baseline="0" dirty="0" smtClean="0">
                <a:ea typeface="ＭＳ Ｐゴシック" pitchFamily="1" charset="-128"/>
                <a:cs typeface="ＭＳ Ｐゴシック" pitchFamily="1" charset="-128"/>
              </a:rPr>
              <a:t>Time </a:t>
            </a:r>
            <a:r>
              <a:rPr lang="en-US" dirty="0" smtClean="0">
                <a:ea typeface="ＭＳ Ｐゴシック" pitchFamily="1" charset="-128"/>
                <a:cs typeface="ＭＳ Ｐゴシック" pitchFamily="1" charset="-128"/>
              </a:rPr>
              <a:t>on this slide - 3 min) Time passed 30</a:t>
            </a:r>
            <a:r>
              <a:rPr lang="en-US" baseline="0" dirty="0" smtClean="0">
                <a:ea typeface="ＭＳ Ｐゴシック" pitchFamily="1" charset="-128"/>
                <a:cs typeface="ＭＳ Ｐゴシック" pitchFamily="1" charset="-128"/>
              </a:rPr>
              <a:t> min</a:t>
            </a:r>
            <a:endParaRPr lang="en-US" dirty="0" smtClean="0">
              <a:ea typeface="ＭＳ Ｐゴシック" pitchFamily="1" charset="-128"/>
              <a:cs typeface="ＭＳ Ｐゴシック" pitchFamily="1" charset="-128"/>
            </a:endParaRPr>
          </a:p>
          <a:p>
            <a:pPr eaLnBrk="1" hangingPunct="1">
              <a:spcBef>
                <a:spcPct val="0"/>
              </a:spcBef>
            </a:pPr>
            <a:r>
              <a:rPr lang="en-US" u="sng" dirty="0" smtClean="0">
                <a:ea typeface="ＭＳ Ｐゴシック" pitchFamily="1" charset="-128"/>
                <a:cs typeface="ＭＳ Ｐゴシック" pitchFamily="1" charset="-128"/>
              </a:rPr>
              <a:t>In</a:t>
            </a:r>
            <a:r>
              <a:rPr lang="en-US" u="sng" dirty="0">
                <a:ea typeface="ＭＳ Ｐゴシック" pitchFamily="1" charset="-128"/>
                <a:cs typeface="ＭＳ Ｐゴシック" pitchFamily="1" charset="-128"/>
              </a:rPr>
              <a:t>-Class Notes</a:t>
            </a:r>
          </a:p>
          <a:p>
            <a:pPr eaLnBrk="1" hangingPunct="1">
              <a:spcBef>
                <a:spcPct val="0"/>
              </a:spcBef>
              <a:buFontTx/>
              <a:buChar char="•"/>
            </a:pPr>
            <a:r>
              <a:rPr lang="en-US" dirty="0" smtClean="0">
                <a:ea typeface="ＭＳ Ｐゴシック" pitchFamily="1" charset="-128"/>
                <a:cs typeface="ＭＳ Ｐゴシック" pitchFamily="1" charset="-128"/>
              </a:rPr>
              <a:t> In</a:t>
            </a:r>
            <a:r>
              <a:rPr lang="en-US" baseline="0" dirty="0" smtClean="0">
                <a:ea typeface="ＭＳ Ｐゴシック" pitchFamily="1" charset="-128"/>
                <a:cs typeface="ＭＳ Ｐゴシック" pitchFamily="1" charset="-128"/>
              </a:rPr>
              <a:t> class practice.  </a:t>
            </a:r>
          </a:p>
          <a:p>
            <a:pPr eaLnBrk="1" hangingPunct="1">
              <a:spcBef>
                <a:spcPct val="0"/>
              </a:spcBef>
              <a:buFontTx/>
              <a:buChar char="•"/>
            </a:pPr>
            <a:r>
              <a:rPr lang="en-US" baseline="0" dirty="0" smtClean="0">
                <a:ea typeface="ＭＳ Ｐゴシック" pitchFamily="1" charset="-128"/>
                <a:cs typeface="ＭＳ Ｐゴシック" pitchFamily="1" charset="-128"/>
              </a:rPr>
              <a:t> Can be done individually or with a partner.  </a:t>
            </a:r>
          </a:p>
          <a:p>
            <a:pPr eaLnBrk="1" hangingPunct="1">
              <a:spcBef>
                <a:spcPct val="0"/>
              </a:spcBef>
              <a:buFontTx/>
              <a:buChar char="•"/>
            </a:pPr>
            <a:r>
              <a:rPr lang="en-US" baseline="0" dirty="0" smtClean="0">
                <a:ea typeface="ＭＳ Ｐゴシック" pitchFamily="1" charset="-128"/>
                <a:cs typeface="ＭＳ Ｐゴシック" pitchFamily="1" charset="-128"/>
              </a:rPr>
              <a:t> Encourage students to follow the steps to evaluate the expression.</a:t>
            </a:r>
          </a:p>
          <a:p>
            <a:pPr eaLnBrk="1" hangingPunct="1">
              <a:spcBef>
                <a:spcPct val="0"/>
              </a:spcBef>
              <a:buFontTx/>
              <a:buChar char="•"/>
            </a:pPr>
            <a:r>
              <a:rPr lang="en-US" baseline="0" dirty="0" smtClean="0">
                <a:ea typeface="ＭＳ Ｐゴシック" pitchFamily="1" charset="-128"/>
                <a:cs typeface="ＭＳ Ｐゴシック" pitchFamily="1" charset="-128"/>
              </a:rPr>
              <a:t> Give students about 5 minutes to complete.  </a:t>
            </a:r>
          </a:p>
          <a:p>
            <a:pPr eaLnBrk="1" hangingPunct="1">
              <a:spcBef>
                <a:spcPct val="0"/>
              </a:spcBef>
              <a:buFontTx/>
              <a:buChar char="•"/>
            </a:pPr>
            <a:r>
              <a:rPr lang="en-US" baseline="0" dirty="0" smtClean="0">
                <a:ea typeface="ＭＳ Ｐゴシック" pitchFamily="1" charset="-128"/>
                <a:cs typeface="ＭＳ Ｐゴシック" pitchFamily="1" charset="-128"/>
              </a:rPr>
              <a:t> </a:t>
            </a:r>
            <a:r>
              <a:rPr lang="en-US" u="none" baseline="0" dirty="0" smtClean="0">
                <a:ea typeface="ＭＳ Ｐゴシック" pitchFamily="1" charset="-128"/>
                <a:cs typeface="ＭＳ Ｐゴシック" pitchFamily="1" charset="-128"/>
              </a:rPr>
              <a:t>Depending on the level of your students, an explanation of more than one variable next to each other means to  multiply.</a:t>
            </a:r>
            <a:endParaRPr lang="en-US" baseline="0" dirty="0" smtClean="0">
              <a:ea typeface="ＭＳ Ｐゴシック" pitchFamily="1" charset="-128"/>
              <a:cs typeface="ＭＳ Ｐゴシック" pitchFamily="1" charset="-128"/>
            </a:endParaRPr>
          </a:p>
          <a:p>
            <a:pPr eaLnBrk="1" hangingPunct="1">
              <a:spcBef>
                <a:spcPct val="0"/>
              </a:spcBef>
              <a:buFontTx/>
              <a:buChar char="•"/>
            </a:pPr>
            <a:r>
              <a:rPr lang="en-US" baseline="0" dirty="0" smtClean="0">
                <a:ea typeface="ＭＳ Ｐゴシック" pitchFamily="1" charset="-128"/>
                <a:cs typeface="ＭＳ Ｐゴシック" pitchFamily="1" charset="-128"/>
              </a:rPr>
              <a:t> Advance the slide to show the process in obtaining the answer. </a:t>
            </a:r>
          </a:p>
          <a:p>
            <a:pPr eaLnBrk="1" hangingPunct="1">
              <a:spcBef>
                <a:spcPct val="0"/>
              </a:spcBef>
              <a:buFontTx/>
              <a:buChar char="•"/>
            </a:pPr>
            <a:r>
              <a:rPr lang="en-US" baseline="0" dirty="0" smtClean="0">
                <a:ea typeface="ＭＳ Ｐゴシック" pitchFamily="1" charset="-128"/>
                <a:cs typeface="ＭＳ Ｐゴシック" pitchFamily="1" charset="-128"/>
              </a:rPr>
              <a:t> Students may need reassurance that formulas can be evaluated as well following the steps/process.</a:t>
            </a:r>
            <a:endParaRPr lang="en-US" dirty="0" smtClean="0">
              <a:ea typeface="ＭＳ Ｐゴシック" pitchFamily="1" charset="-128"/>
              <a:cs typeface="ＭＳ Ｐゴシック" pitchFamily="1" charset="-128"/>
            </a:endParaRP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pPr>
            <a:r>
              <a:rPr lang="en-US" u="sng" dirty="0" smtClean="0">
                <a:ea typeface="ＭＳ Ｐゴシック" pitchFamily="1" charset="-128"/>
                <a:cs typeface="ＭＳ Ｐゴシック" pitchFamily="1" charset="-128"/>
              </a:rPr>
              <a:t>Preparation </a:t>
            </a:r>
            <a:r>
              <a:rPr lang="en-US" u="sng" dirty="0">
                <a:ea typeface="ＭＳ Ｐゴシック" pitchFamily="1" charset="-128"/>
                <a:cs typeface="ＭＳ Ｐゴシック" pitchFamily="1" charset="-128"/>
              </a:rPr>
              <a:t>Notes</a:t>
            </a:r>
            <a:endParaRPr lang="en-US" u="sng" dirty="0" smtClean="0">
              <a:ea typeface="ＭＳ Ｐゴシック" pitchFamily="1" charset="-128"/>
              <a:cs typeface="ＭＳ Ｐゴシック" pitchFamily="1" charset="-128"/>
            </a:endParaRPr>
          </a:p>
          <a:p>
            <a:pPr eaLnBrk="1" hangingPunct="1">
              <a:spcBef>
                <a:spcPct val="0"/>
              </a:spcBef>
              <a:buFontTx/>
              <a:buNone/>
            </a:pPr>
            <a:endParaRPr lang="en-US" u="none"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u="none" dirty="0" smtClean="0">
                <a:ea typeface="ＭＳ Ｐゴシック" pitchFamily="1" charset="-128"/>
                <a:cs typeface="ＭＳ Ｐゴシック" pitchFamily="1" charset="-128"/>
              </a:rPr>
              <a:t>The practice is designed</a:t>
            </a:r>
            <a:r>
              <a:rPr lang="en-US" u="none" baseline="0" dirty="0" smtClean="0">
                <a:ea typeface="ＭＳ Ｐゴシック" pitchFamily="1" charset="-128"/>
                <a:cs typeface="ＭＳ Ｐゴシック" pitchFamily="1" charset="-128"/>
              </a:rPr>
              <a:t> for students to work individually or with a partner.  There are two problems provided.  These are optional problems depending on the level of your students.  A group work assignment is provided for students after these problems.  </a:t>
            </a:r>
            <a:endParaRPr lang="en-US" u="none" dirty="0" smtClean="0">
              <a:ea typeface="ＭＳ Ｐゴシック" pitchFamily="1" charset="-128"/>
              <a:cs typeface="ＭＳ Ｐゴシック" pitchFamily="1" charset="-128"/>
            </a:endParaRPr>
          </a:p>
          <a:p>
            <a:pPr eaLnBrk="1" hangingPunct="1">
              <a:spcBef>
                <a:spcPct val="0"/>
              </a:spcBef>
              <a:buFontTx/>
              <a:buNone/>
            </a:pPr>
            <a:endParaRPr lang="en-US" u="none" baseline="0" dirty="0" smtClean="0">
              <a:ea typeface="ＭＳ Ｐゴシック" pitchFamily="1" charset="-128"/>
              <a:cs typeface="ＭＳ Ｐゴシック" pitchFamily="1" charset="-128"/>
            </a:endParaRPr>
          </a:p>
          <a:p>
            <a:pPr eaLnBrk="1" hangingPunct="1">
              <a:spcBef>
                <a:spcPct val="0"/>
              </a:spcBef>
              <a:buFontTx/>
              <a:buNone/>
            </a:pPr>
            <a:r>
              <a:rPr lang="en-US" u="none" baseline="0" dirty="0" smtClean="0">
                <a:ea typeface="ＭＳ Ｐゴシック" pitchFamily="1" charset="-128"/>
                <a:cs typeface="ＭＳ Ｐゴシック" pitchFamily="1" charset="-128"/>
              </a:rPr>
              <a:t>If these slides are chosen to be used, reassure the students that formulas are expressions that are evaluated.  If they have not been exposed to these formulas yet, explain that in their upcoming units, a complete understanding of the formulas will take place.  Otherwise, make the connection that they have seen these formulas before.  An explanation of more than one variable next to each other means to  multiply.  Point out the dimensions of the prism leading the students to decided which number takes the place of which variable.  </a:t>
            </a:r>
          </a:p>
          <a:p>
            <a:pPr eaLnBrk="1" hangingPunct="1">
              <a:spcBef>
                <a:spcPct val="0"/>
              </a:spcBef>
              <a:buFontTx/>
              <a:buNone/>
            </a:pPr>
            <a:endParaRPr lang="en-US" u="none" baseline="0" dirty="0" smtClean="0">
              <a:ea typeface="ＭＳ Ｐゴシック" pitchFamily="1" charset="-128"/>
              <a:cs typeface="ＭＳ Ｐゴシック" pitchFamily="1" charset="-128"/>
            </a:endParaRPr>
          </a:p>
          <a:p>
            <a:pPr eaLnBrk="1" hangingPunct="1">
              <a:spcBef>
                <a:spcPct val="0"/>
              </a:spcBef>
              <a:buFontTx/>
              <a:buNone/>
            </a:pPr>
            <a:r>
              <a:rPr lang="en-US" u="none" baseline="0" dirty="0" smtClean="0">
                <a:ea typeface="ＭＳ Ｐゴシック" pitchFamily="1" charset="-128"/>
                <a:cs typeface="ＭＳ Ｐゴシック" pitchFamily="1" charset="-128"/>
              </a:rPr>
              <a:t>These types of problems were chosen because the standards reference formulas.  Give students about 5 minutes to work on the problems.  Depending on the level of your students, an explanation of more than one variable next to each other means to  multiply.  Advancing the slide will show the process to obtaining the answer.  </a:t>
            </a:r>
            <a:endParaRPr lang="en-US" u="none" dirty="0">
              <a:ea typeface="ＭＳ Ｐゴシック" pitchFamily="1" charset="-128"/>
              <a:cs typeface="ＭＳ Ｐゴシック" pitchFamily="1"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5EE48C94-D37B-0D49-971C-328FDB07B8EE}"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dirty="0" smtClean="0">
                <a:ea typeface="ＭＳ Ｐゴシック" pitchFamily="1" charset="-128"/>
                <a:cs typeface="ＭＳ Ｐゴシック" pitchFamily="1" charset="-128"/>
              </a:rPr>
              <a:t>(</a:t>
            </a:r>
            <a:r>
              <a:rPr lang="en-US" baseline="0" dirty="0" smtClean="0">
                <a:ea typeface="ＭＳ Ｐゴシック" pitchFamily="1" charset="-128"/>
                <a:cs typeface="ＭＳ Ｐゴシック" pitchFamily="1" charset="-128"/>
              </a:rPr>
              <a:t>Time </a:t>
            </a:r>
            <a:r>
              <a:rPr lang="en-US" dirty="0" smtClean="0">
                <a:ea typeface="ＭＳ Ｐゴシック" pitchFamily="1" charset="-128"/>
                <a:cs typeface="ＭＳ Ｐゴシック" pitchFamily="1" charset="-128"/>
              </a:rPr>
              <a:t>on this slide - 3 min) Time passed 33</a:t>
            </a:r>
            <a:r>
              <a:rPr lang="en-US" baseline="0" dirty="0" smtClean="0">
                <a:ea typeface="ＭＳ Ｐゴシック" pitchFamily="1" charset="-128"/>
                <a:cs typeface="ＭＳ Ｐゴシック" pitchFamily="1" charset="-128"/>
              </a:rPr>
              <a:t> min</a:t>
            </a:r>
            <a:endParaRPr lang="en-US" dirty="0" smtClean="0">
              <a:ea typeface="ＭＳ Ｐゴシック" pitchFamily="1" charset="-128"/>
              <a:cs typeface="ＭＳ Ｐゴシック" pitchFamily="1" charset="-128"/>
            </a:endParaRPr>
          </a:p>
          <a:p>
            <a:pPr eaLnBrk="1" hangingPunct="1">
              <a:spcBef>
                <a:spcPct val="0"/>
              </a:spcBef>
            </a:pPr>
            <a:r>
              <a:rPr lang="en-US" u="sng" dirty="0" smtClean="0">
                <a:ea typeface="ＭＳ Ｐゴシック" pitchFamily="1" charset="-128"/>
                <a:cs typeface="ＭＳ Ｐゴシック" pitchFamily="1" charset="-128"/>
              </a:rPr>
              <a:t>In</a:t>
            </a:r>
            <a:r>
              <a:rPr lang="en-US" u="sng" dirty="0">
                <a:ea typeface="ＭＳ Ｐゴシック" pitchFamily="1" charset="-128"/>
                <a:cs typeface="ＭＳ Ｐゴシック" pitchFamily="1" charset="-128"/>
              </a:rPr>
              <a:t>-Class Notes</a:t>
            </a:r>
          </a:p>
          <a:p>
            <a:pPr eaLnBrk="1" hangingPunct="1">
              <a:spcBef>
                <a:spcPct val="0"/>
              </a:spcBef>
              <a:buFontTx/>
              <a:buChar char="•"/>
            </a:pPr>
            <a:r>
              <a:rPr lang="en-US" dirty="0" smtClean="0">
                <a:ea typeface="ＭＳ Ｐゴシック" pitchFamily="1" charset="-128"/>
                <a:cs typeface="ＭＳ Ｐゴシック" pitchFamily="1" charset="-128"/>
              </a:rPr>
              <a:t> This</a:t>
            </a:r>
            <a:r>
              <a:rPr lang="en-US" baseline="0" dirty="0" smtClean="0">
                <a:ea typeface="ＭＳ Ｐゴシック" pitchFamily="1" charset="-128"/>
                <a:cs typeface="ＭＳ Ｐゴシック" pitchFamily="1" charset="-128"/>
              </a:rPr>
              <a:t> is another problem for students to practice with.  </a:t>
            </a:r>
          </a:p>
          <a:p>
            <a:pPr eaLnBrk="1" hangingPunct="1">
              <a:spcBef>
                <a:spcPct val="0"/>
              </a:spcBef>
              <a:buFontTx/>
              <a:buChar char="•"/>
            </a:pPr>
            <a:r>
              <a:rPr lang="en-US" baseline="0" dirty="0" smtClean="0">
                <a:ea typeface="ＭＳ Ｐゴシック" pitchFamily="1" charset="-128"/>
                <a:cs typeface="ＭＳ Ｐゴシック" pitchFamily="1" charset="-128"/>
              </a:rPr>
              <a:t> Can be done individually or with a partner.  </a:t>
            </a:r>
          </a:p>
          <a:p>
            <a:pPr eaLnBrk="1" hangingPunct="1">
              <a:spcBef>
                <a:spcPct val="0"/>
              </a:spcBef>
              <a:buFontTx/>
              <a:buChar char="•"/>
            </a:pPr>
            <a:r>
              <a:rPr lang="en-US" baseline="0" dirty="0" smtClean="0">
                <a:ea typeface="ＭＳ Ｐゴシック" pitchFamily="1" charset="-128"/>
                <a:cs typeface="ＭＳ Ｐゴシック" pitchFamily="1" charset="-128"/>
              </a:rPr>
              <a:t> Encourage students to follow the steps to evaluate the expression.</a:t>
            </a:r>
          </a:p>
          <a:p>
            <a:pPr eaLnBrk="1" hangingPunct="1">
              <a:spcBef>
                <a:spcPct val="0"/>
              </a:spcBef>
              <a:buFontTx/>
              <a:buChar char="•"/>
            </a:pPr>
            <a:r>
              <a:rPr lang="en-US" baseline="0" dirty="0" smtClean="0">
                <a:ea typeface="ＭＳ Ｐゴシック" pitchFamily="1" charset="-128"/>
                <a:cs typeface="ＭＳ Ｐゴシック" pitchFamily="1" charset="-128"/>
              </a:rPr>
              <a:t> Give students about 5 minutes to complete.  </a:t>
            </a:r>
          </a:p>
          <a:p>
            <a:pPr eaLnBrk="1" hangingPunct="1">
              <a:spcBef>
                <a:spcPct val="0"/>
              </a:spcBef>
              <a:buFontTx/>
              <a:buChar char="•"/>
            </a:pPr>
            <a:r>
              <a:rPr lang="en-US" baseline="0" dirty="0" smtClean="0">
                <a:ea typeface="ＭＳ Ｐゴシック" pitchFamily="1" charset="-128"/>
                <a:cs typeface="ＭＳ Ｐゴシック" pitchFamily="1" charset="-128"/>
              </a:rPr>
              <a:t> Advance the slide to show the process in obtaining the answer. </a:t>
            </a:r>
          </a:p>
          <a:p>
            <a:pPr eaLnBrk="1" hangingPunct="1">
              <a:spcBef>
                <a:spcPct val="0"/>
              </a:spcBef>
              <a:buFontTx/>
              <a:buChar char="•"/>
            </a:pPr>
            <a:r>
              <a:rPr lang="en-US" baseline="0" dirty="0" smtClean="0">
                <a:ea typeface="ＭＳ Ｐゴシック" pitchFamily="1" charset="-128"/>
                <a:cs typeface="ＭＳ Ｐゴシック" pitchFamily="1" charset="-128"/>
              </a:rPr>
              <a:t> Students may need reassurance that formulas can be evaluated as well following the steps/process.</a:t>
            </a:r>
            <a:endParaRPr lang="en-US" dirty="0" smtClean="0">
              <a:ea typeface="ＭＳ Ｐゴシック" pitchFamily="1" charset="-128"/>
              <a:cs typeface="ＭＳ Ｐゴシック" pitchFamily="1" charset="-128"/>
            </a:endParaRPr>
          </a:p>
          <a:p>
            <a:pPr eaLnBrk="1" hangingPunct="1">
              <a:spcBef>
                <a:spcPct val="0"/>
              </a:spcBef>
              <a:buFontTx/>
              <a:buChar char="•"/>
            </a:pPr>
            <a:endParaRPr lang="en-US" dirty="0" smtClean="0">
              <a:ea typeface="ＭＳ Ｐゴシック" pitchFamily="1" charset="-128"/>
              <a:cs typeface="ＭＳ Ｐゴシック" pitchFamily="1" charset="-128"/>
            </a:endParaRPr>
          </a:p>
          <a:p>
            <a:pPr eaLnBrk="1" hangingPunct="1">
              <a:spcBef>
                <a:spcPct val="0"/>
              </a:spcBef>
              <a:buFontTx/>
              <a:buChar char="•"/>
            </a:pPr>
            <a:endParaRPr lang="en-US" dirty="0">
              <a:ea typeface="ＭＳ Ｐゴシック" pitchFamily="1" charset="-128"/>
              <a:cs typeface="ＭＳ Ｐゴシック" pitchFamily="1" charset="-128"/>
            </a:endParaRPr>
          </a:p>
          <a:p>
            <a:pPr eaLnBrk="1" hangingPunct="1">
              <a:spcBef>
                <a:spcPct val="0"/>
              </a:spcBef>
            </a:pPr>
            <a:r>
              <a:rPr lang="en-US" u="sng" dirty="0">
                <a:ea typeface="ＭＳ Ｐゴシック" pitchFamily="1" charset="-128"/>
                <a:cs typeface="ＭＳ Ｐゴシック" pitchFamily="1" charset="-128"/>
              </a:rPr>
              <a:t>Preparation Notes</a:t>
            </a:r>
            <a:endParaRPr lang="en-US" u="sng" dirty="0" smtClean="0">
              <a:ea typeface="ＭＳ Ｐゴシック" pitchFamily="1" charset="-128"/>
              <a:cs typeface="ＭＳ Ｐゴシック" pitchFamily="1" charset="-128"/>
            </a:endParaRPr>
          </a:p>
          <a:p>
            <a:pPr eaLnBrk="1" hangingPunct="1">
              <a:spcBef>
                <a:spcPct val="0"/>
              </a:spcBef>
              <a:buFontTx/>
              <a:buNone/>
            </a:pPr>
            <a:endParaRPr lang="en-US" u="sng"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u="none" dirty="0" smtClean="0">
                <a:ea typeface="ＭＳ Ｐゴシック" pitchFamily="1" charset="-128"/>
                <a:cs typeface="ＭＳ Ｐゴシック" pitchFamily="1" charset="-128"/>
              </a:rPr>
              <a:t>The practice is designed</a:t>
            </a:r>
            <a:r>
              <a:rPr lang="en-US" u="none" baseline="0" dirty="0" smtClean="0">
                <a:ea typeface="ＭＳ Ｐゴシック" pitchFamily="1" charset="-128"/>
                <a:cs typeface="ＭＳ Ｐゴシック" pitchFamily="1" charset="-128"/>
              </a:rPr>
              <a:t> for students to work individually or with a partner.  This is the last of guided practice problems.  These are optional problems depending on the level of your students.  A group work assignment is provided for students after these problems.  </a:t>
            </a:r>
            <a:endParaRPr lang="en-US" u="none" dirty="0" smtClean="0">
              <a:ea typeface="ＭＳ Ｐゴシック" pitchFamily="1" charset="-128"/>
              <a:cs typeface="ＭＳ Ｐゴシック" pitchFamily="1" charset="-128"/>
            </a:endParaRPr>
          </a:p>
          <a:p>
            <a:pPr eaLnBrk="1" hangingPunct="1">
              <a:spcBef>
                <a:spcPct val="0"/>
              </a:spcBef>
              <a:buFontTx/>
              <a:buNone/>
            </a:pPr>
            <a:endParaRPr lang="en-US" u="none" dirty="0" smtClean="0">
              <a:ea typeface="ＭＳ Ｐゴシック" pitchFamily="1" charset="-128"/>
              <a:cs typeface="ＭＳ Ｐゴシック" pitchFamily="1" charset="-128"/>
            </a:endParaRPr>
          </a:p>
          <a:p>
            <a:pPr eaLnBrk="1" hangingPunct="1">
              <a:spcBef>
                <a:spcPct val="0"/>
              </a:spcBef>
              <a:buFontTx/>
              <a:buNone/>
            </a:pPr>
            <a:endParaRPr lang="en-US" u="none" baseline="0" dirty="0" smtClean="0">
              <a:ea typeface="ＭＳ Ｐゴシック" pitchFamily="1" charset="-128"/>
              <a:cs typeface="ＭＳ Ｐゴシック" pitchFamily="1" charset="-128"/>
            </a:endParaRPr>
          </a:p>
          <a:p>
            <a:pPr eaLnBrk="1" hangingPunct="1">
              <a:spcBef>
                <a:spcPct val="0"/>
              </a:spcBef>
              <a:buFontTx/>
              <a:buNone/>
            </a:pPr>
            <a:r>
              <a:rPr lang="en-US" u="none" baseline="0" dirty="0" smtClean="0">
                <a:ea typeface="ＭＳ Ｐゴシック" pitchFamily="1" charset="-128"/>
                <a:cs typeface="ＭＳ Ｐゴシック" pitchFamily="1" charset="-128"/>
              </a:rPr>
              <a:t>If these slides are chosen to be used, reassure the students that formulas are expressions that are evaluated.  If they have not been exposed to these formulas yet, explain that in their upcoming units, a complete understanding of the formulas will take place.  Otherwise, make the connection that they have seen these formulas before.  Remind students again, that more than one variable next to each other means to  multiply.  Point out the dimensions of the prism leading the students to decided which number takes the place of which variable. </a:t>
            </a:r>
          </a:p>
          <a:p>
            <a:pPr eaLnBrk="1" hangingPunct="1">
              <a:spcBef>
                <a:spcPct val="0"/>
              </a:spcBef>
              <a:buFontTx/>
              <a:buNone/>
            </a:pPr>
            <a:endParaRPr lang="en-US" u="none" baseline="0" dirty="0" smtClean="0">
              <a:ea typeface="ＭＳ Ｐゴシック" pitchFamily="1" charset="-128"/>
              <a:cs typeface="ＭＳ Ｐゴシック" pitchFamily="1" charset="-128"/>
            </a:endParaRPr>
          </a:p>
          <a:p>
            <a:pPr eaLnBrk="1" hangingPunct="1">
              <a:spcBef>
                <a:spcPct val="0"/>
              </a:spcBef>
              <a:buFontTx/>
              <a:buNone/>
            </a:pPr>
            <a:r>
              <a:rPr lang="en-US" u="none" baseline="0" dirty="0" smtClean="0">
                <a:ea typeface="ＭＳ Ｐゴシック" pitchFamily="1" charset="-128"/>
                <a:cs typeface="ＭＳ Ｐゴシック" pitchFamily="1" charset="-128"/>
              </a:rPr>
              <a:t>These types of problems were chosen because the standards reference formulas.  Give students about 5 minutes to work on the problems.  Advancing the slide will show the process to obtaining the answer.  </a:t>
            </a:r>
            <a:endParaRPr lang="en-US" u="none" dirty="0" smtClean="0">
              <a:ea typeface="ＭＳ Ｐゴシック" pitchFamily="1" charset="-128"/>
              <a:cs typeface="ＭＳ Ｐゴシック" pitchFamily="1" charset="-128"/>
            </a:endParaRPr>
          </a:p>
          <a:p>
            <a:pPr eaLnBrk="1" hangingPunct="1">
              <a:spcBef>
                <a:spcPct val="0"/>
              </a:spcBef>
              <a:buFontTx/>
              <a:buNone/>
            </a:pPr>
            <a:endParaRPr lang="en-US" u="none" dirty="0">
              <a:ea typeface="ＭＳ Ｐゴシック" pitchFamily="1" charset="-128"/>
              <a:cs typeface="ＭＳ Ｐゴシック" pitchFamily="1"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5EE48C94-D37B-0D49-971C-328FDB07B8EE}"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dirty="0">
                <a:ea typeface="ＭＳ Ｐゴシック" pitchFamily="1" charset="-128"/>
                <a:cs typeface="ＭＳ Ｐゴシック" pitchFamily="1" charset="-128"/>
              </a:rPr>
              <a:t>(Time on this slide </a:t>
            </a:r>
            <a:r>
              <a:rPr lang="en-US" dirty="0" smtClean="0">
                <a:ea typeface="ＭＳ Ｐゴシック" pitchFamily="1" charset="-128"/>
                <a:cs typeface="ＭＳ Ｐゴシック" pitchFamily="1" charset="-128"/>
              </a:rPr>
              <a:t>- 3 </a:t>
            </a:r>
            <a:r>
              <a:rPr lang="en-US" dirty="0">
                <a:ea typeface="ＭＳ Ｐゴシック" pitchFamily="1" charset="-128"/>
                <a:cs typeface="ＭＳ Ｐゴシック" pitchFamily="1" charset="-128"/>
              </a:rPr>
              <a:t>min) Time </a:t>
            </a:r>
            <a:r>
              <a:rPr lang="en-US" dirty="0" smtClean="0">
                <a:ea typeface="ＭＳ Ｐゴシック" pitchFamily="1" charset="-128"/>
                <a:cs typeface="ＭＳ Ｐゴシック" pitchFamily="1" charset="-128"/>
              </a:rPr>
              <a:t>passed 60</a:t>
            </a:r>
          </a:p>
          <a:p>
            <a:pPr eaLnBrk="1" hangingPunct="1">
              <a:spcBef>
                <a:spcPct val="0"/>
              </a:spcBef>
            </a:pPr>
            <a:r>
              <a:rPr lang="en-US" u="sng" dirty="0">
                <a:ea typeface="ＭＳ Ｐゴシック" pitchFamily="1" charset="-128"/>
                <a:cs typeface="ＭＳ Ｐゴシック" pitchFamily="1" charset="-128"/>
              </a:rPr>
              <a:t>In-Class Notes</a:t>
            </a:r>
          </a:p>
          <a:p>
            <a:pPr eaLnBrk="1" hangingPunct="1">
              <a:spcBef>
                <a:spcPct val="0"/>
              </a:spcBef>
              <a:buFontTx/>
              <a:buChar char="•"/>
            </a:pPr>
            <a:r>
              <a:rPr lang="en-US" dirty="0" smtClean="0">
                <a:ea typeface="ＭＳ Ｐゴシック" pitchFamily="1" charset="-128"/>
                <a:cs typeface="ＭＳ Ｐゴシック" pitchFamily="1" charset="-128"/>
              </a:rPr>
              <a:t> Have</a:t>
            </a:r>
            <a:r>
              <a:rPr lang="en-US" baseline="0" dirty="0" smtClean="0">
                <a:ea typeface="ＭＳ Ｐゴシック" pitchFamily="1" charset="-128"/>
                <a:cs typeface="ＭＳ Ｐゴシック" pitchFamily="1" charset="-128"/>
              </a:rPr>
              <a:t> students individually answer the following question.  </a:t>
            </a:r>
          </a:p>
          <a:p>
            <a:pPr eaLnBrk="1" hangingPunct="1">
              <a:spcBef>
                <a:spcPct val="0"/>
              </a:spcBef>
              <a:buFontTx/>
              <a:buChar char="•"/>
            </a:pPr>
            <a:r>
              <a:rPr lang="en-US" baseline="0" dirty="0" smtClean="0">
                <a:ea typeface="ＭＳ Ｐゴシック" pitchFamily="1" charset="-128"/>
                <a:cs typeface="ＭＳ Ｐゴシック" pitchFamily="1" charset="-128"/>
              </a:rPr>
              <a:t> Either go over the question or just collect before students leave for the period.  </a:t>
            </a:r>
            <a:endParaRPr lang="en-US" dirty="0" smtClean="0">
              <a:ea typeface="ＭＳ Ｐゴシック" pitchFamily="1" charset="-128"/>
              <a:cs typeface="ＭＳ Ｐゴシック" pitchFamily="1" charset="-128"/>
            </a:endParaRPr>
          </a:p>
          <a:p>
            <a:pPr eaLnBrk="1" hangingPunct="1">
              <a:spcBef>
                <a:spcPct val="0"/>
              </a:spcBef>
              <a:buFontTx/>
              <a:buChar char="•"/>
            </a:pPr>
            <a:endParaRPr lang="en-US" dirty="0">
              <a:ea typeface="ＭＳ Ｐゴシック" pitchFamily="1" charset="-128"/>
              <a:cs typeface="ＭＳ Ｐゴシック" pitchFamily="1" charset="-128"/>
            </a:endParaRPr>
          </a:p>
          <a:p>
            <a:pPr eaLnBrk="1" hangingPunct="1">
              <a:spcBef>
                <a:spcPct val="0"/>
              </a:spcBef>
            </a:pPr>
            <a:r>
              <a:rPr lang="en-US" u="sng" dirty="0">
                <a:ea typeface="ＭＳ Ｐゴシック" pitchFamily="1" charset="-128"/>
                <a:cs typeface="ＭＳ Ｐゴシック" pitchFamily="1" charset="-128"/>
              </a:rPr>
              <a:t>Preparation Notes</a:t>
            </a:r>
            <a:endParaRPr lang="en-US" u="sng" dirty="0" smtClean="0">
              <a:ea typeface="ＭＳ Ｐゴシック" pitchFamily="1" charset="-128"/>
              <a:cs typeface="ＭＳ Ｐゴシック" pitchFamily="1" charset="-128"/>
            </a:endParaRPr>
          </a:p>
          <a:p>
            <a:pPr eaLnBrk="1" hangingPunct="1">
              <a:spcBef>
                <a:spcPct val="0"/>
              </a:spcBef>
              <a:buFontTx/>
              <a:buNone/>
            </a:pPr>
            <a:endParaRPr lang="en-US" u="none" dirty="0" smtClean="0">
              <a:ea typeface="ＭＳ Ｐゴシック" pitchFamily="1" charset="-128"/>
              <a:cs typeface="ＭＳ Ｐゴシック" pitchFamily="1" charset="-128"/>
            </a:endParaRPr>
          </a:p>
          <a:p>
            <a:pPr eaLnBrk="1" hangingPunct="1">
              <a:spcBef>
                <a:spcPct val="0"/>
              </a:spcBef>
              <a:buFontTx/>
              <a:buNone/>
            </a:pPr>
            <a:r>
              <a:rPr lang="en-US" u="none" dirty="0" smtClean="0">
                <a:ea typeface="ＭＳ Ｐゴシック" pitchFamily="1" charset="-128"/>
                <a:cs typeface="ＭＳ Ｐゴシック" pitchFamily="1" charset="-128"/>
              </a:rPr>
              <a:t>This</a:t>
            </a:r>
            <a:r>
              <a:rPr lang="en-US" u="none" baseline="0" dirty="0" smtClean="0">
                <a:ea typeface="ＭＳ Ｐゴシック" pitchFamily="1" charset="-128"/>
                <a:cs typeface="ＭＳ Ｐゴシック" pitchFamily="1" charset="-128"/>
              </a:rPr>
              <a:t> exit slip is designed to quickly assess students individually to see if they have gained an understanding from the lesson.  The answer is provided if decide to go over as a whole class or can just collect as students leave.   </a:t>
            </a:r>
            <a:endParaRPr lang="en-US" u="none" dirty="0">
              <a:ea typeface="ＭＳ Ｐゴシック" pitchFamily="1" charset="-128"/>
              <a:cs typeface="ＭＳ Ｐゴシック" pitchFamily="1"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5EE48C94-D37B-0D49-971C-328FDB07B8EE}" type="slidenum">
              <a:rPr lang="en-US"/>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a:ea typeface="ＭＳ Ｐゴシック" pitchFamily="1" charset="-128"/>
                <a:cs typeface="ＭＳ Ｐゴシック" pitchFamily="1" charset="-128"/>
              </a:rPr>
              <a:t>(Time on this slide </a:t>
            </a:r>
            <a:r>
              <a:rPr lang="en-US" sz="800" dirty="0" smtClean="0">
                <a:ea typeface="ＭＳ Ｐゴシック" pitchFamily="1" charset="-128"/>
                <a:cs typeface="ＭＳ Ｐゴシック" pitchFamily="1" charset="-128"/>
              </a:rPr>
              <a:t>- 4 </a:t>
            </a:r>
            <a:r>
              <a:rPr lang="en-US" sz="800" dirty="0">
                <a:ea typeface="ＭＳ Ｐゴシック" pitchFamily="1" charset="-128"/>
                <a:cs typeface="ＭＳ Ｐゴシック" pitchFamily="1" charset="-128"/>
              </a:rPr>
              <a:t>min) Time </a:t>
            </a:r>
            <a:r>
              <a:rPr lang="en-US" sz="800" dirty="0" smtClean="0">
                <a:ea typeface="ＭＳ Ｐゴシック" pitchFamily="1" charset="-128"/>
                <a:cs typeface="ＭＳ Ｐゴシック" pitchFamily="1" charset="-128"/>
              </a:rPr>
              <a:t>passed 4 min</a:t>
            </a:r>
            <a:endParaRPr lang="en-US" sz="800" u="none" baseline="0" dirty="0" smtClean="0">
              <a:solidFill>
                <a:srgbClr val="FF0000"/>
              </a:solidFill>
              <a:ea typeface="ＭＳ Ｐゴシック" pitchFamily="1" charset="-128"/>
              <a:cs typeface="ＭＳ Ｐゴシック" pitchFamily="1" charset="-128"/>
            </a:endParaRPr>
          </a:p>
          <a:p>
            <a:pPr eaLnBrk="1" hangingPunct="1">
              <a:lnSpc>
                <a:spcPct val="80000"/>
              </a:lnSpc>
              <a:spcBef>
                <a:spcPct val="0"/>
              </a:spcBef>
            </a:pPr>
            <a:endParaRPr lang="en-US" sz="800" u="none" dirty="0" smtClean="0">
              <a:solidFill>
                <a:srgbClr val="FF0000"/>
              </a:solidFill>
              <a:ea typeface="ＭＳ Ｐゴシック" pitchFamily="1" charset="-128"/>
              <a:cs typeface="ＭＳ Ｐゴシック" pitchFamily="1" charset="-128"/>
            </a:endParaRP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a:t>
            </a:r>
            <a:r>
              <a:rPr lang="en-US" sz="800" u="sng" dirty="0" smtClean="0">
                <a:ea typeface="ＭＳ Ｐゴシック" pitchFamily="1" charset="-128"/>
                <a:cs typeface="ＭＳ Ｐゴシック" pitchFamily="1" charset="-128"/>
              </a:rPr>
              <a:t>Notes</a:t>
            </a:r>
          </a:p>
          <a:p>
            <a:pPr eaLnBrk="1" hangingPunct="1">
              <a:lnSpc>
                <a:spcPct val="80000"/>
              </a:lnSpc>
              <a:spcBef>
                <a:spcPct val="0"/>
              </a:spcBef>
              <a:buFontTx/>
              <a:buChar char="•"/>
            </a:pPr>
            <a:r>
              <a:rPr lang="en-US" sz="800" dirty="0" smtClean="0">
                <a:ea typeface="ＭＳ Ｐゴシック" pitchFamily="1" charset="-128"/>
                <a:cs typeface="ＭＳ Ｐゴシック" pitchFamily="1" charset="-128"/>
              </a:rPr>
              <a:t> Read slide as it appears.</a:t>
            </a:r>
          </a:p>
          <a:p>
            <a:pPr eaLnBrk="1" hangingPunct="1">
              <a:lnSpc>
                <a:spcPct val="80000"/>
              </a:lnSpc>
              <a:spcBef>
                <a:spcPct val="0"/>
              </a:spcBef>
              <a:buFontTx/>
              <a:buChar char="•"/>
            </a:pPr>
            <a:r>
              <a:rPr lang="en-US" sz="800" dirty="0" smtClean="0">
                <a:ea typeface="ＭＳ Ｐゴシック" pitchFamily="1" charset="-128"/>
                <a:cs typeface="ＭＳ Ｐゴシック" pitchFamily="1" charset="-128"/>
              </a:rPr>
              <a:t> Click</a:t>
            </a:r>
            <a:r>
              <a:rPr lang="en-US" sz="800" baseline="0" dirty="0" smtClean="0">
                <a:ea typeface="ＭＳ Ｐゴシック" pitchFamily="1" charset="-128"/>
                <a:cs typeface="ＭＳ Ｐゴシック" pitchFamily="1" charset="-128"/>
              </a:rPr>
              <a:t> to reveal a quick discussion how this can be written as an algebraic expression.</a:t>
            </a:r>
            <a:endParaRPr lang="en-US" sz="800" dirty="0" smtClean="0">
              <a:ea typeface="ＭＳ Ｐゴシック" pitchFamily="1" charset="-128"/>
              <a:cs typeface="ＭＳ Ｐゴシック" pitchFamily="1" charset="-128"/>
            </a:endParaRPr>
          </a:p>
          <a:p>
            <a:pPr eaLnBrk="1" hangingPunct="1">
              <a:lnSpc>
                <a:spcPct val="80000"/>
              </a:lnSpc>
              <a:spcBef>
                <a:spcPct val="0"/>
              </a:spcBef>
              <a:buFontTx/>
              <a:buNone/>
            </a:pPr>
            <a:endParaRPr lang="en-US" sz="800" dirty="0">
              <a:ea typeface="ＭＳ Ｐゴシック" pitchFamily="1" charset="-128"/>
              <a:cs typeface="ＭＳ Ｐゴシック" pitchFamily="1" charset="-128"/>
            </a:endParaRPr>
          </a:p>
          <a:p>
            <a:pPr eaLnBrk="1" hangingPunct="1">
              <a:lnSpc>
                <a:spcPct val="80000"/>
              </a:lnSpc>
              <a:spcBef>
                <a:spcPct val="0"/>
              </a:spcBef>
            </a:pPr>
            <a:r>
              <a:rPr lang="en-US" sz="800" u="sng" dirty="0">
                <a:ea typeface="ＭＳ Ｐゴシック" pitchFamily="1" charset="-128"/>
                <a:cs typeface="ＭＳ Ｐゴシック" pitchFamily="1" charset="-128"/>
              </a:rPr>
              <a:t>Preparation </a:t>
            </a:r>
            <a:r>
              <a:rPr lang="en-US" sz="800" u="sng" dirty="0" smtClean="0">
                <a:ea typeface="ＭＳ Ｐゴシック" pitchFamily="1" charset="-128"/>
                <a:cs typeface="ＭＳ Ｐゴシック" pitchFamily="1" charset="-128"/>
              </a:rPr>
              <a:t>Notes</a:t>
            </a:r>
          </a:p>
          <a:p>
            <a:pPr eaLnBrk="1" hangingPunct="1">
              <a:lnSpc>
                <a:spcPct val="80000"/>
              </a:lnSpc>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r>
              <a:rPr lang="en-US" sz="800" u="none" dirty="0" smtClean="0">
                <a:ea typeface="ＭＳ Ｐゴシック" pitchFamily="1" charset="-128"/>
                <a:cs typeface="ＭＳ Ｐゴシック" pitchFamily="1" charset="-128"/>
              </a:rPr>
              <a:t>The</a:t>
            </a:r>
            <a:r>
              <a:rPr lang="en-US" sz="800" u="none" baseline="0" dirty="0" smtClean="0">
                <a:ea typeface="ＭＳ Ｐゴシック" pitchFamily="1" charset="-128"/>
                <a:cs typeface="ＭＳ Ｐゴシック" pitchFamily="1" charset="-128"/>
              </a:rPr>
              <a:t> purpose of this warm up is to review numerical expressions and algebraic expressions, and to make a quick connection between the two.  Be sure to make the connection that the variable, </a:t>
            </a:r>
            <a:r>
              <a:rPr lang="en-US" sz="800" i="1" u="none" baseline="0" dirty="0" err="1" smtClean="0">
                <a:ea typeface="ＭＳ Ｐゴシック" pitchFamily="1" charset="-128"/>
                <a:cs typeface="ＭＳ Ｐゴシック" pitchFamily="1" charset="-128"/>
              </a:rPr>
              <a:t>p</a:t>
            </a:r>
            <a:r>
              <a:rPr lang="en-US" sz="800" u="none" baseline="0" dirty="0" smtClean="0">
                <a:ea typeface="ＭＳ Ｐゴシック" pitchFamily="1" charset="-128"/>
                <a:cs typeface="ＭＳ Ｐゴシック" pitchFamily="1" charset="-128"/>
              </a:rPr>
              <a:t>, took the place of the 10.  Since students will be evaluating expressions in this unit, this is quick way to prompt students for lesson.  </a:t>
            </a:r>
            <a:endParaRPr lang="en-US" sz="800" u="none" dirty="0" smtClean="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B7CA2C95-74C6-0247-A468-C6DEEFEBD973}"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dirty="0">
                <a:ea typeface="ＭＳ Ｐゴシック" pitchFamily="1" charset="-128"/>
                <a:cs typeface="ＭＳ Ｐゴシック" pitchFamily="1" charset="-128"/>
              </a:rPr>
              <a:t>(Time on this slide -</a:t>
            </a:r>
            <a:r>
              <a:rPr lang="en-US" dirty="0" smtClean="0">
                <a:ea typeface="ＭＳ Ｐゴシック" pitchFamily="1" charset="-128"/>
                <a:cs typeface="ＭＳ Ｐゴシック" pitchFamily="1" charset="-128"/>
              </a:rPr>
              <a:t>  2</a:t>
            </a:r>
            <a:r>
              <a:rPr lang="en-US" baseline="0" dirty="0" smtClean="0">
                <a:ea typeface="ＭＳ Ｐゴシック" pitchFamily="1" charset="-128"/>
                <a:cs typeface="ＭＳ Ｐゴシック" pitchFamily="1" charset="-128"/>
              </a:rPr>
              <a:t> </a:t>
            </a:r>
            <a:r>
              <a:rPr lang="en-US" dirty="0" smtClean="0">
                <a:ea typeface="ＭＳ Ｐゴシック" pitchFamily="1" charset="-128"/>
                <a:cs typeface="ＭＳ Ｐゴシック" pitchFamily="1" charset="-128"/>
              </a:rPr>
              <a:t>min</a:t>
            </a:r>
            <a:r>
              <a:rPr lang="en-US" dirty="0">
                <a:ea typeface="ＭＳ Ｐゴシック" pitchFamily="1" charset="-128"/>
                <a:cs typeface="ＭＳ Ｐゴシック" pitchFamily="1" charset="-128"/>
              </a:rPr>
              <a:t>) Time </a:t>
            </a:r>
            <a:r>
              <a:rPr lang="en-US" dirty="0" smtClean="0">
                <a:ea typeface="ＭＳ Ｐゴシック" pitchFamily="1" charset="-128"/>
                <a:cs typeface="ＭＳ Ｐゴシック" pitchFamily="1" charset="-128"/>
              </a:rPr>
              <a:t>passed 7 min</a:t>
            </a:r>
          </a:p>
          <a:p>
            <a:pPr eaLnBrk="1" hangingPunct="1">
              <a:spcBef>
                <a:spcPct val="0"/>
              </a:spcBef>
            </a:pPr>
            <a:r>
              <a:rPr lang="en-US" u="sng" dirty="0">
                <a:ea typeface="ＭＳ Ｐゴシック" pitchFamily="1" charset="-128"/>
                <a:cs typeface="ＭＳ Ｐゴシック" pitchFamily="1" charset="-128"/>
              </a:rPr>
              <a:t>In-Class Notes</a:t>
            </a:r>
          </a:p>
          <a:p>
            <a:pPr eaLnBrk="1" hangingPunct="1">
              <a:spcBef>
                <a:spcPct val="0"/>
              </a:spcBef>
              <a:buFontTx/>
              <a:buChar char="•"/>
            </a:pPr>
            <a:r>
              <a:rPr lang="en-US" dirty="0" smtClean="0">
                <a:ea typeface="ＭＳ Ｐゴシック" pitchFamily="1" charset="-128"/>
                <a:cs typeface="ＭＳ Ｐゴシック" pitchFamily="1" charset="-128"/>
              </a:rPr>
              <a:t> Read the slide as it appears.</a:t>
            </a:r>
          </a:p>
          <a:p>
            <a:pPr eaLnBrk="1" hangingPunct="1">
              <a:spcBef>
                <a:spcPct val="0"/>
              </a:spcBef>
              <a:buFontTx/>
              <a:buChar char="•"/>
            </a:pPr>
            <a:r>
              <a:rPr lang="en-US" dirty="0" smtClean="0">
                <a:ea typeface="ＭＳ Ｐゴシック" pitchFamily="1" charset="-128"/>
                <a:cs typeface="ＭＳ Ｐゴシック" pitchFamily="1" charset="-128"/>
              </a:rPr>
              <a:t> Click to advance</a:t>
            </a:r>
            <a:r>
              <a:rPr lang="en-US" baseline="0" dirty="0" smtClean="0">
                <a:ea typeface="ＭＳ Ｐゴシック" pitchFamily="1" charset="-128"/>
                <a:cs typeface="ＭＳ Ｐゴシック" pitchFamily="1" charset="-128"/>
              </a:rPr>
              <a:t>.</a:t>
            </a:r>
            <a:endParaRPr lang="en-US" dirty="0" smtClean="0">
              <a:ea typeface="ＭＳ Ｐゴシック" pitchFamily="1" charset="-128"/>
              <a:cs typeface="ＭＳ Ｐゴシック" pitchFamily="1" charset="-128"/>
            </a:endParaRPr>
          </a:p>
          <a:p>
            <a:pPr eaLnBrk="1" hangingPunct="1">
              <a:spcBef>
                <a:spcPct val="0"/>
              </a:spcBef>
              <a:buFontTx/>
              <a:buChar char="•"/>
            </a:pPr>
            <a:r>
              <a:rPr lang="en-US" dirty="0" smtClean="0">
                <a:ea typeface="ＭＳ Ｐゴシック" pitchFamily="1" charset="-128"/>
                <a:cs typeface="ＭＳ Ｐゴシック" pitchFamily="1" charset="-128"/>
              </a:rPr>
              <a:t> Have students</a:t>
            </a:r>
            <a:r>
              <a:rPr lang="en-US" baseline="0" dirty="0" smtClean="0">
                <a:ea typeface="ＭＳ Ｐゴシック" pitchFamily="1" charset="-128"/>
                <a:cs typeface="ＭＳ Ｐゴシック" pitchFamily="1" charset="-128"/>
              </a:rPr>
              <a:t> do a ‘turn and talk’ to come up with the answer.  </a:t>
            </a:r>
            <a:endParaRPr lang="en-US" dirty="0" smtClean="0">
              <a:ea typeface="ＭＳ Ｐゴシック" pitchFamily="1" charset="-128"/>
              <a:cs typeface="ＭＳ Ｐゴシック" pitchFamily="1" charset="-128"/>
            </a:endParaRPr>
          </a:p>
          <a:p>
            <a:pPr eaLnBrk="1" hangingPunct="1">
              <a:spcBef>
                <a:spcPct val="0"/>
              </a:spcBef>
              <a:buFontTx/>
              <a:buChar char="•"/>
            </a:pPr>
            <a:endParaRPr lang="en-US" dirty="0">
              <a:ea typeface="ＭＳ Ｐゴシック" pitchFamily="1" charset="-128"/>
              <a:cs typeface="ＭＳ Ｐゴシック" pitchFamily="1" charset="-128"/>
            </a:endParaRPr>
          </a:p>
          <a:p>
            <a:pPr eaLnBrk="1" hangingPunct="1">
              <a:spcBef>
                <a:spcPct val="0"/>
              </a:spcBef>
            </a:pPr>
            <a:r>
              <a:rPr lang="en-US" u="sng" dirty="0">
                <a:ea typeface="ＭＳ Ｐゴシック" pitchFamily="1" charset="-128"/>
                <a:cs typeface="ＭＳ Ｐゴシック" pitchFamily="1" charset="-128"/>
              </a:rPr>
              <a:t>Preparation </a:t>
            </a:r>
            <a:r>
              <a:rPr lang="en-US" u="sng" dirty="0" smtClean="0">
                <a:ea typeface="ＭＳ Ｐゴシック" pitchFamily="1" charset="-128"/>
                <a:cs typeface="ＭＳ Ｐゴシック" pitchFamily="1" charset="-128"/>
              </a:rPr>
              <a:t>Notes</a:t>
            </a: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pPr>
            <a:r>
              <a:rPr lang="en-US" u="none" dirty="0" smtClean="0">
                <a:ea typeface="ＭＳ Ｐゴシック" pitchFamily="1" charset="-128"/>
                <a:cs typeface="ＭＳ Ｐゴシック" pitchFamily="1" charset="-128"/>
              </a:rPr>
              <a:t>The</a:t>
            </a:r>
            <a:r>
              <a:rPr lang="en-US" u="none" baseline="0" dirty="0" smtClean="0">
                <a:ea typeface="ＭＳ Ｐゴシック" pitchFamily="1" charset="-128"/>
                <a:cs typeface="ＭＳ Ｐゴシック" pitchFamily="1" charset="-128"/>
              </a:rPr>
              <a:t> purpose of the launch is to familiarize students with problems they already know how to solve.  Then for them to start to see the connection  to algebraic expressions and evaluating them.  This problem is meant to be quick- no more than five minutes.  The next slide is where time is provided to discuss students’ answers and thought process.  As students are discussing their answer to the problem, ask them to think about the operations they are using and the order in which they are using them.  This will help with the upcoming slides. </a:t>
            </a:r>
            <a:endParaRPr lang="en-US" u="none" dirty="0" smtClean="0">
              <a:ea typeface="ＭＳ Ｐゴシック" pitchFamily="1" charset="-128"/>
              <a:cs typeface="ＭＳ Ｐゴシック" pitchFamily="1" charset="-128"/>
            </a:endParaRPr>
          </a:p>
          <a:p>
            <a:pPr eaLnBrk="1" hangingPunct="1">
              <a:spcBef>
                <a:spcPct val="0"/>
              </a:spcBef>
              <a:buFontTx/>
              <a:buChar char="•"/>
            </a:pPr>
            <a:endParaRPr lang="en-US" u="sng" dirty="0">
              <a:ea typeface="ＭＳ Ｐゴシック" pitchFamily="1" charset="-128"/>
              <a:cs typeface="ＭＳ Ｐゴシック" pitchFamily="1"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D97C1F1A-7AFA-5347-AF89-02574B77098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dirty="0">
                <a:ea typeface="ＭＳ Ｐゴシック" pitchFamily="1" charset="-128"/>
                <a:cs typeface="ＭＳ Ｐゴシック" pitchFamily="1" charset="-128"/>
              </a:rPr>
              <a:t>(Time on this slide -</a:t>
            </a:r>
            <a:r>
              <a:rPr lang="en-US" dirty="0" smtClean="0">
                <a:ea typeface="ＭＳ Ｐゴシック" pitchFamily="1" charset="-128"/>
                <a:cs typeface="ＭＳ Ｐゴシック" pitchFamily="1" charset="-128"/>
              </a:rPr>
              <a:t>  4 min</a:t>
            </a:r>
            <a:r>
              <a:rPr lang="en-US" dirty="0">
                <a:ea typeface="ＭＳ Ｐゴシック" pitchFamily="1" charset="-128"/>
                <a:cs typeface="ＭＳ Ｐゴシック" pitchFamily="1" charset="-128"/>
              </a:rPr>
              <a:t>) Time </a:t>
            </a:r>
            <a:r>
              <a:rPr lang="en-US" dirty="0" smtClean="0">
                <a:ea typeface="ＭＳ Ｐゴシック" pitchFamily="1" charset="-128"/>
                <a:cs typeface="ＭＳ Ｐゴシック" pitchFamily="1" charset="-128"/>
              </a:rPr>
              <a:t>passed 11 min</a:t>
            </a: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pPr>
            <a:r>
              <a:rPr lang="en-US" u="sng" dirty="0" smtClean="0">
                <a:ea typeface="ＭＳ Ｐゴシック" pitchFamily="1" charset="-128"/>
                <a:cs typeface="ＭＳ Ｐゴシック" pitchFamily="1" charset="-128"/>
              </a:rPr>
              <a:t>In</a:t>
            </a:r>
            <a:r>
              <a:rPr lang="en-US" u="sng" dirty="0">
                <a:ea typeface="ＭＳ Ｐゴシック" pitchFamily="1" charset="-128"/>
                <a:cs typeface="ＭＳ Ｐゴシック" pitchFamily="1" charset="-128"/>
              </a:rPr>
              <a:t>-Class Notes</a:t>
            </a:r>
          </a:p>
          <a:p>
            <a:pPr eaLnBrk="1" hangingPunct="1">
              <a:spcBef>
                <a:spcPct val="0"/>
              </a:spcBef>
              <a:buFontTx/>
              <a:buChar char="•"/>
            </a:pPr>
            <a:r>
              <a:rPr lang="en-US" dirty="0" smtClean="0">
                <a:ea typeface="ＭＳ Ｐゴシック" pitchFamily="1" charset="-128"/>
                <a:cs typeface="ＭＳ Ｐゴシック" pitchFamily="1" charset="-128"/>
              </a:rPr>
              <a:t> Read slide as it appears</a:t>
            </a:r>
          </a:p>
          <a:p>
            <a:pPr eaLnBrk="1" hangingPunct="1">
              <a:spcBef>
                <a:spcPct val="0"/>
              </a:spcBef>
              <a:buFontTx/>
              <a:buChar char="•"/>
            </a:pPr>
            <a:r>
              <a:rPr lang="en-US" dirty="0" smtClean="0">
                <a:ea typeface="ＭＳ Ｐゴシック" pitchFamily="1" charset="-128"/>
                <a:cs typeface="ＭＳ Ｐゴシック" pitchFamily="1" charset="-128"/>
              </a:rPr>
              <a:t> Emphasize</a:t>
            </a:r>
            <a:r>
              <a:rPr lang="en-US" baseline="0" dirty="0" smtClean="0">
                <a:ea typeface="ＭＳ Ｐゴシック" pitchFamily="1" charset="-128"/>
                <a:cs typeface="ＭＳ Ｐゴシック" pitchFamily="1" charset="-128"/>
              </a:rPr>
              <a:t> the fact that this expression is a </a:t>
            </a:r>
            <a:r>
              <a:rPr lang="en-US" i="1" baseline="0" dirty="0" smtClean="0">
                <a:ea typeface="ＭＳ Ｐゴシック" pitchFamily="1" charset="-128"/>
                <a:cs typeface="ＭＳ Ｐゴシック" pitchFamily="1" charset="-128"/>
              </a:rPr>
              <a:t>numerical </a:t>
            </a:r>
            <a:r>
              <a:rPr lang="en-US" baseline="0" dirty="0" smtClean="0">
                <a:ea typeface="ＭＳ Ｐゴシック" pitchFamily="1" charset="-128"/>
                <a:cs typeface="ＭＳ Ｐゴシック" pitchFamily="1" charset="-128"/>
              </a:rPr>
              <a:t>expression versus an algebraic expression.</a:t>
            </a:r>
            <a:endParaRPr lang="en-US" dirty="0" smtClean="0">
              <a:ea typeface="ＭＳ Ｐゴシック" pitchFamily="1" charset="-128"/>
              <a:cs typeface="ＭＳ Ｐゴシック" pitchFamily="1" charset="-128"/>
            </a:endParaRPr>
          </a:p>
          <a:p>
            <a:pPr eaLnBrk="1" hangingPunct="1">
              <a:spcBef>
                <a:spcPct val="0"/>
              </a:spcBef>
              <a:buFontTx/>
              <a:buChar char="•"/>
            </a:pPr>
            <a:endParaRPr lang="en-US" dirty="0">
              <a:ea typeface="ＭＳ Ｐゴシック" pitchFamily="1" charset="-128"/>
              <a:cs typeface="ＭＳ Ｐゴシック" pitchFamily="1" charset="-128"/>
            </a:endParaRPr>
          </a:p>
          <a:p>
            <a:pPr eaLnBrk="1" hangingPunct="1">
              <a:spcBef>
                <a:spcPct val="0"/>
              </a:spcBef>
            </a:pPr>
            <a:r>
              <a:rPr lang="en-US" u="sng" dirty="0">
                <a:ea typeface="ＭＳ Ｐゴシック" pitchFamily="1" charset="-128"/>
                <a:cs typeface="ＭＳ Ｐゴシック" pitchFamily="1" charset="-128"/>
              </a:rPr>
              <a:t>Preparation Notes</a:t>
            </a:r>
            <a:endParaRPr lang="en-US" u="sng" dirty="0" smtClean="0">
              <a:ea typeface="ＭＳ Ｐゴシック" pitchFamily="1" charset="-128"/>
              <a:cs typeface="ＭＳ Ｐゴシック" pitchFamily="1" charset="-128"/>
            </a:endParaRPr>
          </a:p>
          <a:p>
            <a:pPr eaLnBrk="1" hangingPunct="1">
              <a:spcBef>
                <a:spcPct val="0"/>
              </a:spcBef>
              <a:buFontTx/>
              <a:buNone/>
            </a:pPr>
            <a:endParaRPr lang="en-US" u="sng" dirty="0" smtClean="0">
              <a:ea typeface="ＭＳ Ｐゴシック" pitchFamily="1" charset="-128"/>
              <a:cs typeface="ＭＳ Ｐゴシック" pitchFamily="1" charset="-128"/>
            </a:endParaRPr>
          </a:p>
          <a:p>
            <a:pPr eaLnBrk="1" hangingPunct="1">
              <a:spcBef>
                <a:spcPct val="0"/>
              </a:spcBef>
              <a:buFontTx/>
              <a:buNone/>
            </a:pPr>
            <a:r>
              <a:rPr lang="en-US" u="none" dirty="0" smtClean="0">
                <a:ea typeface="ＭＳ Ｐゴシック" pitchFamily="1" charset="-128"/>
                <a:cs typeface="ＭＳ Ｐゴシック" pitchFamily="1" charset="-128"/>
              </a:rPr>
              <a:t>You</a:t>
            </a:r>
            <a:r>
              <a:rPr lang="en-US" u="none" baseline="0" dirty="0" smtClean="0">
                <a:ea typeface="ＭＳ Ｐゴシック" pitchFamily="1" charset="-128"/>
                <a:cs typeface="ＭＳ Ｐゴシック" pitchFamily="1" charset="-128"/>
              </a:rPr>
              <a:t> can show this slide in two ways, depending on the level of your students.  If your students need guided practice in writing a numerical expression for this problem, give time for students to share their results and put them on the board before advancing the slide.  Questions may needed to be prompted to help students derive at the expression.  For example:  What operation did you use first?  What as the last operation you used?  How can write the math you did as one numerical expression without using an equal sign? (Advancing the slide will have the numerical expression appear).  If you circulate the room and observe your students were able to write the expression, you can advance this slide as quickly as you want.  </a:t>
            </a:r>
          </a:p>
          <a:p>
            <a:pPr eaLnBrk="1" hangingPunct="1">
              <a:spcBef>
                <a:spcPct val="0"/>
              </a:spcBef>
              <a:buFontTx/>
              <a:buNone/>
            </a:pPr>
            <a:endParaRPr lang="en-US" u="none" baseline="0" dirty="0" smtClean="0">
              <a:ea typeface="ＭＳ Ｐゴシック" pitchFamily="1" charset="-128"/>
              <a:cs typeface="ＭＳ Ｐゴシック" pitchFamily="1" charset="-128"/>
            </a:endParaRPr>
          </a:p>
          <a:p>
            <a:pPr eaLnBrk="1" hangingPunct="1">
              <a:spcBef>
                <a:spcPct val="0"/>
              </a:spcBef>
              <a:buFontTx/>
              <a:buNone/>
            </a:pPr>
            <a:r>
              <a:rPr lang="en-US" u="none" baseline="0" dirty="0" smtClean="0">
                <a:ea typeface="ＭＳ Ｐゴシック" pitchFamily="1" charset="-128"/>
                <a:cs typeface="ＭＳ Ｐゴシック" pitchFamily="1" charset="-128"/>
              </a:rPr>
              <a:t>A discussion should take place that there are different ways to write the expression.  For example 12</a:t>
            </a:r>
            <a:r>
              <a:rPr lang="en-US" u="none" baseline="0" dirty="0" smtClean="0">
                <a:latin typeface="Times"/>
                <a:ea typeface="Wingdings"/>
                <a:cs typeface="Times"/>
              </a:rPr>
              <a:t>(8) + 7(5) is the same expression.  </a:t>
            </a:r>
            <a:endParaRPr lang="en-US" u="none" dirty="0">
              <a:latin typeface="Times"/>
              <a:ea typeface="ＭＳ Ｐゴシック" pitchFamily="1" charset="-128"/>
              <a:cs typeface="Times"/>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D97C1F1A-7AFA-5347-AF89-02574B77098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dirty="0">
                <a:ea typeface="ＭＳ Ｐゴシック" pitchFamily="1" charset="-128"/>
                <a:cs typeface="ＭＳ Ｐゴシック" pitchFamily="1" charset="-128"/>
              </a:rPr>
              <a:t>(Time on this slide </a:t>
            </a:r>
            <a:r>
              <a:rPr lang="en-US" dirty="0" smtClean="0">
                <a:ea typeface="ＭＳ Ｐゴシック" pitchFamily="1" charset="-128"/>
                <a:cs typeface="ＭＳ Ｐゴシック" pitchFamily="1" charset="-128"/>
              </a:rPr>
              <a:t>- 4 </a:t>
            </a:r>
            <a:r>
              <a:rPr lang="en-US" dirty="0">
                <a:ea typeface="ＭＳ Ｐゴシック" pitchFamily="1" charset="-128"/>
                <a:cs typeface="ＭＳ Ｐゴシック" pitchFamily="1" charset="-128"/>
              </a:rPr>
              <a:t>min) Time </a:t>
            </a:r>
            <a:r>
              <a:rPr lang="en-US" dirty="0" smtClean="0">
                <a:ea typeface="ＭＳ Ｐゴシック" pitchFamily="1" charset="-128"/>
                <a:cs typeface="ＭＳ Ｐゴシック" pitchFamily="1" charset="-128"/>
              </a:rPr>
              <a:t>passed 15 min</a:t>
            </a: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pPr>
            <a:r>
              <a:rPr lang="en-US" u="sng" dirty="0" smtClean="0">
                <a:ea typeface="ＭＳ Ｐゴシック" pitchFamily="1" charset="-128"/>
                <a:cs typeface="ＭＳ Ｐゴシック" pitchFamily="1" charset="-128"/>
              </a:rPr>
              <a:t>In</a:t>
            </a:r>
            <a:r>
              <a:rPr lang="en-US" u="sng" dirty="0">
                <a:ea typeface="ＭＳ Ｐゴシック" pitchFamily="1" charset="-128"/>
                <a:cs typeface="ＭＳ Ｐゴシック" pitchFamily="1" charset="-128"/>
              </a:rPr>
              <a:t>-Class Notes</a:t>
            </a:r>
          </a:p>
          <a:p>
            <a:pPr eaLnBrk="1" hangingPunct="1">
              <a:spcBef>
                <a:spcPct val="0"/>
              </a:spcBef>
              <a:buFontTx/>
              <a:buChar char="•"/>
            </a:pPr>
            <a:r>
              <a:rPr lang="en-US" dirty="0" smtClean="0">
                <a:ea typeface="ＭＳ Ｐゴシック" pitchFamily="1" charset="-128"/>
                <a:cs typeface="ＭＳ Ｐゴシック" pitchFamily="1" charset="-128"/>
              </a:rPr>
              <a:t> Read slide</a:t>
            </a:r>
            <a:r>
              <a:rPr lang="en-US" baseline="0" dirty="0" smtClean="0">
                <a:ea typeface="ＭＳ Ｐゴシック" pitchFamily="1" charset="-128"/>
                <a:cs typeface="ＭＳ Ｐゴシック" pitchFamily="1" charset="-128"/>
              </a:rPr>
              <a:t> as it appears</a:t>
            </a:r>
            <a:endParaRPr lang="en-US" dirty="0" smtClean="0">
              <a:ea typeface="ＭＳ Ｐゴシック" pitchFamily="1" charset="-128"/>
              <a:cs typeface="ＭＳ Ｐゴシック" pitchFamily="1" charset="-128"/>
            </a:endParaRPr>
          </a:p>
          <a:p>
            <a:pPr eaLnBrk="1" hangingPunct="1">
              <a:spcBef>
                <a:spcPct val="0"/>
              </a:spcBef>
              <a:buFontTx/>
              <a:buChar char="•"/>
            </a:pPr>
            <a:endParaRPr lang="en-US" dirty="0">
              <a:ea typeface="ＭＳ Ｐゴシック" pitchFamily="1" charset="-128"/>
              <a:cs typeface="ＭＳ Ｐゴシック" pitchFamily="1" charset="-128"/>
            </a:endParaRPr>
          </a:p>
          <a:p>
            <a:pPr eaLnBrk="1" hangingPunct="1">
              <a:spcBef>
                <a:spcPct val="0"/>
              </a:spcBef>
            </a:pPr>
            <a:r>
              <a:rPr lang="en-US" u="sng" dirty="0">
                <a:ea typeface="ＭＳ Ｐゴシック" pitchFamily="1" charset="-128"/>
                <a:cs typeface="ＭＳ Ｐゴシック" pitchFamily="1" charset="-128"/>
              </a:rPr>
              <a:t>Preparation Notes</a:t>
            </a:r>
            <a:endParaRPr lang="en-US" u="sng" dirty="0" smtClean="0">
              <a:ea typeface="ＭＳ Ｐゴシック" pitchFamily="1" charset="-128"/>
              <a:cs typeface="ＭＳ Ｐゴシック" pitchFamily="1" charset="-128"/>
            </a:endParaRPr>
          </a:p>
          <a:p>
            <a:pPr eaLnBrk="1" hangingPunct="1">
              <a:spcBef>
                <a:spcPct val="0"/>
              </a:spcBef>
              <a:buFontTx/>
              <a:buNone/>
            </a:pPr>
            <a:endParaRPr lang="en-US" u="none" dirty="0" smtClean="0">
              <a:ea typeface="ＭＳ Ｐゴシック" pitchFamily="1" charset="-128"/>
              <a:cs typeface="ＭＳ Ｐゴシック" pitchFamily="1" charset="-128"/>
            </a:endParaRPr>
          </a:p>
          <a:p>
            <a:pPr eaLnBrk="1" hangingPunct="1">
              <a:spcBef>
                <a:spcPct val="0"/>
              </a:spcBef>
              <a:buFontTx/>
              <a:buNone/>
            </a:pPr>
            <a:r>
              <a:rPr lang="en-US" u="none" dirty="0" smtClean="0">
                <a:ea typeface="ＭＳ Ｐゴシック" pitchFamily="1" charset="-128"/>
                <a:cs typeface="ＭＳ Ｐゴシック" pitchFamily="1" charset="-128"/>
              </a:rPr>
              <a:t>Based</a:t>
            </a:r>
            <a:r>
              <a:rPr lang="en-US" u="none" baseline="0" dirty="0" smtClean="0">
                <a:ea typeface="ＭＳ Ｐゴシック" pitchFamily="1" charset="-128"/>
                <a:cs typeface="ＭＳ Ｐゴシック" pitchFamily="1" charset="-128"/>
              </a:rPr>
              <a:t> on the Launch, this slide is designed to give students individual practice to write a numerical expression without any guidance.  Encourage students to find the answer by writing a numerical expressions as shown in the Launch.  Again, students may write the expression differently than the one shown, and should be discussed.  Be sure to point out the fact that equal signs were not used at all to derive the answer.</a:t>
            </a:r>
            <a:endParaRPr lang="en-US" u="none" dirty="0">
              <a:ea typeface="ＭＳ Ｐゴシック" pitchFamily="1" charset="-128"/>
              <a:cs typeface="ＭＳ Ｐゴシック" pitchFamily="1"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D97C1F1A-7AFA-5347-AF89-02574B770989}"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b="0" u="none" dirty="0">
                <a:solidFill>
                  <a:srgbClr val="FF0000"/>
                </a:solidFill>
                <a:ea typeface="ＭＳ Ｐゴシック" pitchFamily="1" charset="-128"/>
                <a:cs typeface="ＭＳ Ｐゴシック" pitchFamily="1" charset="-128"/>
              </a:rPr>
              <a:t>(Time on this slide</a:t>
            </a:r>
            <a:r>
              <a:rPr lang="en-US" b="0" u="none" dirty="0" smtClean="0">
                <a:solidFill>
                  <a:srgbClr val="FF0000"/>
                </a:solidFill>
                <a:ea typeface="ＭＳ Ｐゴシック" pitchFamily="1" charset="-128"/>
                <a:cs typeface="ＭＳ Ｐゴシック" pitchFamily="1" charset="-128"/>
              </a:rPr>
              <a:t> – 3 min</a:t>
            </a:r>
            <a:r>
              <a:rPr lang="en-US" b="0" u="none" dirty="0">
                <a:solidFill>
                  <a:srgbClr val="FF0000"/>
                </a:solidFill>
                <a:ea typeface="ＭＳ Ｐゴシック" pitchFamily="1" charset="-128"/>
                <a:cs typeface="ＭＳ Ｐゴシック" pitchFamily="1" charset="-128"/>
              </a:rPr>
              <a:t>) Time </a:t>
            </a:r>
            <a:r>
              <a:rPr lang="en-US" b="0" u="none" dirty="0" smtClean="0">
                <a:solidFill>
                  <a:srgbClr val="FF0000"/>
                </a:solidFill>
                <a:ea typeface="ＭＳ Ｐゴシック" pitchFamily="1" charset="-128"/>
                <a:cs typeface="ＭＳ Ｐゴシック" pitchFamily="1" charset="-128"/>
              </a:rPr>
              <a:t>passed 18 min</a:t>
            </a:r>
          </a:p>
          <a:p>
            <a:pPr algn="r" eaLnBrk="1" hangingPunct="1">
              <a:spcBef>
                <a:spcPct val="0"/>
              </a:spcBef>
            </a:pPr>
            <a:r>
              <a:rPr lang="en-US" b="1" u="none" baseline="0" dirty="0" smtClean="0">
                <a:solidFill>
                  <a:srgbClr val="FF0000"/>
                </a:solidFill>
                <a:ea typeface="ＭＳ Ｐゴシック" pitchFamily="1" charset="-128"/>
                <a:cs typeface="ＭＳ Ｐゴシック" pitchFamily="1" charset="-128"/>
              </a:rPr>
              <a:t>  </a:t>
            </a:r>
            <a:endParaRPr lang="en-US" b="1" u="none" dirty="0" smtClean="0">
              <a:solidFill>
                <a:srgbClr val="FF0000"/>
              </a:solidFill>
              <a:ea typeface="ＭＳ Ｐゴシック" pitchFamily="1" charset="-128"/>
              <a:cs typeface="ＭＳ Ｐゴシック" pitchFamily="1" charset="-128"/>
            </a:endParaRPr>
          </a:p>
          <a:p>
            <a:pPr eaLnBrk="1" hangingPunct="1">
              <a:spcBef>
                <a:spcPct val="0"/>
              </a:spcBef>
            </a:pPr>
            <a:r>
              <a:rPr lang="en-US" u="sng" dirty="0" smtClean="0">
                <a:ea typeface="ＭＳ Ｐゴシック" pitchFamily="1" charset="-128"/>
                <a:cs typeface="ＭＳ Ｐゴシック" pitchFamily="1" charset="-128"/>
              </a:rPr>
              <a:t>In</a:t>
            </a:r>
            <a:r>
              <a:rPr lang="en-US" u="sng" dirty="0">
                <a:ea typeface="ＭＳ Ｐゴシック" pitchFamily="1" charset="-128"/>
                <a:cs typeface="ＭＳ Ｐゴシック" pitchFamily="1" charset="-128"/>
              </a:rPr>
              <a:t>-Class </a:t>
            </a:r>
            <a:r>
              <a:rPr lang="en-US" u="sng" dirty="0" smtClean="0">
                <a:ea typeface="ＭＳ Ｐゴシック" pitchFamily="1" charset="-128"/>
                <a:cs typeface="ＭＳ Ｐゴシック" pitchFamily="1" charset="-128"/>
              </a:rPr>
              <a:t>Notes</a:t>
            </a: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buFontTx/>
              <a:buChar char="•"/>
            </a:pPr>
            <a:r>
              <a:rPr lang="en-US" dirty="0" smtClean="0">
                <a:ea typeface="ＭＳ Ｐゴシック" pitchFamily="1" charset="-128"/>
                <a:cs typeface="ＭＳ Ｐゴシック" pitchFamily="1" charset="-128"/>
              </a:rPr>
              <a:t> Read the slide</a:t>
            </a:r>
            <a:r>
              <a:rPr lang="en-US" baseline="0" dirty="0" smtClean="0">
                <a:ea typeface="ＭＳ Ｐゴシック" pitchFamily="1" charset="-128"/>
                <a:cs typeface="ＭＳ Ｐゴシック" pitchFamily="1" charset="-128"/>
              </a:rPr>
              <a:t> as it appears</a:t>
            </a:r>
          </a:p>
          <a:p>
            <a:pPr eaLnBrk="1" hangingPunct="1">
              <a:spcBef>
                <a:spcPct val="0"/>
              </a:spcBef>
              <a:buFontTx/>
              <a:buChar char="•"/>
            </a:pPr>
            <a:r>
              <a:rPr lang="en-US" baseline="0" dirty="0" smtClean="0">
                <a:ea typeface="ＭＳ Ｐゴシック" pitchFamily="1" charset="-128"/>
                <a:cs typeface="ＭＳ Ｐゴシック" pitchFamily="1" charset="-128"/>
              </a:rPr>
              <a:t> Be sure students understand why the numbers change from the two expressions.  Make the connection that wands and hats are the variables since they changed in both problems.  </a:t>
            </a:r>
          </a:p>
          <a:p>
            <a:pPr eaLnBrk="1" hangingPunct="1">
              <a:spcBef>
                <a:spcPct val="0"/>
              </a:spcBef>
              <a:buFontTx/>
              <a:buChar char="•"/>
            </a:pPr>
            <a:r>
              <a:rPr lang="en-US" baseline="0" dirty="0" smtClean="0">
                <a:ea typeface="ＭＳ Ｐゴシック" pitchFamily="1" charset="-128"/>
                <a:cs typeface="ＭＳ Ｐゴシック" pitchFamily="1" charset="-128"/>
              </a:rPr>
              <a:t> When the prompt appears for the algebraic expression, remind students what an algebraic expression is.  </a:t>
            </a:r>
          </a:p>
          <a:p>
            <a:pPr eaLnBrk="1" hangingPunct="1">
              <a:spcBef>
                <a:spcPct val="0"/>
              </a:spcBef>
              <a:buFontTx/>
              <a:buChar char="•"/>
            </a:pPr>
            <a:r>
              <a:rPr lang="en-US" baseline="0" dirty="0" smtClean="0">
                <a:ea typeface="ＭＳ Ｐゴシック" pitchFamily="1" charset="-128"/>
                <a:cs typeface="ＭＳ Ｐゴシック" pitchFamily="1" charset="-128"/>
              </a:rPr>
              <a:t> Explain quantities that keep changing (variables), they are assigned a letter, which will become the variable in the expression.  </a:t>
            </a:r>
          </a:p>
          <a:p>
            <a:pPr eaLnBrk="1" hangingPunct="1">
              <a:spcBef>
                <a:spcPct val="0"/>
              </a:spcBef>
              <a:buFontTx/>
              <a:buChar char="•"/>
            </a:pPr>
            <a:r>
              <a:rPr lang="en-US" baseline="0" dirty="0" smtClean="0">
                <a:ea typeface="ＭＳ Ｐゴシック" pitchFamily="1" charset="-128"/>
                <a:cs typeface="ＭＳ Ｐゴシック" pitchFamily="1" charset="-128"/>
              </a:rPr>
              <a:t> Before advancing the slide where the algebraic expression will appear, ask students what they think the algebraic expression is.  </a:t>
            </a:r>
            <a:endParaRPr lang="en-US" dirty="0" smtClean="0">
              <a:ea typeface="ＭＳ Ｐゴシック" pitchFamily="1" charset="-128"/>
              <a:cs typeface="ＭＳ Ｐゴシック" pitchFamily="1" charset="-128"/>
            </a:endParaRPr>
          </a:p>
          <a:p>
            <a:pPr eaLnBrk="1" hangingPunct="1">
              <a:spcBef>
                <a:spcPct val="0"/>
              </a:spcBef>
              <a:buFontTx/>
              <a:buChar char="•"/>
            </a:pPr>
            <a:endParaRPr lang="en-US" dirty="0">
              <a:ea typeface="ＭＳ Ｐゴシック" pitchFamily="1" charset="-128"/>
              <a:cs typeface="ＭＳ Ｐゴシック" pitchFamily="1" charset="-128"/>
            </a:endParaRPr>
          </a:p>
          <a:p>
            <a:pPr eaLnBrk="1" hangingPunct="1">
              <a:spcBef>
                <a:spcPct val="0"/>
              </a:spcBef>
            </a:pPr>
            <a:r>
              <a:rPr lang="en-US" u="sng" dirty="0">
                <a:ea typeface="ＭＳ Ｐゴシック" pitchFamily="1" charset="-128"/>
                <a:cs typeface="ＭＳ Ｐゴシック" pitchFamily="1" charset="-128"/>
              </a:rPr>
              <a:t>Preparation </a:t>
            </a:r>
            <a:r>
              <a:rPr lang="en-US" u="sng" dirty="0" smtClean="0">
                <a:ea typeface="ＭＳ Ｐゴシック" pitchFamily="1" charset="-128"/>
                <a:cs typeface="ＭＳ Ｐゴシック" pitchFamily="1" charset="-128"/>
              </a:rPr>
              <a:t>Notes</a:t>
            </a:r>
            <a:endParaRPr lang="en-US" u="none" dirty="0" smtClean="0">
              <a:ea typeface="ＭＳ Ｐゴシック" pitchFamily="1" charset="-128"/>
              <a:cs typeface="ＭＳ Ｐゴシック" pitchFamily="1" charset="-128"/>
            </a:endParaRPr>
          </a:p>
          <a:p>
            <a:pPr eaLnBrk="1" hangingPunct="1">
              <a:spcBef>
                <a:spcPct val="0"/>
              </a:spcBef>
            </a:pPr>
            <a:endParaRPr lang="en-US" u="none" dirty="0" smtClean="0">
              <a:ea typeface="ＭＳ Ｐゴシック" pitchFamily="1" charset="-128"/>
              <a:cs typeface="ＭＳ Ｐゴシック" pitchFamily="1" charset="-128"/>
            </a:endParaRPr>
          </a:p>
          <a:p>
            <a:pPr eaLnBrk="1" hangingPunct="1">
              <a:spcBef>
                <a:spcPct val="0"/>
              </a:spcBef>
            </a:pPr>
            <a:r>
              <a:rPr lang="en-US" u="none" dirty="0" smtClean="0">
                <a:ea typeface="ＭＳ Ｐゴシック" pitchFamily="1" charset="-128"/>
                <a:cs typeface="ＭＳ Ｐゴシック" pitchFamily="1" charset="-128"/>
              </a:rPr>
              <a:t>This</a:t>
            </a:r>
            <a:r>
              <a:rPr lang="en-US" u="none" baseline="0" dirty="0" smtClean="0">
                <a:ea typeface="ＭＳ Ｐゴシック" pitchFamily="1" charset="-128"/>
                <a:cs typeface="ＭＳ Ｐゴシック" pitchFamily="1" charset="-128"/>
              </a:rPr>
              <a:t> slide is where students will make the connections between the two problems.  The problem from the Launch and the Explore.  As the slide advances, remind the students that the first expression came from when the expression was evaluated with 12 wands and 7 hats.  The second expression was evaluated with 6 wands and 3 hats.  Ask the students what changed in both expressions.   Do not continue with the slide until students understand what changed from the first problem compared to the second problem. Advance the slide to prompt the class that we are going to use an algebraic expression that models this situation.  Ask the class, what is meant by algebraic expression?   Emphasize again that the number of wands and hats kept changing. Then as the variables appear to represent the wands and hats, explain why we chose the letters </a:t>
            </a:r>
            <a:r>
              <a:rPr lang="en-US" i="1" u="none" baseline="0" dirty="0" err="1" smtClean="0">
                <a:ea typeface="ＭＳ Ｐゴシック" pitchFamily="1" charset="-128"/>
                <a:cs typeface="ＭＳ Ｐゴシック" pitchFamily="1" charset="-128"/>
              </a:rPr>
              <a:t>w</a:t>
            </a:r>
            <a:r>
              <a:rPr lang="en-US" i="1" u="none" baseline="0" dirty="0" smtClean="0">
                <a:ea typeface="ＭＳ Ｐゴシック" pitchFamily="1" charset="-128"/>
                <a:cs typeface="ＭＳ Ｐゴシック" pitchFamily="1" charset="-128"/>
              </a:rPr>
              <a:t> </a:t>
            </a:r>
            <a:r>
              <a:rPr lang="en-US" u="none" baseline="0" dirty="0" smtClean="0">
                <a:ea typeface="ＭＳ Ｐゴシック" pitchFamily="1" charset="-128"/>
                <a:cs typeface="ＭＳ Ｐゴシック" pitchFamily="1" charset="-128"/>
              </a:rPr>
              <a:t>and </a:t>
            </a:r>
            <a:r>
              <a:rPr lang="en-US" i="1" u="none" baseline="0" dirty="0" err="1" smtClean="0">
                <a:ea typeface="ＭＳ Ｐゴシック" pitchFamily="1" charset="-128"/>
                <a:cs typeface="ＭＳ Ｐゴシック" pitchFamily="1" charset="-128"/>
              </a:rPr>
              <a:t>h</a:t>
            </a:r>
            <a:r>
              <a:rPr lang="en-US" u="none" baseline="0" dirty="0" smtClean="0">
                <a:ea typeface="ＭＳ Ｐゴシック" pitchFamily="1" charset="-128"/>
                <a:cs typeface="ＭＳ Ｐゴシック" pitchFamily="1" charset="-128"/>
              </a:rPr>
              <a:t>.  In this unit, students have not been exposed to this, so be sure to discuss naming variables.  Give students a few minutes to see if they can derive the algebraic expression before advancing the slide.  </a:t>
            </a:r>
            <a:endParaRPr lang="en-US" u="sng" dirty="0" smtClean="0">
              <a:ea typeface="ＭＳ Ｐゴシック" pitchFamily="1" charset="-128"/>
              <a:cs typeface="ＭＳ Ｐゴシック" pitchFamily="1" charset="-128"/>
            </a:endParaRPr>
          </a:p>
          <a:p>
            <a:pPr eaLnBrk="1" hangingPunct="1">
              <a:spcBef>
                <a:spcPct val="0"/>
              </a:spcBef>
              <a:buFontTx/>
              <a:buChar char="•"/>
            </a:pPr>
            <a:endParaRPr lang="en-US" u="sng" dirty="0">
              <a:ea typeface="ＭＳ Ｐゴシック" pitchFamily="1" charset="-128"/>
              <a:cs typeface="ＭＳ Ｐゴシック" pitchFamily="1"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D97C1F1A-7AFA-5347-AF89-02574B770989}"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dirty="0">
                <a:ea typeface="ＭＳ Ｐゴシック" pitchFamily="1" charset="-128"/>
                <a:cs typeface="ＭＳ Ｐゴシック" pitchFamily="1" charset="-128"/>
              </a:rPr>
              <a:t>(Time on this slide</a:t>
            </a:r>
            <a:r>
              <a:rPr lang="en-US" dirty="0" smtClean="0">
                <a:ea typeface="ＭＳ Ｐゴシック" pitchFamily="1" charset="-128"/>
                <a:cs typeface="ＭＳ Ｐゴシック" pitchFamily="1" charset="-128"/>
              </a:rPr>
              <a:t> – 4 min</a:t>
            </a:r>
            <a:r>
              <a:rPr lang="en-US" dirty="0">
                <a:ea typeface="ＭＳ Ｐゴシック" pitchFamily="1" charset="-128"/>
                <a:cs typeface="ＭＳ Ｐゴシック" pitchFamily="1" charset="-128"/>
              </a:rPr>
              <a:t>) Time </a:t>
            </a:r>
            <a:r>
              <a:rPr lang="en-US" dirty="0" smtClean="0">
                <a:ea typeface="ＭＳ Ｐゴシック" pitchFamily="1" charset="-128"/>
                <a:cs typeface="ＭＳ Ｐゴシック" pitchFamily="1" charset="-128"/>
              </a:rPr>
              <a:t>passed 22 min</a:t>
            </a: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pPr>
            <a:r>
              <a:rPr lang="en-US" u="sng" dirty="0" smtClean="0">
                <a:ea typeface="ＭＳ Ｐゴシック" pitchFamily="1" charset="-128"/>
                <a:cs typeface="ＭＳ Ｐゴシック" pitchFamily="1" charset="-128"/>
              </a:rPr>
              <a:t>In</a:t>
            </a:r>
            <a:r>
              <a:rPr lang="en-US" u="sng" dirty="0">
                <a:ea typeface="ＭＳ Ｐゴシック" pitchFamily="1" charset="-128"/>
                <a:cs typeface="ＭＳ Ｐゴシック" pitchFamily="1" charset="-128"/>
              </a:rPr>
              <a:t>-Class Notes</a:t>
            </a:r>
          </a:p>
          <a:p>
            <a:pPr eaLnBrk="1" hangingPunct="1">
              <a:spcBef>
                <a:spcPct val="0"/>
              </a:spcBef>
              <a:buFontTx/>
              <a:buChar char="•"/>
            </a:pPr>
            <a:r>
              <a:rPr lang="en-US" dirty="0" smtClean="0">
                <a:ea typeface="ＭＳ Ｐゴシック" pitchFamily="1" charset="-128"/>
                <a:cs typeface="ＭＳ Ｐゴシック" pitchFamily="1" charset="-128"/>
              </a:rPr>
              <a:t> Read slide</a:t>
            </a:r>
            <a:r>
              <a:rPr lang="en-US" baseline="0" dirty="0" smtClean="0">
                <a:ea typeface="ＭＳ Ｐゴシック" pitchFamily="1" charset="-128"/>
                <a:cs typeface="ＭＳ Ｐゴシック" pitchFamily="1" charset="-128"/>
              </a:rPr>
              <a:t> as it appears</a:t>
            </a:r>
          </a:p>
          <a:p>
            <a:pPr eaLnBrk="1" hangingPunct="1">
              <a:spcBef>
                <a:spcPct val="0"/>
              </a:spcBef>
              <a:buFontTx/>
              <a:buChar char="•"/>
            </a:pPr>
            <a:r>
              <a:rPr lang="en-US" baseline="0" dirty="0" smtClean="0">
                <a:ea typeface="ＭＳ Ｐゴシック" pitchFamily="1" charset="-128"/>
                <a:cs typeface="ＭＳ Ｐゴシック" pitchFamily="1" charset="-128"/>
              </a:rPr>
              <a:t> Scaffold this problem with the students.</a:t>
            </a:r>
          </a:p>
          <a:p>
            <a:pPr eaLnBrk="1" hangingPunct="1">
              <a:spcBef>
                <a:spcPct val="0"/>
              </a:spcBef>
              <a:buFontTx/>
              <a:buChar char="•"/>
            </a:pPr>
            <a:r>
              <a:rPr lang="en-US" baseline="0" dirty="0" smtClean="0">
                <a:ea typeface="ＭＳ Ｐゴシック" pitchFamily="1" charset="-128"/>
                <a:cs typeface="ＭＳ Ｐゴシック" pitchFamily="1" charset="-128"/>
              </a:rPr>
              <a:t> Have them copy down the expression before they start figuring out the answer.  </a:t>
            </a:r>
          </a:p>
          <a:p>
            <a:pPr eaLnBrk="1" hangingPunct="1">
              <a:spcBef>
                <a:spcPct val="0"/>
              </a:spcBef>
              <a:buFontTx/>
              <a:buChar char="•"/>
            </a:pPr>
            <a:r>
              <a:rPr lang="en-US" baseline="0" dirty="0" smtClean="0">
                <a:ea typeface="ＭＳ Ｐゴシック" pitchFamily="1" charset="-128"/>
                <a:cs typeface="ＭＳ Ｐゴシック" pitchFamily="1" charset="-128"/>
              </a:rPr>
              <a:t> Prompt with questions asking what step should take place next.  </a:t>
            </a:r>
          </a:p>
          <a:p>
            <a:pPr eaLnBrk="1" hangingPunct="1">
              <a:spcBef>
                <a:spcPct val="0"/>
              </a:spcBef>
              <a:buFontTx/>
              <a:buChar char="•"/>
            </a:pPr>
            <a:r>
              <a:rPr lang="en-US" baseline="0" dirty="0" smtClean="0">
                <a:ea typeface="ＭＳ Ｐゴシック" pitchFamily="1" charset="-128"/>
                <a:cs typeface="ＭＳ Ｐゴシック" pitchFamily="1" charset="-128"/>
              </a:rPr>
              <a:t> Continue this process until the expression has been evaluated.  </a:t>
            </a:r>
          </a:p>
          <a:p>
            <a:pPr eaLnBrk="1" hangingPunct="1">
              <a:spcBef>
                <a:spcPct val="0"/>
              </a:spcBef>
              <a:buFontTx/>
              <a:buChar char="•"/>
            </a:pPr>
            <a:r>
              <a:rPr lang="en-US" baseline="0" dirty="0" smtClean="0">
                <a:ea typeface="ＭＳ Ｐゴシック" pitchFamily="1" charset="-128"/>
                <a:cs typeface="ＭＳ Ｐゴシック" pitchFamily="1" charset="-128"/>
              </a:rPr>
              <a:t> Be sure to read the prompt that appear at the right of the screen.  </a:t>
            </a:r>
          </a:p>
          <a:p>
            <a:pPr eaLnBrk="1" hangingPunct="1">
              <a:spcBef>
                <a:spcPct val="0"/>
              </a:spcBef>
              <a:buFontTx/>
              <a:buChar char="•"/>
            </a:pPr>
            <a:r>
              <a:rPr lang="en-US" baseline="0" dirty="0" smtClean="0">
                <a:ea typeface="ＭＳ Ｐゴシック" pitchFamily="1" charset="-128"/>
                <a:cs typeface="ＭＳ Ｐゴシック" pitchFamily="1" charset="-128"/>
              </a:rPr>
              <a:t> Click on the word evaluate at the bottom of the screen for the definition to appear.  </a:t>
            </a:r>
            <a:endParaRPr lang="en-US" dirty="0" smtClean="0">
              <a:ea typeface="ＭＳ Ｐゴシック" pitchFamily="1" charset="-128"/>
              <a:cs typeface="ＭＳ Ｐゴシック" pitchFamily="1" charset="-128"/>
            </a:endParaRPr>
          </a:p>
          <a:p>
            <a:pPr eaLnBrk="1" hangingPunct="1">
              <a:spcBef>
                <a:spcPct val="0"/>
              </a:spcBef>
              <a:buFontTx/>
              <a:buChar char="•"/>
            </a:pPr>
            <a:endParaRPr lang="en-US" dirty="0">
              <a:ea typeface="ＭＳ Ｐゴシック" pitchFamily="1" charset="-128"/>
              <a:cs typeface="ＭＳ Ｐゴシック" pitchFamily="1" charset="-128"/>
            </a:endParaRPr>
          </a:p>
          <a:p>
            <a:pPr eaLnBrk="1" hangingPunct="1">
              <a:spcBef>
                <a:spcPct val="0"/>
              </a:spcBef>
            </a:pPr>
            <a:r>
              <a:rPr lang="en-US" u="sng" dirty="0">
                <a:ea typeface="ＭＳ Ｐゴシック" pitchFamily="1" charset="-128"/>
                <a:cs typeface="ＭＳ Ｐゴシック" pitchFamily="1" charset="-128"/>
              </a:rPr>
              <a:t>Preparation </a:t>
            </a:r>
            <a:r>
              <a:rPr lang="en-US" u="sng" dirty="0" smtClean="0">
                <a:ea typeface="ＭＳ Ｐゴシック" pitchFamily="1" charset="-128"/>
                <a:cs typeface="ＭＳ Ｐゴシック" pitchFamily="1" charset="-128"/>
              </a:rPr>
              <a:t>Notes</a:t>
            </a:r>
            <a:endParaRPr lang="en-US" u="none" dirty="0" smtClean="0">
              <a:ea typeface="ＭＳ Ｐゴシック" pitchFamily="1" charset="-128"/>
              <a:cs typeface="ＭＳ Ｐゴシック" pitchFamily="1" charset="-128"/>
            </a:endParaRPr>
          </a:p>
          <a:p>
            <a:pPr eaLnBrk="1" hangingPunct="1">
              <a:spcBef>
                <a:spcPct val="0"/>
              </a:spcBef>
            </a:pPr>
            <a:endParaRPr lang="en-US" u="none" dirty="0" smtClean="0">
              <a:ea typeface="ＭＳ Ｐゴシック" pitchFamily="1" charset="-128"/>
              <a:cs typeface="ＭＳ Ｐゴシック" pitchFamily="1" charset="-128"/>
            </a:endParaRPr>
          </a:p>
          <a:p>
            <a:pPr eaLnBrk="1" hangingPunct="1">
              <a:spcBef>
                <a:spcPct val="0"/>
              </a:spcBef>
            </a:pPr>
            <a:r>
              <a:rPr lang="en-US" u="none" dirty="0" smtClean="0">
                <a:ea typeface="ＭＳ Ｐゴシック" pitchFamily="1" charset="-128"/>
                <a:cs typeface="ＭＳ Ｐゴシック" pitchFamily="1" charset="-128"/>
              </a:rPr>
              <a:t>The</a:t>
            </a:r>
            <a:r>
              <a:rPr lang="en-US" u="none" baseline="0" dirty="0" smtClean="0">
                <a:ea typeface="ＭＳ Ｐゴシック" pitchFamily="1" charset="-128"/>
                <a:cs typeface="ＭＳ Ｐゴシック" pitchFamily="1" charset="-128"/>
              </a:rPr>
              <a:t> goal here is to scaffold the process of evaluating expressions.  Students can copy this problem into their notebooks or you can just have a discussion with them.  (There is another problem for them to work on without any guidance).  Ask students how they would solve this problem using the algebraic expression.  If students are struggling, remind students the </a:t>
            </a:r>
            <a:r>
              <a:rPr lang="en-US" i="1" u="none" baseline="0" dirty="0" err="1" smtClean="0">
                <a:ea typeface="ＭＳ Ｐゴシック" pitchFamily="1" charset="-128"/>
                <a:cs typeface="ＭＳ Ｐゴシック" pitchFamily="1" charset="-128"/>
              </a:rPr>
              <a:t>w</a:t>
            </a:r>
            <a:r>
              <a:rPr lang="en-US" i="1" u="none" baseline="0" dirty="0" smtClean="0">
                <a:ea typeface="ＭＳ Ｐゴシック" pitchFamily="1" charset="-128"/>
                <a:cs typeface="ＭＳ Ｐゴシック" pitchFamily="1" charset="-128"/>
              </a:rPr>
              <a:t> </a:t>
            </a:r>
            <a:r>
              <a:rPr lang="en-US" u="none" baseline="0" dirty="0" smtClean="0">
                <a:ea typeface="ＭＳ Ｐゴシック" pitchFamily="1" charset="-128"/>
                <a:cs typeface="ＭＳ Ｐゴシック" pitchFamily="1" charset="-128"/>
              </a:rPr>
              <a:t>and </a:t>
            </a:r>
            <a:r>
              <a:rPr lang="en-US" i="1" u="none" baseline="0" dirty="0" err="1" smtClean="0">
                <a:ea typeface="ＭＳ Ｐゴシック" pitchFamily="1" charset="-128"/>
                <a:cs typeface="ＭＳ Ｐゴシック" pitchFamily="1" charset="-128"/>
              </a:rPr>
              <a:t>h</a:t>
            </a:r>
            <a:r>
              <a:rPr lang="en-US" i="1" u="none" baseline="0" dirty="0" smtClean="0">
                <a:ea typeface="ＭＳ Ｐゴシック" pitchFamily="1" charset="-128"/>
                <a:cs typeface="ＭＳ Ｐゴシック" pitchFamily="1" charset="-128"/>
              </a:rPr>
              <a:t> </a:t>
            </a:r>
            <a:r>
              <a:rPr lang="en-US" u="none" baseline="0" dirty="0" smtClean="0">
                <a:ea typeface="ＭＳ Ｐゴシック" pitchFamily="1" charset="-128"/>
                <a:cs typeface="ＭＳ Ｐゴシック" pitchFamily="1" charset="-128"/>
              </a:rPr>
              <a:t>keeps changing as seen in the previous problems.  Have a quick discussion on why the first step is called substitution.  Once the numbers are substituted in, make the connection that the students are familiar with the rest of the process because they just have to use the order of operations. Make sure they understand why this process is called evaluating expressions. </a:t>
            </a:r>
            <a:r>
              <a:rPr lang="en-US" baseline="0" dirty="0" smtClean="0">
                <a:ea typeface="ＭＳ Ｐゴシック" pitchFamily="1" charset="-128"/>
                <a:cs typeface="ＭＳ Ｐゴシック" pitchFamily="1" charset="-128"/>
              </a:rPr>
              <a:t>Click on the word evaluate at the bottom of the screen for the definition to appear.   </a:t>
            </a:r>
            <a:r>
              <a:rPr lang="en-US" u="none" baseline="0" dirty="0" smtClean="0">
                <a:ea typeface="ＭＳ Ｐゴシック" pitchFamily="1" charset="-128"/>
                <a:cs typeface="ＭＳ Ｐゴシック" pitchFamily="1" charset="-128"/>
              </a:rPr>
              <a:t>Again, be sure to point out the fact that equal signs were not used at all to derive the answer.</a:t>
            </a:r>
            <a:endParaRPr lang="en-US" u="sng" dirty="0" smtClean="0">
              <a:ea typeface="ＭＳ Ｐゴシック" pitchFamily="1" charset="-128"/>
              <a:cs typeface="ＭＳ Ｐゴシック" pitchFamily="1" charset="-128"/>
            </a:endParaRPr>
          </a:p>
          <a:p>
            <a:pPr eaLnBrk="1" hangingPunct="1">
              <a:spcBef>
                <a:spcPct val="0"/>
              </a:spcBef>
              <a:buFontTx/>
              <a:buChar char="•"/>
            </a:pPr>
            <a:endParaRPr lang="en-US" u="sng" dirty="0">
              <a:ea typeface="ＭＳ Ｐゴシック" pitchFamily="1" charset="-128"/>
              <a:cs typeface="ＭＳ Ｐゴシック" pitchFamily="1"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D97C1F1A-7AFA-5347-AF89-02574B770989}"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dirty="0">
                <a:ea typeface="ＭＳ Ｐゴシック" pitchFamily="1" charset="-128"/>
                <a:cs typeface="ＭＳ Ｐゴシック" pitchFamily="1" charset="-128"/>
              </a:rPr>
              <a:t>(Time on this slide - min) Time passed</a:t>
            </a:r>
            <a:endParaRPr lang="en-US" dirty="0" smtClean="0">
              <a:ea typeface="ＭＳ Ｐゴシック" pitchFamily="1" charset="-128"/>
              <a:cs typeface="ＭＳ Ｐゴシック" pitchFamily="1" charset="-128"/>
            </a:endParaRP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pPr>
            <a:r>
              <a:rPr lang="en-US" u="none" dirty="0" smtClean="0">
                <a:ea typeface="ＭＳ Ｐゴシック" pitchFamily="1" charset="-128"/>
                <a:cs typeface="ＭＳ Ｐゴシック" pitchFamily="1" charset="-128"/>
              </a:rPr>
              <a:t>This is a hidden</a:t>
            </a:r>
            <a:r>
              <a:rPr lang="en-US" u="none" baseline="0" dirty="0" smtClean="0">
                <a:ea typeface="ＭＳ Ｐゴシック" pitchFamily="1" charset="-128"/>
                <a:cs typeface="ＭＳ Ｐゴシック" pitchFamily="1" charset="-128"/>
              </a:rPr>
              <a:t> slide.  </a:t>
            </a:r>
            <a:endParaRPr lang="en-US" b="1" u="none" dirty="0" smtClean="0">
              <a:ea typeface="ＭＳ Ｐゴシック" pitchFamily="1" charset="-128"/>
              <a:cs typeface="ＭＳ Ｐゴシック" pitchFamily="1" charset="-128"/>
            </a:endParaRP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buFontTx/>
              <a:buChar char="•"/>
            </a:pPr>
            <a:endParaRPr lang="en-US" u="sng" dirty="0">
              <a:ea typeface="ＭＳ Ｐゴシック" pitchFamily="1" charset="-128"/>
              <a:cs typeface="ＭＳ Ｐゴシック" pitchFamily="1"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D97C1F1A-7AFA-5347-AF89-02574B77098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dirty="0">
                <a:ea typeface="ＭＳ Ｐゴシック" pitchFamily="1" charset="-128"/>
                <a:cs typeface="ＭＳ Ｐゴシック" pitchFamily="1" charset="-128"/>
              </a:rPr>
              <a:t>(Time on this slide </a:t>
            </a:r>
            <a:r>
              <a:rPr lang="en-US" dirty="0" smtClean="0">
                <a:ea typeface="ＭＳ Ｐゴシック" pitchFamily="1" charset="-128"/>
                <a:cs typeface="ＭＳ Ｐゴシック" pitchFamily="1" charset="-128"/>
              </a:rPr>
              <a:t>- 5 </a:t>
            </a:r>
            <a:r>
              <a:rPr lang="en-US" dirty="0">
                <a:ea typeface="ＭＳ Ｐゴシック" pitchFamily="1" charset="-128"/>
                <a:cs typeface="ＭＳ Ｐゴシック" pitchFamily="1" charset="-128"/>
              </a:rPr>
              <a:t>min) Time </a:t>
            </a:r>
            <a:r>
              <a:rPr lang="en-US" dirty="0" smtClean="0">
                <a:ea typeface="ＭＳ Ｐゴシック" pitchFamily="1" charset="-128"/>
                <a:cs typeface="ＭＳ Ｐゴシック" pitchFamily="1" charset="-128"/>
              </a:rPr>
              <a:t>passed 27 min</a:t>
            </a:r>
          </a:p>
          <a:p>
            <a:pPr eaLnBrk="1" hangingPunct="1">
              <a:spcBef>
                <a:spcPct val="0"/>
              </a:spcBef>
            </a:pPr>
            <a:endParaRPr lang="en-US" u="sng" dirty="0" smtClean="0">
              <a:ea typeface="ＭＳ Ｐゴシック" pitchFamily="1" charset="-128"/>
              <a:cs typeface="ＭＳ Ｐゴシック" pitchFamily="1" charset="-128"/>
            </a:endParaRPr>
          </a:p>
          <a:p>
            <a:pPr eaLnBrk="1" hangingPunct="1">
              <a:spcBef>
                <a:spcPct val="0"/>
              </a:spcBef>
            </a:pPr>
            <a:r>
              <a:rPr lang="en-US" u="sng" dirty="0" smtClean="0">
                <a:ea typeface="ＭＳ Ｐゴシック" pitchFamily="1" charset="-128"/>
                <a:cs typeface="ＭＳ Ｐゴシック" pitchFamily="1" charset="-128"/>
              </a:rPr>
              <a:t>In</a:t>
            </a:r>
            <a:r>
              <a:rPr lang="en-US" u="sng" dirty="0">
                <a:ea typeface="ＭＳ Ｐゴシック" pitchFamily="1" charset="-128"/>
                <a:cs typeface="ＭＳ Ｐゴシック" pitchFamily="1" charset="-128"/>
              </a:rPr>
              <a:t>-Class Notes</a:t>
            </a:r>
          </a:p>
          <a:p>
            <a:pPr eaLnBrk="1" hangingPunct="1">
              <a:spcBef>
                <a:spcPct val="0"/>
              </a:spcBef>
              <a:buFontTx/>
              <a:buChar char="•"/>
            </a:pPr>
            <a:r>
              <a:rPr lang="en-US" dirty="0" smtClean="0">
                <a:ea typeface="ＭＳ Ｐゴシック" pitchFamily="1" charset="-128"/>
                <a:cs typeface="ＭＳ Ｐゴシック" pitchFamily="1" charset="-128"/>
              </a:rPr>
              <a:t> Read the slide as it appears</a:t>
            </a:r>
          </a:p>
          <a:p>
            <a:pPr eaLnBrk="1" hangingPunct="1">
              <a:spcBef>
                <a:spcPct val="0"/>
              </a:spcBef>
              <a:buFontTx/>
              <a:buChar char="•"/>
            </a:pPr>
            <a:r>
              <a:rPr lang="en-US" dirty="0" smtClean="0">
                <a:ea typeface="ＭＳ Ｐゴシック" pitchFamily="1" charset="-128"/>
                <a:cs typeface="ＭＳ Ｐゴシック" pitchFamily="1" charset="-128"/>
              </a:rPr>
              <a:t> Prompt</a:t>
            </a:r>
            <a:r>
              <a:rPr lang="en-US" baseline="0" dirty="0" smtClean="0">
                <a:ea typeface="ＭＳ Ｐゴシック" pitchFamily="1" charset="-128"/>
                <a:cs typeface="ＭＳ Ｐゴシック" pitchFamily="1" charset="-128"/>
              </a:rPr>
              <a:t> students with questions as the slide advances. </a:t>
            </a:r>
            <a:endParaRPr lang="en-US" dirty="0" smtClean="0">
              <a:ea typeface="ＭＳ Ｐゴシック" pitchFamily="1" charset="-128"/>
              <a:cs typeface="ＭＳ Ｐゴシック" pitchFamily="1" charset="-128"/>
            </a:endParaRPr>
          </a:p>
          <a:p>
            <a:pPr eaLnBrk="1" hangingPunct="1">
              <a:spcBef>
                <a:spcPct val="0"/>
              </a:spcBef>
              <a:buFontTx/>
              <a:buChar char="•"/>
            </a:pPr>
            <a:r>
              <a:rPr lang="en-US" dirty="0" smtClean="0">
                <a:ea typeface="ＭＳ Ｐゴシック" pitchFamily="1" charset="-128"/>
                <a:cs typeface="ＭＳ Ｐゴシック" pitchFamily="1" charset="-128"/>
              </a:rPr>
              <a:t> This slide</a:t>
            </a:r>
            <a:r>
              <a:rPr lang="en-US" baseline="0" dirty="0" smtClean="0">
                <a:ea typeface="ＭＳ Ｐゴシック" pitchFamily="1" charset="-128"/>
                <a:cs typeface="ＭＳ Ｐゴシック" pitchFamily="1" charset="-128"/>
              </a:rPr>
              <a:t> is for students to have a set of steps to follow.  </a:t>
            </a:r>
          </a:p>
          <a:p>
            <a:pPr eaLnBrk="1" hangingPunct="1">
              <a:spcBef>
                <a:spcPct val="0"/>
              </a:spcBef>
              <a:buFontTx/>
              <a:buChar char="•"/>
            </a:pPr>
            <a:r>
              <a:rPr lang="en-US" baseline="0" dirty="0" smtClean="0">
                <a:ea typeface="ＭＳ Ｐゴシック" pitchFamily="1" charset="-128"/>
                <a:cs typeface="ＭＳ Ｐゴシック" pitchFamily="1" charset="-128"/>
              </a:rPr>
              <a:t> Teacher discretion to have students copy the steps in their notebook.</a:t>
            </a:r>
            <a:endParaRPr lang="en-US" dirty="0" smtClean="0">
              <a:ea typeface="ＭＳ Ｐゴシック" pitchFamily="1" charset="-128"/>
              <a:cs typeface="ＭＳ Ｐゴシック" pitchFamily="1" charset="-128"/>
            </a:endParaRPr>
          </a:p>
          <a:p>
            <a:pPr eaLnBrk="1" hangingPunct="1">
              <a:spcBef>
                <a:spcPct val="0"/>
              </a:spcBef>
              <a:buFontTx/>
              <a:buChar char="•"/>
            </a:pPr>
            <a:endParaRPr lang="en-US" dirty="0">
              <a:ea typeface="ＭＳ Ｐゴシック" pitchFamily="1" charset="-128"/>
              <a:cs typeface="ＭＳ Ｐゴシック" pitchFamily="1" charset="-128"/>
            </a:endParaRPr>
          </a:p>
          <a:p>
            <a:pPr eaLnBrk="1" hangingPunct="1">
              <a:spcBef>
                <a:spcPct val="0"/>
              </a:spcBef>
            </a:pPr>
            <a:r>
              <a:rPr lang="en-US" u="sng" dirty="0">
                <a:ea typeface="ＭＳ Ｐゴシック" pitchFamily="1" charset="-128"/>
                <a:cs typeface="ＭＳ Ｐゴシック" pitchFamily="1" charset="-128"/>
              </a:rPr>
              <a:t>Preparation Notes</a:t>
            </a:r>
            <a:endParaRPr lang="en-US" u="sng" dirty="0" smtClean="0">
              <a:ea typeface="ＭＳ Ｐゴシック" pitchFamily="1" charset="-128"/>
              <a:cs typeface="ＭＳ Ｐゴシック" pitchFamily="1" charset="-128"/>
            </a:endParaRPr>
          </a:p>
          <a:p>
            <a:pPr eaLnBrk="1" hangingPunct="1">
              <a:spcBef>
                <a:spcPct val="0"/>
              </a:spcBef>
              <a:buFontTx/>
              <a:buNone/>
            </a:pPr>
            <a:endParaRPr lang="en-US" u="none" dirty="0" smtClean="0">
              <a:ea typeface="ＭＳ Ｐゴシック" pitchFamily="1" charset="-128"/>
              <a:cs typeface="ＭＳ Ｐゴシック" pitchFamily="1" charset="-128"/>
            </a:endParaRPr>
          </a:p>
          <a:p>
            <a:pPr eaLnBrk="1" hangingPunct="1">
              <a:spcBef>
                <a:spcPct val="0"/>
              </a:spcBef>
              <a:buFontTx/>
              <a:buNone/>
            </a:pPr>
            <a:r>
              <a:rPr lang="en-US" u="none" dirty="0" smtClean="0">
                <a:ea typeface="ＭＳ Ｐゴシック" pitchFamily="1" charset="-128"/>
                <a:cs typeface="ＭＳ Ｐゴシック" pitchFamily="1" charset="-128"/>
              </a:rPr>
              <a:t>The</a:t>
            </a:r>
            <a:r>
              <a:rPr lang="en-US" u="none" baseline="0" dirty="0" smtClean="0">
                <a:ea typeface="ＭＳ Ｐゴシック" pitchFamily="1" charset="-128"/>
                <a:cs typeface="ＭＳ Ｐゴシック" pitchFamily="1" charset="-128"/>
              </a:rPr>
              <a:t> goal of this slide is for students to have a concrete strategy to evaluating expressions and to attempt the problem on their own. Ask what number should take the place of the </a:t>
            </a:r>
            <a:r>
              <a:rPr lang="en-US" i="1" u="none" baseline="0" dirty="0" err="1" smtClean="0">
                <a:ea typeface="ＭＳ Ｐゴシック" pitchFamily="1" charset="-128"/>
                <a:cs typeface="ＭＳ Ｐゴシック" pitchFamily="1" charset="-128"/>
              </a:rPr>
              <a:t>w</a:t>
            </a:r>
            <a:r>
              <a:rPr lang="en-US" u="none" baseline="0" dirty="0" smtClean="0">
                <a:ea typeface="ＭＳ Ｐゴシック" pitchFamily="1" charset="-128"/>
                <a:cs typeface="ＭＳ Ｐゴシック" pitchFamily="1" charset="-128"/>
              </a:rPr>
              <a:t>?  For the </a:t>
            </a:r>
            <a:r>
              <a:rPr lang="en-US" i="1" u="none" baseline="0" dirty="0" err="1" smtClean="0">
                <a:ea typeface="ＭＳ Ｐゴシック" pitchFamily="1" charset="-128"/>
                <a:cs typeface="ＭＳ Ｐゴシック" pitchFamily="1" charset="-128"/>
              </a:rPr>
              <a:t>h</a:t>
            </a:r>
            <a:r>
              <a:rPr lang="en-US" u="none" baseline="0" dirty="0" smtClean="0">
                <a:ea typeface="ＭＳ Ｐゴシック" pitchFamily="1" charset="-128"/>
                <a:cs typeface="ＭＳ Ｐゴシック" pitchFamily="1" charset="-128"/>
              </a:rPr>
              <a:t>? At this point give students about 2 minutes to evaluate the expression.  Ask students what answered they obtained.  Then advance the slide to show the process and have the steps appear.  The teacher can use their discretion if they want the students to copy them into their notebook.  This is designed to scaffold the process of evaluating expressions, therefore, it is recommend to have students copy steps so they have a process to follow when students are working individually.   Again, point out the fact that equal signs were not used to derive the answer.  </a:t>
            </a:r>
            <a:endParaRPr lang="en-US" u="none" dirty="0">
              <a:ea typeface="ＭＳ Ｐゴシック" pitchFamily="1" charset="-128"/>
              <a:cs typeface="ＭＳ Ｐゴシック" pitchFamily="1"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D97C1F1A-7AFA-5347-AF89-02574B770989}"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2EA8E4-7483-4C4C-827D-9D1588E5D15D}" type="datetime1">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277B5A-1A8B-A44D-9634-9F5E90D31D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B23D0D-33D2-DF4B-B276-9C587563339C}" type="datetime1">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361634-11D5-D74B-87B0-B092C87939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FB9119-69A4-084A-8FC8-FE94116FFD14}" type="datetime1">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E91AE6-8DBB-0648-BB20-3128851DB2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140827-FCE7-0041-8DEE-1BD1BD8A2FFE}" type="datetime1">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EAC30720-A2C4-3E4C-9967-158F1B5A21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7F36F4-9281-B64D-8C0C-9E669033C6FB}" type="datetime1">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ACED5-81E6-7544-8FE0-ABE0A74BC1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34EDE0-E954-E943-9790-8F544C67C6E3}" type="datetime1">
              <a:rPr lang="en-US"/>
              <a:pPr>
                <a:defRPr/>
              </a:pPr>
              <a:t>3/10/2014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AD400C-D4BF-864A-BC3D-8051A696BD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45E39C-EA6C-7F4C-BCD4-EC1B57B5A1A5}" type="datetime1">
              <a:rPr lang="en-US"/>
              <a:pPr>
                <a:defRPr/>
              </a:pPr>
              <a:t>3/10/2014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20BE60-39CC-5441-A5D1-B2FA3391AC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82A14AF-1C89-9B4F-9DBE-50CEB79CBD66}" type="datetime1">
              <a:rPr lang="en-US"/>
              <a:pPr>
                <a:defRPr/>
              </a:pPr>
              <a:t>3/10/2014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A66E18-0805-7F45-84B5-2714B44E07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0D142C-E46E-2C49-AE9D-49F86933C24C}" type="datetime1">
              <a:rPr lang="en-US"/>
              <a:pPr>
                <a:defRPr/>
              </a:pPr>
              <a:t>3/10/2014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B74554-F42A-5744-8C1E-F0613DE0E7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CB9599-7055-364D-A6FD-AD5241A0F35A}" type="datetime1">
              <a:rPr lang="en-US"/>
              <a:pPr>
                <a:defRPr/>
              </a:pPr>
              <a:t>3/10/2014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81F970-C50D-D540-9104-C58B9C52CC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1AADE7-A20F-AB45-9EF5-78B03563010F}" type="datetime1">
              <a:rPr lang="en-US"/>
              <a:pPr>
                <a:defRPr/>
              </a:pPr>
              <a:t>3/10/2014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416674-8F60-474D-8E77-BA6FB5675C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246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Arial" pitchFamily="1" charset="0"/>
                <a:cs typeface="Arial" pitchFamily="1" charset="0"/>
              </a:defRPr>
            </a:lvl1pPr>
          </a:lstStyle>
          <a:p>
            <a:pPr>
              <a:defRPr/>
            </a:pPr>
            <a:fld id="{D604B1EA-83FD-9A42-BD85-98E49FFFAABB}" type="datetime1">
              <a:rPr lang="en-US"/>
              <a:pPr>
                <a:defRPr/>
              </a:pPr>
              <a:t>3/10/2014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Arial" pitchFamily="1" charset="0"/>
                <a:cs typeface="Arial" pitchFamily="1" charset="0"/>
              </a:defRPr>
            </a:lvl1pPr>
          </a:lstStyle>
          <a:p>
            <a:pPr>
              <a:defRPr/>
            </a:pPr>
            <a:fld id="{E203E20E-0C41-1F46-8CD5-19A97174FC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8" r:id="rId1"/>
    <p:sldLayoutId id="214748424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24.wmf"/><Relationship Id="rId3" Type="http://schemas.openxmlformats.org/officeDocument/2006/relationships/notesSlide" Target="../notesSlides/notesSlide10.xml"/><Relationship Id="rId7" Type="http://schemas.openxmlformats.org/officeDocument/2006/relationships/image" Target="../media/image27.jpeg"/><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jpeg"/><Relationship Id="rId11" Type="http://schemas.openxmlformats.org/officeDocument/2006/relationships/image" Target="../media/image23.wmf"/><Relationship Id="rId5" Type="http://schemas.openxmlformats.org/officeDocument/2006/relationships/image" Target="../media/image25.png"/><Relationship Id="rId10" Type="http://schemas.openxmlformats.org/officeDocument/2006/relationships/oleObject" Target="../embeddings/oleObject32.bin"/><Relationship Id="rId4" Type="http://schemas.openxmlformats.org/officeDocument/2006/relationships/slide" Target="slide8.xml"/><Relationship Id="rId9" Type="http://schemas.openxmlformats.org/officeDocument/2006/relationships/image" Target="../media/image22.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1.wmf"/><Relationship Id="rId18" Type="http://schemas.openxmlformats.org/officeDocument/2006/relationships/oleObject" Target="../embeddings/oleObject40.bin"/><Relationship Id="rId3" Type="http://schemas.openxmlformats.org/officeDocument/2006/relationships/notesSlide" Target="../notesSlides/notesSlide11.xml"/><Relationship Id="rId21" Type="http://schemas.openxmlformats.org/officeDocument/2006/relationships/oleObject" Target="../embeddings/oleObject42.bin"/><Relationship Id="rId7" Type="http://schemas.openxmlformats.org/officeDocument/2006/relationships/image" Target="../media/image28.wmf"/><Relationship Id="rId12" Type="http://schemas.openxmlformats.org/officeDocument/2006/relationships/oleObject" Target="../embeddings/oleObject37.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39.bin"/><Relationship Id="rId20" Type="http://schemas.openxmlformats.org/officeDocument/2006/relationships/oleObject" Target="../embeddings/oleObject41.bin"/><Relationship Id="rId1" Type="http://schemas.openxmlformats.org/officeDocument/2006/relationships/vmlDrawing" Target="../drawings/vmlDrawing9.vml"/><Relationship Id="rId6" Type="http://schemas.openxmlformats.org/officeDocument/2006/relationships/oleObject" Target="../embeddings/oleObject34.bin"/><Relationship Id="rId11" Type="http://schemas.openxmlformats.org/officeDocument/2006/relationships/image" Target="../media/image30.wmf"/><Relationship Id="rId5" Type="http://schemas.openxmlformats.org/officeDocument/2006/relationships/image" Target="../media/image36.png"/><Relationship Id="rId15" Type="http://schemas.openxmlformats.org/officeDocument/2006/relationships/image" Target="../media/image32.wmf"/><Relationship Id="rId23" Type="http://schemas.openxmlformats.org/officeDocument/2006/relationships/image" Target="../media/image6.emf"/><Relationship Id="rId10" Type="http://schemas.openxmlformats.org/officeDocument/2006/relationships/oleObject" Target="../embeddings/oleObject36.bin"/><Relationship Id="rId19" Type="http://schemas.openxmlformats.org/officeDocument/2006/relationships/image" Target="../media/image34.wmf"/><Relationship Id="rId4" Type="http://schemas.openxmlformats.org/officeDocument/2006/relationships/slide" Target="slide8.xml"/><Relationship Id="rId9" Type="http://schemas.openxmlformats.org/officeDocument/2006/relationships/image" Target="../media/image29.wmf"/><Relationship Id="rId14" Type="http://schemas.openxmlformats.org/officeDocument/2006/relationships/oleObject" Target="../embeddings/oleObject38.bin"/><Relationship Id="rId22" Type="http://schemas.openxmlformats.org/officeDocument/2006/relationships/image" Target="../media/image35.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0.wmf"/><Relationship Id="rId18" Type="http://schemas.openxmlformats.org/officeDocument/2006/relationships/oleObject" Target="../embeddings/oleObject49.bin"/><Relationship Id="rId26" Type="http://schemas.openxmlformats.org/officeDocument/2006/relationships/image" Target="../media/image44.wmf"/><Relationship Id="rId3" Type="http://schemas.openxmlformats.org/officeDocument/2006/relationships/notesSlide" Target="../notesSlides/notesSlide12.xml"/><Relationship Id="rId21" Type="http://schemas.openxmlformats.org/officeDocument/2006/relationships/oleObject" Target="../embeddings/oleObject51.bin"/><Relationship Id="rId7" Type="http://schemas.openxmlformats.org/officeDocument/2006/relationships/image" Target="../media/image37.wmf"/><Relationship Id="rId12" Type="http://schemas.openxmlformats.org/officeDocument/2006/relationships/oleObject" Target="../embeddings/oleObject46.bin"/><Relationship Id="rId17" Type="http://schemas.openxmlformats.org/officeDocument/2006/relationships/image" Target="../media/image41.wmf"/><Relationship Id="rId25"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oleObject" Target="../embeddings/oleObject48.bin"/><Relationship Id="rId20" Type="http://schemas.openxmlformats.org/officeDocument/2006/relationships/image" Target="../media/image42.wmf"/><Relationship Id="rId29" Type="http://schemas.openxmlformats.org/officeDocument/2006/relationships/oleObject" Target="../embeddings/oleObject56.bin"/><Relationship Id="rId1" Type="http://schemas.openxmlformats.org/officeDocument/2006/relationships/vmlDrawing" Target="../drawings/vmlDrawing10.vml"/><Relationship Id="rId6" Type="http://schemas.openxmlformats.org/officeDocument/2006/relationships/oleObject" Target="../embeddings/oleObject43.bin"/><Relationship Id="rId11" Type="http://schemas.openxmlformats.org/officeDocument/2006/relationships/image" Target="../media/image39.wmf"/><Relationship Id="rId24" Type="http://schemas.openxmlformats.org/officeDocument/2006/relationships/image" Target="../media/image43.wmf"/><Relationship Id="rId5" Type="http://schemas.openxmlformats.org/officeDocument/2006/relationships/slide" Target="slide8.xml"/><Relationship Id="rId15" Type="http://schemas.openxmlformats.org/officeDocument/2006/relationships/image" Target="../media/image34.wmf"/><Relationship Id="rId23" Type="http://schemas.openxmlformats.org/officeDocument/2006/relationships/oleObject" Target="../embeddings/oleObject53.bin"/><Relationship Id="rId28" Type="http://schemas.openxmlformats.org/officeDocument/2006/relationships/image" Target="../media/image45.wmf"/><Relationship Id="rId10" Type="http://schemas.openxmlformats.org/officeDocument/2006/relationships/oleObject" Target="../embeddings/oleObject45.bin"/><Relationship Id="rId19" Type="http://schemas.openxmlformats.org/officeDocument/2006/relationships/oleObject" Target="../embeddings/oleObject50.bin"/><Relationship Id="rId4" Type="http://schemas.openxmlformats.org/officeDocument/2006/relationships/image" Target="../media/image36.png"/><Relationship Id="rId9" Type="http://schemas.openxmlformats.org/officeDocument/2006/relationships/image" Target="../media/image38.wmf"/><Relationship Id="rId14" Type="http://schemas.openxmlformats.org/officeDocument/2006/relationships/oleObject" Target="../embeddings/oleObject47.bin"/><Relationship Id="rId22" Type="http://schemas.openxmlformats.org/officeDocument/2006/relationships/oleObject" Target="../embeddings/oleObject52.bin"/><Relationship Id="rId27" Type="http://schemas.openxmlformats.org/officeDocument/2006/relationships/oleObject" Target="../embeddings/oleObject55.bin"/><Relationship Id="rId30" Type="http://schemas.openxmlformats.org/officeDocument/2006/relationships/image" Target="../media/image46.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7.wmf"/><Relationship Id="rId5" Type="http://schemas.openxmlformats.org/officeDocument/2006/relationships/oleObject" Target="../embeddings/oleObject57.bin"/><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8.xml"/><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5.xml"/><Relationship Id="rId7" Type="http://schemas.openxmlformats.org/officeDocument/2006/relationships/oleObject" Target="../embeddings/oleObject3.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png"/><Relationship Id="rId11" Type="http://schemas.openxmlformats.org/officeDocument/2006/relationships/oleObject" Target="../embeddings/oleObject5.bin"/><Relationship Id="rId5" Type="http://schemas.openxmlformats.org/officeDocument/2006/relationships/image" Target="../media/image3.png"/><Relationship Id="rId10" Type="http://schemas.openxmlformats.org/officeDocument/2006/relationships/image" Target="../media/image10.wmf"/><Relationship Id="rId4" Type="http://schemas.openxmlformats.org/officeDocument/2006/relationships/slide" Target="slide8.xml"/><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6.bin"/><Relationship Id="rId10" Type="http://schemas.openxmlformats.org/officeDocument/2006/relationships/oleObject" Target="../embeddings/oleObject9.bin"/><Relationship Id="rId4" Type="http://schemas.openxmlformats.org/officeDocument/2006/relationships/slide" Target="slide8.xml"/><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4.bin"/><Relationship Id="rId18" Type="http://schemas.openxmlformats.org/officeDocument/2006/relationships/image" Target="../media/image18.wmf"/><Relationship Id="rId3" Type="http://schemas.openxmlformats.org/officeDocument/2006/relationships/notesSlide" Target="../notesSlides/notesSlide7.xml"/><Relationship Id="rId7" Type="http://schemas.openxmlformats.org/officeDocument/2006/relationships/oleObject" Target="../embeddings/oleObject11.bin"/><Relationship Id="rId12" Type="http://schemas.openxmlformats.org/officeDocument/2006/relationships/image" Target="../media/image15.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3.wmf"/><Relationship Id="rId4" Type="http://schemas.openxmlformats.org/officeDocument/2006/relationships/slide" Target="slide8.xml"/><Relationship Id="rId9" Type="http://schemas.openxmlformats.org/officeDocument/2006/relationships/oleObject" Target="../embeddings/oleObject12.bin"/><Relationship Id="rId14"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21.bin"/><Relationship Id="rId18" Type="http://schemas.openxmlformats.org/officeDocument/2006/relationships/image" Target="../media/image18.wmf"/><Relationship Id="rId3" Type="http://schemas.openxmlformats.org/officeDocument/2006/relationships/notesSlide" Target="../notesSlides/notesSlide8.xml"/><Relationship Id="rId7" Type="http://schemas.openxmlformats.org/officeDocument/2006/relationships/oleObject" Target="../embeddings/oleObject18.bin"/><Relationship Id="rId12" Type="http://schemas.openxmlformats.org/officeDocument/2006/relationships/image" Target="../media/image15.wmf"/><Relationship Id="rId17"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6.vml"/><Relationship Id="rId6" Type="http://schemas.openxmlformats.org/officeDocument/2006/relationships/image" Target="../media/image14.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13.wmf"/><Relationship Id="rId4" Type="http://schemas.openxmlformats.org/officeDocument/2006/relationships/slide" Target="slide8.xml"/><Relationship Id="rId9" Type="http://schemas.openxmlformats.org/officeDocument/2006/relationships/oleObject" Target="../embeddings/oleObject19.bin"/><Relationship Id="rId14" Type="http://schemas.openxmlformats.org/officeDocument/2006/relationships/image" Target="../media/image16.wmf"/></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28.bin"/><Relationship Id="rId18" Type="http://schemas.openxmlformats.org/officeDocument/2006/relationships/image" Target="../media/image21.wmf"/><Relationship Id="rId3" Type="http://schemas.openxmlformats.org/officeDocument/2006/relationships/notesSlide" Target="../notesSlides/notesSlide9.xml"/><Relationship Id="rId7" Type="http://schemas.openxmlformats.org/officeDocument/2006/relationships/oleObject" Target="../embeddings/oleObject25.bin"/><Relationship Id="rId12" Type="http://schemas.openxmlformats.org/officeDocument/2006/relationships/image" Target="../media/image19.wmf"/><Relationship Id="rId17"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7.vml"/><Relationship Id="rId6" Type="http://schemas.openxmlformats.org/officeDocument/2006/relationships/image" Target="../media/image14.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13.wmf"/><Relationship Id="rId4" Type="http://schemas.openxmlformats.org/officeDocument/2006/relationships/slide" Target="slide8.xml"/><Relationship Id="rId9" Type="http://schemas.openxmlformats.org/officeDocument/2006/relationships/oleObject" Target="../embeddings/oleObject26.bin"/><Relationship Id="rId1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Box 6"/>
          <p:cNvSpPr txBox="1">
            <a:spLocks noChangeArrowheads="1"/>
          </p:cNvSpPr>
          <p:nvPr/>
        </p:nvSpPr>
        <p:spPr bwMode="auto">
          <a:xfrm>
            <a:off x="649288" y="2362200"/>
            <a:ext cx="7620000" cy="769938"/>
          </a:xfrm>
          <a:prstGeom prst="rect">
            <a:avLst/>
          </a:prstGeom>
          <a:noFill/>
          <a:ln w="9525">
            <a:noFill/>
            <a:miter lim="800000"/>
            <a:headEnd/>
            <a:tailEnd/>
          </a:ln>
        </p:spPr>
        <p:txBody>
          <a:bodyPr>
            <a:prstTxWarp prst="textNoShape">
              <a:avLst/>
            </a:prstTxWarp>
            <a:spAutoFit/>
          </a:bodyPr>
          <a:lstStyle/>
          <a:p>
            <a:pPr algn="ctr"/>
            <a:r>
              <a:rPr lang="en-US" sz="4400" i="1">
                <a:solidFill>
                  <a:srgbClr val="FFFFFF"/>
                </a:solidFill>
              </a:rPr>
              <a:t>Evaluating Expression</a:t>
            </a:r>
            <a:endParaRPr lang="en-US" sz="4400" i="1">
              <a:solidFill>
                <a:schemeClr val="bg1"/>
              </a:solidFill>
            </a:endParaRPr>
          </a:p>
        </p:txBody>
      </p:sp>
      <p:sp>
        <p:nvSpPr>
          <p:cNvPr id="23561" name="Slide Number Placeholder 10"/>
          <p:cNvSpPr>
            <a:spLocks noGrp="1"/>
          </p:cNvSpPr>
          <p:nvPr>
            <p:ph type="sldNum" sz="quarter" idx="12"/>
          </p:nvPr>
        </p:nvSpPr>
        <p:spPr bwMode="auto">
          <a:noFill/>
          <a:ln>
            <a:miter lim="800000"/>
            <a:headEnd/>
            <a:tailEnd/>
          </a:ln>
        </p:spPr>
        <p:txBody>
          <a:bodyPr/>
          <a:lstStyle/>
          <a:p>
            <a:pPr algn="ctr"/>
            <a:fld id="{05541D35-4CEE-FD44-BA5E-80B27E4FC009}" type="slidenum">
              <a:rPr lang="en-US"/>
              <a:pPr algn="ct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reen Background"/>
          <p:cNvSpPr>
            <a:spLocks noChangeArrowheads="1"/>
          </p:cNvSpPr>
          <p:nvPr/>
        </p:nvSpPr>
        <p:spPr bwMode="auto">
          <a:xfrm>
            <a:off x="152400" y="381000"/>
            <a:ext cx="8859685" cy="5562600"/>
          </a:xfrm>
          <a:prstGeom prst="roundRect">
            <a:avLst>
              <a:gd name="adj" fmla="val 7954"/>
            </a:avLst>
          </a:prstGeom>
          <a:solidFill>
            <a:srgbClr val="FFFFFF"/>
          </a:solidFill>
          <a:ln w="19050">
            <a:solidFill>
              <a:schemeClr val="bg1"/>
            </a:solidFill>
            <a:round/>
            <a:headEnd/>
            <a:tailEnd/>
          </a:ln>
        </p:spPr>
        <p:txBody>
          <a:bodyPr wrap="none" anchor="ctr">
            <a:prstTxWarp prst="textNoShape">
              <a:avLst/>
            </a:prstTxWarp>
          </a:bodyPr>
          <a:lstStyle/>
          <a:p>
            <a:endParaRPr lang="en-US" dirty="0"/>
          </a:p>
        </p:txBody>
      </p:sp>
      <p:sp>
        <p:nvSpPr>
          <p:cNvPr id="41986" name="Page Title"/>
          <p:cNvSpPr>
            <a:spLocks noGrp="1"/>
          </p:cNvSpPr>
          <p:nvPr>
            <p:ph type="title" idx="4294967295"/>
          </p:nvPr>
        </p:nvSpPr>
        <p:spPr>
          <a:xfrm>
            <a:off x="228600" y="-144463"/>
            <a:ext cx="4038600" cy="639763"/>
          </a:xfrm>
        </p:spPr>
        <p:txBody>
          <a:bodyPr/>
          <a:lstStyle/>
          <a:p>
            <a:pPr algn="l"/>
            <a:r>
              <a:rPr lang="en-US" sz="3200" b="1" dirty="0" smtClean="0">
                <a:solidFill>
                  <a:schemeClr val="bg1"/>
                </a:solidFill>
                <a:ea typeface="ＭＳ Ｐゴシック" pitchFamily="1" charset="-128"/>
                <a:cs typeface="ＭＳ Ｐゴシック" pitchFamily="1" charset="-128"/>
              </a:rPr>
              <a:t>Explore 2- Formulas</a:t>
            </a:r>
            <a:endParaRPr lang="en-US" sz="3200" b="1" dirty="0">
              <a:solidFill>
                <a:schemeClr val="bg1"/>
              </a:solidFill>
              <a:ea typeface="ＭＳ Ｐゴシック" pitchFamily="1" charset="-128"/>
              <a:cs typeface="ＭＳ Ｐゴシック" pitchFamily="1" charset="-128"/>
            </a:endParaRPr>
          </a:p>
        </p:txBody>
      </p:sp>
      <p:sp>
        <p:nvSpPr>
          <p:cNvPr id="4" name="Agenda Link">
            <a:hlinkClick r:id="rId4"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41988" name="Slide Number Placeholder 4"/>
          <p:cNvSpPr>
            <a:spLocks noGrp="1"/>
          </p:cNvSpPr>
          <p:nvPr>
            <p:ph type="sldNum" sz="quarter" idx="12"/>
          </p:nvPr>
        </p:nvSpPr>
        <p:spPr bwMode="auto">
          <a:noFill/>
          <a:ln>
            <a:miter lim="800000"/>
            <a:headEnd/>
            <a:tailEnd/>
          </a:ln>
        </p:spPr>
        <p:txBody>
          <a:bodyPr/>
          <a:lstStyle/>
          <a:p>
            <a:pPr algn="ctr"/>
            <a:fld id="{7036FBF2-C8B4-7648-A755-659CA85CE2FA}" type="slidenum">
              <a:rPr lang="en-US"/>
              <a:pPr algn="ctr"/>
              <a:t>10</a:t>
            </a:fld>
            <a:endParaRPr lang="en-US"/>
          </a:p>
        </p:txBody>
      </p:sp>
      <p:sp>
        <p:nvSpPr>
          <p:cNvPr id="9" name="Rectangle 13"/>
          <p:cNvSpPr>
            <a:spLocks noChangeArrowheads="1"/>
          </p:cNvSpPr>
          <p:nvPr/>
        </p:nvSpPr>
        <p:spPr bwMode="auto">
          <a:xfrm>
            <a:off x="3048000" y="228600"/>
            <a:ext cx="3581400" cy="707886"/>
          </a:xfrm>
          <a:prstGeom prst="rect">
            <a:avLst/>
          </a:prstGeom>
          <a:noFill/>
          <a:ln w="9525">
            <a:noFill/>
            <a:miter lim="800000"/>
            <a:headEnd/>
            <a:tailEnd/>
          </a:ln>
        </p:spPr>
        <p:txBody>
          <a:bodyPr wrap="square">
            <a:prstTxWarp prst="textNoShape">
              <a:avLst/>
            </a:prstTxWarp>
            <a:spAutoFit/>
          </a:bodyPr>
          <a:lstStyle/>
          <a:p>
            <a:r>
              <a:rPr lang="en-US" sz="4000" b="1" dirty="0" smtClean="0">
                <a:solidFill>
                  <a:srgbClr val="DA6B34"/>
                </a:solidFill>
                <a:latin typeface="Cambria" pitchFamily="1" charset="0"/>
                <a:ea typeface="Cambria" pitchFamily="1" charset="0"/>
                <a:cs typeface="Cambria" pitchFamily="1" charset="0"/>
              </a:rPr>
              <a:t>Flashback… </a:t>
            </a:r>
            <a:endParaRPr lang="en-US" sz="4000" b="1" dirty="0">
              <a:solidFill>
                <a:srgbClr val="DA6B34"/>
              </a:solidFill>
              <a:latin typeface="Cambria" pitchFamily="1" charset="0"/>
              <a:ea typeface="Cambria" pitchFamily="1" charset="0"/>
              <a:cs typeface="Cambria" pitchFamily="1" charset="0"/>
            </a:endParaRPr>
          </a:p>
        </p:txBody>
      </p:sp>
      <p:sp>
        <p:nvSpPr>
          <p:cNvPr id="40" name="TextBox 39"/>
          <p:cNvSpPr txBox="1"/>
          <p:nvPr/>
        </p:nvSpPr>
        <p:spPr>
          <a:xfrm>
            <a:off x="7086600" y="5666601"/>
            <a:ext cx="1666875" cy="276999"/>
          </a:xfrm>
          <a:prstGeom prst="rect">
            <a:avLst/>
          </a:prstGeom>
          <a:noFill/>
        </p:spPr>
        <p:txBody>
          <a:bodyPr wrap="square" rtlCol="0">
            <a:spAutoFit/>
          </a:bodyPr>
          <a:lstStyle/>
          <a:p>
            <a:r>
              <a:rPr lang="en-US" sz="1200" dirty="0" smtClean="0">
                <a:solidFill>
                  <a:srgbClr val="C00000"/>
                </a:solidFill>
              </a:rPr>
              <a:t>Click to reveal next part</a:t>
            </a:r>
            <a:endParaRPr lang="en-US" sz="1200" dirty="0">
              <a:solidFill>
                <a:srgbClr val="C00000"/>
              </a:solidFill>
            </a:endParaRPr>
          </a:p>
        </p:txBody>
      </p:sp>
      <p:sp>
        <p:nvSpPr>
          <p:cNvPr id="48" name="Objective"/>
          <p:cNvSpPr txBox="1">
            <a:spLocks noChangeArrowheads="1"/>
          </p:cNvSpPr>
          <p:nvPr/>
        </p:nvSpPr>
        <p:spPr bwMode="auto">
          <a:xfrm>
            <a:off x="685800" y="647700"/>
            <a:ext cx="8305800" cy="609600"/>
          </a:xfrm>
          <a:prstGeom prst="rect">
            <a:avLst/>
          </a:prstGeom>
          <a:noFill/>
          <a:ln w="9525">
            <a:noFill/>
            <a:miter lim="800000"/>
            <a:headEnd/>
            <a:tailEnd/>
          </a:ln>
        </p:spPr>
        <p:txBody>
          <a:bodyPr anchor="ctr">
            <a:prstTxWarp prst="textNoShape">
              <a:avLst/>
            </a:prstTxWarp>
          </a:bodyPr>
          <a:lstStyle/>
          <a:p>
            <a:pPr>
              <a:lnSpc>
                <a:spcPct val="90000"/>
              </a:lnSpc>
            </a:pPr>
            <a:r>
              <a:rPr lang="en-US" sz="3600" dirty="0" smtClean="0">
                <a:ea typeface="Arial" pitchFamily="1" charset="0"/>
                <a:cs typeface="Arial" pitchFamily="1" charset="0"/>
              </a:rPr>
              <a:t>Objective: </a:t>
            </a:r>
            <a:r>
              <a:rPr lang="en-US" sz="3600" dirty="0">
                <a:ea typeface="Arial" pitchFamily="1" charset="0"/>
                <a:cs typeface="Arial" pitchFamily="1" charset="0"/>
              </a:rPr>
              <a:t>evaluate algebraic </a:t>
            </a:r>
            <a:r>
              <a:rPr lang="en-US" sz="3600" dirty="0" smtClean="0">
                <a:ea typeface="Arial" pitchFamily="1" charset="0"/>
                <a:cs typeface="Arial" pitchFamily="1" charset="0"/>
              </a:rPr>
              <a:t>expressions.</a:t>
            </a:r>
            <a:endParaRPr lang="en-US" sz="3600" dirty="0">
              <a:solidFill>
                <a:schemeClr val="bg1"/>
              </a:solidFill>
              <a:latin typeface="Perpetua" pitchFamily="1" charset="0"/>
            </a:endParaRPr>
          </a:p>
        </p:txBody>
      </p:sp>
      <p:sp>
        <p:nvSpPr>
          <p:cNvPr id="49" name="TextBox 48"/>
          <p:cNvSpPr txBox="1"/>
          <p:nvPr/>
        </p:nvSpPr>
        <p:spPr>
          <a:xfrm>
            <a:off x="228600" y="1714500"/>
            <a:ext cx="8610600" cy="830997"/>
          </a:xfrm>
          <a:prstGeom prst="rect">
            <a:avLst/>
          </a:prstGeom>
          <a:noFill/>
        </p:spPr>
        <p:txBody>
          <a:bodyPr wrap="square" rtlCol="0">
            <a:spAutoFit/>
          </a:bodyPr>
          <a:lstStyle/>
          <a:p>
            <a:r>
              <a:rPr lang="en-US" sz="2400" dirty="0" smtClean="0"/>
              <a:t>For example: engineers, architects and builders use geometric formulas every day. </a:t>
            </a:r>
            <a:endParaRPr lang="en-US" sz="2400" dirty="0"/>
          </a:p>
        </p:txBody>
      </p:sp>
      <p:pic>
        <p:nvPicPr>
          <p:cNvPr id="51" name="Picture 50"/>
          <p:cNvPicPr>
            <a:picLocks noChangeAspect="1"/>
          </p:cNvPicPr>
          <p:nvPr/>
        </p:nvPicPr>
        <p:blipFill>
          <a:blip r:embed="rId5"/>
          <a:stretch>
            <a:fillRect/>
          </a:stretch>
        </p:blipFill>
        <p:spPr>
          <a:xfrm>
            <a:off x="165100" y="2566147"/>
            <a:ext cx="2514600" cy="1815353"/>
          </a:xfrm>
          <a:prstGeom prst="rect">
            <a:avLst/>
          </a:prstGeom>
        </p:spPr>
      </p:pic>
      <p:pic>
        <p:nvPicPr>
          <p:cNvPr id="53" name="Picture 52" descr="soda can advertising.jpg"/>
          <p:cNvPicPr>
            <a:picLocks noChangeAspect="1"/>
          </p:cNvPicPr>
          <p:nvPr/>
        </p:nvPicPr>
        <p:blipFill>
          <a:blip r:embed="rId6"/>
          <a:stretch>
            <a:fillRect/>
          </a:stretch>
        </p:blipFill>
        <p:spPr>
          <a:xfrm>
            <a:off x="5562600" y="2489200"/>
            <a:ext cx="2813152" cy="2311400"/>
          </a:xfrm>
          <a:prstGeom prst="rect">
            <a:avLst/>
          </a:prstGeom>
        </p:spPr>
      </p:pic>
      <p:pic>
        <p:nvPicPr>
          <p:cNvPr id="54" name="Picture 53" descr="Cube Dubai 1.jpg"/>
          <p:cNvPicPr>
            <a:picLocks noChangeAspect="1"/>
          </p:cNvPicPr>
          <p:nvPr/>
        </p:nvPicPr>
        <p:blipFill>
          <a:blip r:embed="rId7"/>
          <a:stretch>
            <a:fillRect/>
          </a:stretch>
        </p:blipFill>
        <p:spPr>
          <a:xfrm>
            <a:off x="2362200" y="3581400"/>
            <a:ext cx="3048000" cy="2286000"/>
          </a:xfrm>
          <a:prstGeom prst="rect">
            <a:avLst/>
          </a:prstGeom>
        </p:spPr>
      </p:pic>
      <p:grpSp>
        <p:nvGrpSpPr>
          <p:cNvPr id="68" name="Group 67"/>
          <p:cNvGrpSpPr/>
          <p:nvPr/>
        </p:nvGrpSpPr>
        <p:grpSpPr>
          <a:xfrm>
            <a:off x="2819400" y="2286000"/>
            <a:ext cx="2590800" cy="990600"/>
            <a:chOff x="2819400" y="2286000"/>
            <a:chExt cx="2590800" cy="990600"/>
          </a:xfrm>
        </p:grpSpPr>
        <p:graphicFrame>
          <p:nvGraphicFramePr>
            <p:cNvPr id="55" name="Object 54"/>
            <p:cNvGraphicFramePr>
              <a:graphicFrameLocks noChangeAspect="1"/>
            </p:cNvGraphicFramePr>
            <p:nvPr/>
          </p:nvGraphicFramePr>
          <p:xfrm>
            <a:off x="2922573" y="2819400"/>
            <a:ext cx="1497027" cy="457200"/>
          </p:xfrm>
          <a:graphic>
            <a:graphicData uri="http://schemas.openxmlformats.org/presentationml/2006/ole">
              <mc:AlternateContent xmlns:mc="http://schemas.openxmlformats.org/markup-compatibility/2006">
                <mc:Choice xmlns:v="urn:schemas-microsoft-com:vml" Requires="v">
                  <p:oleObj spid="_x0000_s80930" name="Equation" r:id="rId8" imgW="457200" imgH="139700" progId="Equation.3">
                    <p:embed/>
                  </p:oleObj>
                </mc:Choice>
                <mc:Fallback>
                  <p:oleObj name="Equation" r:id="rId8" imgW="457200" imgH="139700" progId="Equation.3">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2573" y="2819400"/>
                          <a:ext cx="149702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Box 55"/>
            <p:cNvSpPr txBox="1"/>
            <p:nvPr/>
          </p:nvSpPr>
          <p:spPr>
            <a:xfrm>
              <a:off x="2819400" y="2286000"/>
              <a:ext cx="2590800" cy="584776"/>
            </a:xfrm>
            <a:prstGeom prst="rect">
              <a:avLst/>
            </a:prstGeom>
            <a:noFill/>
          </p:spPr>
          <p:txBody>
            <a:bodyPr wrap="square" rtlCol="0">
              <a:spAutoFit/>
            </a:bodyPr>
            <a:lstStyle/>
            <a:p>
              <a:r>
                <a:rPr lang="en-US" sz="3200" dirty="0" smtClean="0"/>
                <a:t>Circumference</a:t>
              </a:r>
              <a:endParaRPr lang="en-US" sz="3200" dirty="0"/>
            </a:p>
          </p:txBody>
        </p:sp>
      </p:grpSp>
      <p:grpSp>
        <p:nvGrpSpPr>
          <p:cNvPr id="69" name="Group 68"/>
          <p:cNvGrpSpPr/>
          <p:nvPr/>
        </p:nvGrpSpPr>
        <p:grpSpPr>
          <a:xfrm>
            <a:off x="228600" y="4350603"/>
            <a:ext cx="2514600" cy="1440597"/>
            <a:chOff x="228600" y="4350603"/>
            <a:chExt cx="2514600" cy="1440597"/>
          </a:xfrm>
        </p:grpSpPr>
        <p:graphicFrame>
          <p:nvGraphicFramePr>
            <p:cNvPr id="63" name="Object 62"/>
            <p:cNvGraphicFramePr>
              <a:graphicFrameLocks noChangeAspect="1"/>
            </p:cNvGraphicFramePr>
            <p:nvPr/>
          </p:nvGraphicFramePr>
          <p:xfrm>
            <a:off x="372572" y="5257800"/>
            <a:ext cx="1989628" cy="533400"/>
          </p:xfrm>
          <a:graphic>
            <a:graphicData uri="http://schemas.openxmlformats.org/presentationml/2006/ole">
              <mc:AlternateContent xmlns:mc="http://schemas.openxmlformats.org/markup-compatibility/2006">
                <mc:Choice xmlns:v="urn:schemas-microsoft-com:vml" Requires="v">
                  <p:oleObj spid="_x0000_s80931" name="Equation" r:id="rId10" imgW="520700" imgH="139700" progId="Equation.3">
                    <p:embed/>
                  </p:oleObj>
                </mc:Choice>
                <mc:Fallback>
                  <p:oleObj name="Equation" r:id="rId10" imgW="520700" imgH="139700" progId="Equation.3">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572" y="5257800"/>
                          <a:ext cx="198962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TextBox 63"/>
            <p:cNvSpPr txBox="1"/>
            <p:nvPr/>
          </p:nvSpPr>
          <p:spPr>
            <a:xfrm>
              <a:off x="228600" y="4350603"/>
              <a:ext cx="2514600" cy="830997"/>
            </a:xfrm>
            <a:prstGeom prst="rect">
              <a:avLst/>
            </a:prstGeom>
            <a:noFill/>
          </p:spPr>
          <p:txBody>
            <a:bodyPr wrap="square" rtlCol="0">
              <a:spAutoFit/>
            </a:bodyPr>
            <a:lstStyle/>
            <a:p>
              <a:r>
                <a:rPr lang="en-US" sz="2400" dirty="0" smtClean="0"/>
                <a:t>Volume Rectangular Prism</a:t>
              </a:r>
              <a:endParaRPr lang="en-US" sz="2400" dirty="0"/>
            </a:p>
          </p:txBody>
        </p:sp>
      </p:grpSp>
      <p:grpSp>
        <p:nvGrpSpPr>
          <p:cNvPr id="70" name="Group 69"/>
          <p:cNvGrpSpPr/>
          <p:nvPr/>
        </p:nvGrpSpPr>
        <p:grpSpPr>
          <a:xfrm>
            <a:off x="5638800" y="3969603"/>
            <a:ext cx="3159900" cy="1364397"/>
            <a:chOff x="5638800" y="3969603"/>
            <a:chExt cx="3159900" cy="1364397"/>
          </a:xfrm>
        </p:grpSpPr>
        <p:graphicFrame>
          <p:nvGraphicFramePr>
            <p:cNvPr id="65" name="Object 64"/>
            <p:cNvGraphicFramePr>
              <a:graphicFrameLocks noChangeAspect="1"/>
            </p:cNvGraphicFramePr>
            <p:nvPr/>
          </p:nvGraphicFramePr>
          <p:xfrm>
            <a:off x="5638800" y="4827139"/>
            <a:ext cx="3159900" cy="506861"/>
          </p:xfrm>
          <a:graphic>
            <a:graphicData uri="http://schemas.openxmlformats.org/presentationml/2006/ole">
              <mc:AlternateContent xmlns:mc="http://schemas.openxmlformats.org/markup-compatibility/2006">
                <mc:Choice xmlns:v="urn:schemas-microsoft-com:vml" Requires="v">
                  <p:oleObj spid="_x0000_s80932" name="Equation" r:id="rId12" imgW="1028700" imgH="165100" progId="Equation.3">
                    <p:embed/>
                  </p:oleObj>
                </mc:Choice>
                <mc:Fallback>
                  <p:oleObj name="Equation" r:id="rId12" imgW="1028700" imgH="165100" progId="Equation.3">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4827139"/>
                          <a:ext cx="3159900" cy="506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TextBox 65"/>
            <p:cNvSpPr txBox="1"/>
            <p:nvPr/>
          </p:nvSpPr>
          <p:spPr>
            <a:xfrm>
              <a:off x="5638800" y="3969603"/>
              <a:ext cx="2514600" cy="830997"/>
            </a:xfrm>
            <a:prstGeom prst="rect">
              <a:avLst/>
            </a:prstGeom>
            <a:noFill/>
          </p:spPr>
          <p:txBody>
            <a:bodyPr wrap="square" rtlCol="0">
              <a:spAutoFit/>
            </a:bodyPr>
            <a:lstStyle/>
            <a:p>
              <a:r>
                <a:rPr lang="en-US" sz="2400" dirty="0" smtClean="0">
                  <a:solidFill>
                    <a:schemeClr val="bg1"/>
                  </a:solidFill>
                </a:rPr>
                <a:t>Surface Area</a:t>
              </a:r>
            </a:p>
            <a:p>
              <a:r>
                <a:rPr lang="en-US" sz="2400" dirty="0" smtClean="0">
                  <a:solidFill>
                    <a:schemeClr val="bg1"/>
                  </a:solidFill>
                </a:rPr>
                <a:t>Cylinder</a:t>
              </a:r>
              <a:endParaRPr lang="en-US" sz="2400" dirty="0">
                <a:solidFill>
                  <a:schemeClr val="bg1"/>
                </a:solidFill>
              </a:endParaRPr>
            </a:p>
          </p:txBody>
        </p:sp>
      </p:grpSp>
      <p:sp>
        <p:nvSpPr>
          <p:cNvPr id="67" name="Rectangle 66"/>
          <p:cNvSpPr/>
          <p:nvPr/>
        </p:nvSpPr>
        <p:spPr>
          <a:xfrm>
            <a:off x="228600" y="1054100"/>
            <a:ext cx="8610600" cy="830997"/>
          </a:xfrm>
          <a:prstGeom prst="rect">
            <a:avLst/>
          </a:prstGeom>
        </p:spPr>
        <p:txBody>
          <a:bodyPr wrap="square">
            <a:spAutoFit/>
          </a:bodyPr>
          <a:lstStyle/>
          <a:p>
            <a:r>
              <a:rPr lang="en-US" sz="2400" dirty="0" smtClean="0"/>
              <a:t>We can use the </a:t>
            </a:r>
            <a:r>
              <a:rPr lang="en-US" sz="2400" dirty="0" smtClean="0">
                <a:solidFill>
                  <a:srgbClr val="A3171E"/>
                </a:solidFill>
              </a:rPr>
              <a:t>process of evaluating </a:t>
            </a:r>
            <a:r>
              <a:rPr lang="en-US" sz="2400" dirty="0" smtClean="0"/>
              <a:t>to solve problems in the real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reen Background"/>
          <p:cNvSpPr>
            <a:spLocks noChangeArrowheads="1"/>
          </p:cNvSpPr>
          <p:nvPr/>
        </p:nvSpPr>
        <p:spPr bwMode="auto">
          <a:xfrm>
            <a:off x="152400" y="609600"/>
            <a:ext cx="8859685" cy="5334000"/>
          </a:xfrm>
          <a:prstGeom prst="roundRect">
            <a:avLst>
              <a:gd name="adj" fmla="val 7954"/>
            </a:avLst>
          </a:prstGeom>
          <a:solidFill>
            <a:srgbClr val="FFFFFF"/>
          </a:solidFill>
          <a:ln w="19050">
            <a:solidFill>
              <a:schemeClr val="bg1"/>
            </a:solidFill>
            <a:round/>
            <a:headEnd/>
            <a:tailEnd/>
          </a:ln>
        </p:spPr>
        <p:txBody>
          <a:bodyPr wrap="none" anchor="ctr">
            <a:prstTxWarp prst="textNoShape">
              <a:avLst/>
            </a:prstTxWarp>
          </a:bodyPr>
          <a:lstStyle/>
          <a:p>
            <a:endParaRPr lang="en-US"/>
          </a:p>
        </p:txBody>
      </p:sp>
      <p:sp>
        <p:nvSpPr>
          <p:cNvPr id="41986" name="Page Title"/>
          <p:cNvSpPr>
            <a:spLocks noGrp="1"/>
          </p:cNvSpPr>
          <p:nvPr>
            <p:ph type="title" idx="4294967295"/>
          </p:nvPr>
        </p:nvSpPr>
        <p:spPr>
          <a:xfrm>
            <a:off x="228600" y="0"/>
            <a:ext cx="8229600" cy="639763"/>
          </a:xfrm>
        </p:spPr>
        <p:txBody>
          <a:bodyPr/>
          <a:lstStyle/>
          <a:p>
            <a:pPr algn="l"/>
            <a:r>
              <a:rPr lang="en-US" sz="3200" b="1" dirty="0" smtClean="0">
                <a:solidFill>
                  <a:schemeClr val="bg1"/>
                </a:solidFill>
                <a:ea typeface="ＭＳ Ｐゴシック" pitchFamily="1" charset="-128"/>
                <a:cs typeface="ＭＳ Ｐゴシック" pitchFamily="1" charset="-128"/>
              </a:rPr>
              <a:t>Explore 2- Formulas</a:t>
            </a:r>
            <a:endParaRPr lang="en-US" sz="3200" b="1" dirty="0">
              <a:solidFill>
                <a:schemeClr val="bg1"/>
              </a:solidFill>
              <a:ea typeface="ＭＳ Ｐゴシック" pitchFamily="1" charset="-128"/>
              <a:cs typeface="ＭＳ Ｐゴシック" pitchFamily="1" charset="-128"/>
            </a:endParaRPr>
          </a:p>
        </p:txBody>
      </p:sp>
      <p:sp>
        <p:nvSpPr>
          <p:cNvPr id="4" name="Agenda Link">
            <a:hlinkClick r:id="rId4"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41988" name="Slide Number Placeholder 4"/>
          <p:cNvSpPr>
            <a:spLocks noGrp="1"/>
          </p:cNvSpPr>
          <p:nvPr>
            <p:ph type="sldNum" sz="quarter" idx="12"/>
          </p:nvPr>
        </p:nvSpPr>
        <p:spPr bwMode="auto">
          <a:noFill/>
          <a:ln>
            <a:miter lim="800000"/>
            <a:headEnd/>
            <a:tailEnd/>
          </a:ln>
        </p:spPr>
        <p:txBody>
          <a:bodyPr/>
          <a:lstStyle/>
          <a:p>
            <a:pPr algn="ctr"/>
            <a:fld id="{7036FBF2-C8B4-7648-A755-659CA85CE2FA}" type="slidenum">
              <a:rPr lang="en-US"/>
              <a:pPr algn="ctr"/>
              <a:t>11</a:t>
            </a:fld>
            <a:endParaRPr lang="en-US"/>
          </a:p>
        </p:txBody>
      </p:sp>
      <p:sp>
        <p:nvSpPr>
          <p:cNvPr id="9" name="Rectangle 13"/>
          <p:cNvSpPr>
            <a:spLocks noChangeArrowheads="1"/>
          </p:cNvSpPr>
          <p:nvPr/>
        </p:nvSpPr>
        <p:spPr bwMode="auto">
          <a:xfrm>
            <a:off x="228600" y="533400"/>
            <a:ext cx="8610600" cy="2062103"/>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Volume is the amount of space a shape takes up. The expression for calculating the volume of the rectangular</a:t>
            </a:r>
          </a:p>
          <a:p>
            <a:r>
              <a:rPr lang="en-US" sz="3200" b="1" dirty="0" smtClean="0">
                <a:latin typeface="Cambria" pitchFamily="1" charset="0"/>
                <a:ea typeface="Cambria" pitchFamily="1" charset="0"/>
                <a:cs typeface="Cambria" pitchFamily="1" charset="0"/>
              </a:rPr>
              <a:t> prism is below. </a:t>
            </a:r>
            <a:endParaRPr lang="en-US" sz="3200" b="1" dirty="0">
              <a:latin typeface="Cambria" pitchFamily="1" charset="0"/>
              <a:ea typeface="Cambria" pitchFamily="1" charset="0"/>
              <a:cs typeface="Cambria" pitchFamily="1" charset="0"/>
            </a:endParaRPr>
          </a:p>
        </p:txBody>
      </p:sp>
      <p:sp>
        <p:nvSpPr>
          <p:cNvPr id="10" name="Rectangle 13"/>
          <p:cNvSpPr>
            <a:spLocks noChangeArrowheads="1"/>
          </p:cNvSpPr>
          <p:nvPr/>
        </p:nvSpPr>
        <p:spPr bwMode="auto">
          <a:xfrm>
            <a:off x="304800" y="3276600"/>
            <a:ext cx="3505200" cy="584776"/>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Find the volume</a:t>
            </a:r>
            <a:endParaRPr lang="en-US" sz="3200" b="1" dirty="0">
              <a:latin typeface="Cambria" pitchFamily="1" charset="0"/>
              <a:ea typeface="Cambria" pitchFamily="1" charset="0"/>
              <a:cs typeface="Cambria" pitchFamily="1" charset="0"/>
            </a:endParaRPr>
          </a:p>
        </p:txBody>
      </p:sp>
      <p:grpSp>
        <p:nvGrpSpPr>
          <p:cNvPr id="2" name="Group 16"/>
          <p:cNvGrpSpPr/>
          <p:nvPr/>
        </p:nvGrpSpPr>
        <p:grpSpPr>
          <a:xfrm>
            <a:off x="5334000" y="1524000"/>
            <a:ext cx="3810000" cy="2341714"/>
            <a:chOff x="4648200" y="2514600"/>
            <a:chExt cx="3810000" cy="2341714"/>
          </a:xfrm>
        </p:grpSpPr>
        <p:pic>
          <p:nvPicPr>
            <p:cNvPr id="11" name="Picture 10"/>
            <p:cNvPicPr>
              <a:picLocks noChangeAspect="1"/>
            </p:cNvPicPr>
            <p:nvPr/>
          </p:nvPicPr>
          <p:blipFill>
            <a:blip r:embed="rId5"/>
            <a:stretch>
              <a:fillRect/>
            </a:stretch>
          </p:blipFill>
          <p:spPr>
            <a:xfrm>
              <a:off x="4648200" y="2514600"/>
              <a:ext cx="3124200" cy="2259737"/>
            </a:xfrm>
            <a:prstGeom prst="rect">
              <a:avLst/>
            </a:prstGeom>
          </p:spPr>
        </p:pic>
        <p:sp>
          <p:nvSpPr>
            <p:cNvPr id="13" name="Rectangle 13"/>
            <p:cNvSpPr>
              <a:spLocks noChangeArrowheads="1"/>
            </p:cNvSpPr>
            <p:nvPr/>
          </p:nvSpPr>
          <p:spPr bwMode="auto">
            <a:xfrm rot="1907458">
              <a:off x="5061891" y="4271538"/>
              <a:ext cx="761561" cy="584776"/>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9</a:t>
              </a:r>
              <a:r>
                <a:rPr lang="en-US" sz="2400" b="1" dirty="0" smtClean="0">
                  <a:latin typeface="Cambria" pitchFamily="1" charset="0"/>
                  <a:ea typeface="Cambria" pitchFamily="1" charset="0"/>
                  <a:cs typeface="Cambria" pitchFamily="1" charset="0"/>
                </a:rPr>
                <a:t>ft</a:t>
              </a:r>
              <a:r>
                <a:rPr lang="en-US" sz="3200" b="1" dirty="0" smtClean="0">
                  <a:latin typeface="Cambria" pitchFamily="1" charset="0"/>
                  <a:ea typeface="Cambria" pitchFamily="1" charset="0"/>
                  <a:cs typeface="Cambria" pitchFamily="1" charset="0"/>
                </a:rPr>
                <a:t> </a:t>
              </a:r>
              <a:endParaRPr lang="en-US" sz="3200" b="1" dirty="0">
                <a:latin typeface="Cambria" pitchFamily="1" charset="0"/>
                <a:ea typeface="Cambria" pitchFamily="1" charset="0"/>
                <a:cs typeface="Cambria" pitchFamily="1" charset="0"/>
              </a:endParaRPr>
            </a:p>
          </p:txBody>
        </p:sp>
        <p:sp>
          <p:nvSpPr>
            <p:cNvPr id="14" name="Rectangle 13"/>
            <p:cNvSpPr>
              <a:spLocks noChangeArrowheads="1"/>
            </p:cNvSpPr>
            <p:nvPr/>
          </p:nvSpPr>
          <p:spPr bwMode="auto">
            <a:xfrm rot="19262349">
              <a:off x="6953219" y="4258717"/>
              <a:ext cx="796957" cy="584776"/>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4</a:t>
              </a:r>
              <a:r>
                <a:rPr lang="en-US" sz="2400" b="1" dirty="0" smtClean="0">
                  <a:latin typeface="Cambria" pitchFamily="1" charset="0"/>
                  <a:ea typeface="Cambria" pitchFamily="1" charset="0"/>
                  <a:cs typeface="Cambria" pitchFamily="1" charset="0"/>
                </a:rPr>
                <a:t>ft</a:t>
              </a:r>
              <a:r>
                <a:rPr lang="en-US" sz="3200" b="1" dirty="0" smtClean="0">
                  <a:latin typeface="Cambria" pitchFamily="1" charset="0"/>
                  <a:ea typeface="Cambria" pitchFamily="1" charset="0"/>
                  <a:cs typeface="Cambria" pitchFamily="1" charset="0"/>
                </a:rPr>
                <a:t> </a:t>
              </a:r>
              <a:endParaRPr lang="en-US" sz="3200" b="1" dirty="0">
                <a:latin typeface="Cambria" pitchFamily="1" charset="0"/>
                <a:ea typeface="Cambria" pitchFamily="1" charset="0"/>
                <a:cs typeface="Cambria" pitchFamily="1" charset="0"/>
              </a:endParaRPr>
            </a:p>
          </p:txBody>
        </p:sp>
        <p:sp>
          <p:nvSpPr>
            <p:cNvPr id="15" name="Rectangle 14"/>
            <p:cNvSpPr>
              <a:spLocks noChangeArrowheads="1"/>
            </p:cNvSpPr>
            <p:nvPr/>
          </p:nvSpPr>
          <p:spPr bwMode="auto">
            <a:xfrm>
              <a:off x="7736056" y="3098421"/>
              <a:ext cx="722144" cy="584776"/>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5</a:t>
              </a:r>
              <a:r>
                <a:rPr lang="en-US" sz="2400" b="1" dirty="0" smtClean="0">
                  <a:latin typeface="Cambria" pitchFamily="1" charset="0"/>
                  <a:ea typeface="Cambria" pitchFamily="1" charset="0"/>
                  <a:cs typeface="Cambria" pitchFamily="1" charset="0"/>
                </a:rPr>
                <a:t>ft </a:t>
              </a:r>
              <a:endParaRPr lang="en-US" sz="2400" b="1" dirty="0">
                <a:latin typeface="Cambria" pitchFamily="1" charset="0"/>
                <a:ea typeface="Cambria" pitchFamily="1" charset="0"/>
                <a:cs typeface="Cambria" pitchFamily="1" charset="0"/>
              </a:endParaRPr>
            </a:p>
          </p:txBody>
        </p:sp>
      </p:grpSp>
      <p:graphicFrame>
        <p:nvGraphicFramePr>
          <p:cNvPr id="16" name="Object 15"/>
          <p:cNvGraphicFramePr>
            <a:graphicFrameLocks noChangeAspect="1"/>
          </p:cNvGraphicFramePr>
          <p:nvPr/>
        </p:nvGraphicFramePr>
        <p:xfrm>
          <a:off x="2286000" y="2628900"/>
          <a:ext cx="2438400" cy="832493"/>
        </p:xfrm>
        <a:graphic>
          <a:graphicData uri="http://schemas.openxmlformats.org/presentationml/2006/ole">
            <mc:AlternateContent xmlns:mc="http://schemas.openxmlformats.org/markup-compatibility/2006">
              <mc:Choice xmlns:v="urn:schemas-microsoft-com:vml" Requires="v">
                <p:oleObj spid="_x0000_s271398" name="Equation" r:id="rId6" imgW="431800" imgH="139700" progId="Equation.3">
                  <p:embed/>
                </p:oleObj>
              </mc:Choice>
              <mc:Fallback>
                <p:oleObj name="Equation" r:id="rId6" imgW="431800" imgH="1397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628900"/>
                        <a:ext cx="2438400" cy="832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4" name="Object 8"/>
          <p:cNvGraphicFramePr>
            <a:graphicFrameLocks noChangeAspect="1"/>
          </p:cNvGraphicFramePr>
          <p:nvPr/>
        </p:nvGraphicFramePr>
        <p:xfrm>
          <a:off x="1143000" y="4659312"/>
          <a:ext cx="1336675" cy="522288"/>
        </p:xfrm>
        <a:graphic>
          <a:graphicData uri="http://schemas.openxmlformats.org/presentationml/2006/ole">
            <mc:AlternateContent xmlns:mc="http://schemas.openxmlformats.org/markup-compatibility/2006">
              <mc:Choice xmlns:v="urn:schemas-microsoft-com:vml" Requires="v">
                <p:oleObj spid="_x0000_s271399" name="Equation" r:id="rId8" imgW="342900" imgH="127000" progId="Equation.3">
                  <p:embed/>
                </p:oleObj>
              </mc:Choice>
              <mc:Fallback>
                <p:oleObj name="Equation" r:id="rId8" imgW="342900" imgH="1270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659312"/>
                        <a:ext cx="1336675"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5" name="Object 9"/>
          <p:cNvGraphicFramePr>
            <a:graphicFrameLocks noChangeAspect="1"/>
          </p:cNvGraphicFramePr>
          <p:nvPr/>
        </p:nvGraphicFramePr>
        <p:xfrm>
          <a:off x="1030288" y="5110163"/>
          <a:ext cx="1635125" cy="836612"/>
        </p:xfrm>
        <a:graphic>
          <a:graphicData uri="http://schemas.openxmlformats.org/presentationml/2006/ole">
            <mc:AlternateContent xmlns:mc="http://schemas.openxmlformats.org/markup-compatibility/2006">
              <mc:Choice xmlns:v="urn:schemas-microsoft-com:vml" Requires="v">
                <p:oleObj spid="_x0000_s271400" name="Equation" r:id="rId10" imgW="419100" imgH="203200" progId="Equation.3">
                  <p:embed/>
                </p:oleObj>
              </mc:Choice>
              <mc:Fallback>
                <p:oleObj name="Equation" r:id="rId10" imgW="419100" imgH="2032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0288" y="5110163"/>
                        <a:ext cx="1635125"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3"/>
          <p:cNvGraphicFramePr>
            <a:graphicFrameLocks noChangeAspect="1"/>
          </p:cNvGraphicFramePr>
          <p:nvPr/>
        </p:nvGraphicFramePr>
        <p:xfrm>
          <a:off x="730250" y="3657600"/>
          <a:ext cx="717550" cy="831850"/>
        </p:xfrm>
        <a:graphic>
          <a:graphicData uri="http://schemas.openxmlformats.org/presentationml/2006/ole">
            <mc:AlternateContent xmlns:mc="http://schemas.openxmlformats.org/markup-compatibility/2006">
              <mc:Choice xmlns:v="urn:schemas-microsoft-com:vml" Requires="v">
                <p:oleObj spid="_x0000_s271401" name="Equation" r:id="rId12" imgW="127000" imgH="139700" progId="Equation.3">
                  <p:embed/>
                </p:oleObj>
              </mc:Choice>
              <mc:Fallback>
                <p:oleObj name="Equation" r:id="rId12" imgW="127000" imgH="13970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250" y="3657600"/>
                        <a:ext cx="7175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4"/>
          <p:cNvGraphicFramePr>
            <a:graphicFrameLocks noChangeAspect="1"/>
          </p:cNvGraphicFramePr>
          <p:nvPr/>
        </p:nvGraphicFramePr>
        <p:xfrm>
          <a:off x="1447800" y="3890963"/>
          <a:ext cx="1076325" cy="604837"/>
        </p:xfrm>
        <a:graphic>
          <a:graphicData uri="http://schemas.openxmlformats.org/presentationml/2006/ole">
            <mc:AlternateContent xmlns:mc="http://schemas.openxmlformats.org/markup-compatibility/2006">
              <mc:Choice xmlns:v="urn:schemas-microsoft-com:vml" Requires="v">
                <p:oleObj spid="_x0000_s271402" name="Equation" r:id="rId14" imgW="190500" imgH="101600" progId="Equation.3">
                  <p:embed/>
                </p:oleObj>
              </mc:Choice>
              <mc:Fallback>
                <p:oleObj name="Equation" r:id="rId14" imgW="190500" imgH="101600" progId="Equation.3">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3890963"/>
                        <a:ext cx="1076325"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5"/>
          <p:cNvGraphicFramePr>
            <a:graphicFrameLocks noChangeAspect="1"/>
          </p:cNvGraphicFramePr>
          <p:nvPr/>
        </p:nvGraphicFramePr>
        <p:xfrm>
          <a:off x="2478088" y="3657600"/>
          <a:ext cx="646112" cy="831850"/>
        </p:xfrm>
        <a:graphic>
          <a:graphicData uri="http://schemas.openxmlformats.org/presentationml/2006/ole">
            <mc:AlternateContent xmlns:mc="http://schemas.openxmlformats.org/markup-compatibility/2006">
              <mc:Choice xmlns:v="urn:schemas-microsoft-com:vml" Requires="v">
                <p:oleObj spid="_x0000_s271403" name="Equation" r:id="rId16" imgW="114300" imgH="139700" progId="Equation.3">
                  <p:embed/>
                </p:oleObj>
              </mc:Choice>
              <mc:Fallback>
                <p:oleObj name="Equation" r:id="rId16" imgW="114300" imgH="139700" progId="Equation.3">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78088" y="3657600"/>
                        <a:ext cx="646112"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2514600" y="3657600"/>
            <a:ext cx="685800" cy="923330"/>
          </a:xfrm>
          <a:prstGeom prst="rect">
            <a:avLst/>
          </a:prstGeom>
          <a:noFill/>
        </p:spPr>
        <p:txBody>
          <a:bodyPr wrap="square" rtlCol="0">
            <a:spAutoFit/>
          </a:bodyPr>
          <a:lstStyle/>
          <a:p>
            <a:r>
              <a:rPr lang="en-US" sz="5400" dirty="0" smtClean="0">
                <a:ln>
                  <a:solidFill>
                    <a:srgbClr val="B07A00"/>
                  </a:solidFill>
                </a:ln>
                <a:solidFill>
                  <a:srgbClr val="AC6B00"/>
                </a:solidFill>
                <a:latin typeface="Cambria "/>
                <a:cs typeface="Cambria "/>
              </a:rPr>
              <a:t>5</a:t>
            </a:r>
            <a:endParaRPr lang="en-US" sz="5400" dirty="0">
              <a:ln>
                <a:solidFill>
                  <a:srgbClr val="B07A00"/>
                </a:solidFill>
              </a:ln>
              <a:solidFill>
                <a:srgbClr val="AC6B00"/>
              </a:solidFill>
              <a:latin typeface="Cambria "/>
              <a:cs typeface="Cambria "/>
            </a:endParaRPr>
          </a:p>
        </p:txBody>
      </p:sp>
      <p:grpSp>
        <p:nvGrpSpPr>
          <p:cNvPr id="3" name="Group 33"/>
          <p:cNvGrpSpPr/>
          <p:nvPr/>
        </p:nvGrpSpPr>
        <p:grpSpPr>
          <a:xfrm>
            <a:off x="609600" y="3657600"/>
            <a:ext cx="819150" cy="923330"/>
            <a:chOff x="457200" y="4572000"/>
            <a:chExt cx="819150" cy="923330"/>
          </a:xfrm>
        </p:grpSpPr>
        <p:sp>
          <p:nvSpPr>
            <p:cNvPr id="35" name="TextBox 34"/>
            <p:cNvSpPr txBox="1"/>
            <p:nvPr/>
          </p:nvSpPr>
          <p:spPr>
            <a:xfrm>
              <a:off x="457200" y="4572000"/>
              <a:ext cx="685800" cy="923330"/>
            </a:xfrm>
            <a:prstGeom prst="rect">
              <a:avLst/>
            </a:prstGeom>
            <a:noFill/>
          </p:spPr>
          <p:txBody>
            <a:bodyPr wrap="square" rtlCol="0">
              <a:spAutoFit/>
            </a:bodyPr>
            <a:lstStyle/>
            <a:p>
              <a:r>
                <a:rPr lang="en-US" sz="5400" dirty="0" smtClean="0">
                  <a:ln>
                    <a:solidFill>
                      <a:srgbClr val="D2B400"/>
                    </a:solidFill>
                  </a:ln>
                  <a:solidFill>
                    <a:srgbClr val="D2B400"/>
                  </a:solidFill>
                  <a:latin typeface="Cambria "/>
                  <a:cs typeface="Cambria "/>
                </a:rPr>
                <a:t>9</a:t>
              </a:r>
              <a:endParaRPr lang="en-US" sz="5400" dirty="0">
                <a:ln>
                  <a:solidFill>
                    <a:srgbClr val="D2B400"/>
                  </a:solidFill>
                </a:ln>
                <a:solidFill>
                  <a:srgbClr val="D2B400"/>
                </a:solidFill>
                <a:latin typeface="Cambria "/>
                <a:cs typeface="Cambria "/>
              </a:endParaRPr>
            </a:p>
          </p:txBody>
        </p:sp>
        <p:graphicFrame>
          <p:nvGraphicFramePr>
            <p:cNvPr id="36" name="Object 6"/>
            <p:cNvGraphicFramePr>
              <a:graphicFrameLocks noChangeAspect="1"/>
            </p:cNvGraphicFramePr>
            <p:nvPr/>
          </p:nvGraphicFramePr>
          <p:xfrm>
            <a:off x="990600" y="4953000"/>
            <a:ext cx="285750" cy="227012"/>
          </p:xfrm>
          <a:graphic>
            <a:graphicData uri="http://schemas.openxmlformats.org/presentationml/2006/ole">
              <mc:AlternateContent xmlns:mc="http://schemas.openxmlformats.org/markup-compatibility/2006">
                <mc:Choice xmlns:v="urn:schemas-microsoft-com:vml" Requires="v">
                  <p:oleObj spid="_x0000_s271404" name="Equation" r:id="rId18" imgW="50800" imgH="38100" progId="Equation.3">
                    <p:embed/>
                  </p:oleObj>
                </mc:Choice>
                <mc:Fallback>
                  <p:oleObj name="Equation" r:id="rId18" imgW="50800" imgH="38100" progId="Equation.3">
                    <p:embed/>
                    <p:pic>
                      <p:nvPicPr>
                        <p:cNvPr id="0" name="Picture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4953000"/>
                          <a:ext cx="285750" cy="227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36"/>
          <p:cNvGrpSpPr/>
          <p:nvPr/>
        </p:nvGrpSpPr>
        <p:grpSpPr>
          <a:xfrm>
            <a:off x="1524000" y="3657600"/>
            <a:ext cx="990600" cy="923330"/>
            <a:chOff x="1295400" y="4563070"/>
            <a:chExt cx="990600" cy="923330"/>
          </a:xfrm>
        </p:grpSpPr>
        <p:sp>
          <p:nvSpPr>
            <p:cNvPr id="38" name="TextBox 37"/>
            <p:cNvSpPr txBox="1"/>
            <p:nvPr/>
          </p:nvSpPr>
          <p:spPr>
            <a:xfrm>
              <a:off x="1295400" y="4563070"/>
              <a:ext cx="685800" cy="923330"/>
            </a:xfrm>
            <a:prstGeom prst="rect">
              <a:avLst/>
            </a:prstGeom>
            <a:noFill/>
          </p:spPr>
          <p:txBody>
            <a:bodyPr wrap="square" rtlCol="0">
              <a:spAutoFit/>
            </a:bodyPr>
            <a:lstStyle/>
            <a:p>
              <a:r>
                <a:rPr lang="en-US" sz="5400" dirty="0" smtClean="0">
                  <a:ln>
                    <a:solidFill>
                      <a:srgbClr val="C798BF"/>
                    </a:solidFill>
                  </a:ln>
                  <a:solidFill>
                    <a:srgbClr val="C490BD"/>
                  </a:solidFill>
                  <a:latin typeface="Cambria "/>
                  <a:cs typeface="Cambria "/>
                </a:rPr>
                <a:t>4</a:t>
              </a:r>
              <a:endParaRPr lang="en-US" sz="5400" dirty="0">
                <a:ln>
                  <a:solidFill>
                    <a:srgbClr val="C798BF"/>
                  </a:solidFill>
                </a:ln>
                <a:solidFill>
                  <a:srgbClr val="C490BD"/>
                </a:solidFill>
                <a:latin typeface="Cambria "/>
                <a:cs typeface="Cambria "/>
              </a:endParaRPr>
            </a:p>
          </p:txBody>
        </p:sp>
        <p:graphicFrame>
          <p:nvGraphicFramePr>
            <p:cNvPr id="39" name="Object 7"/>
            <p:cNvGraphicFramePr>
              <a:graphicFrameLocks noChangeAspect="1"/>
            </p:cNvGraphicFramePr>
            <p:nvPr/>
          </p:nvGraphicFramePr>
          <p:xfrm>
            <a:off x="2000250" y="4954587"/>
            <a:ext cx="285750" cy="227013"/>
          </p:xfrm>
          <a:graphic>
            <a:graphicData uri="http://schemas.openxmlformats.org/presentationml/2006/ole">
              <mc:AlternateContent xmlns:mc="http://schemas.openxmlformats.org/markup-compatibility/2006">
                <mc:Choice xmlns:v="urn:schemas-microsoft-com:vml" Requires="v">
                  <p:oleObj spid="_x0000_s271405" name="Equation" r:id="rId20" imgW="50800" imgH="38100" progId="Equation.3">
                    <p:embed/>
                  </p:oleObj>
                </mc:Choice>
                <mc:Fallback>
                  <p:oleObj name="Equation" r:id="rId20" imgW="50800" imgH="3810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00250" y="4954587"/>
                          <a:ext cx="285750" cy="22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 name="TextBox 39"/>
          <p:cNvSpPr txBox="1"/>
          <p:nvPr/>
        </p:nvSpPr>
        <p:spPr>
          <a:xfrm>
            <a:off x="7086600" y="5666601"/>
            <a:ext cx="1666875" cy="276999"/>
          </a:xfrm>
          <a:prstGeom prst="rect">
            <a:avLst/>
          </a:prstGeom>
          <a:noFill/>
        </p:spPr>
        <p:txBody>
          <a:bodyPr wrap="square" rtlCol="0">
            <a:spAutoFit/>
          </a:bodyPr>
          <a:lstStyle/>
          <a:p>
            <a:r>
              <a:rPr lang="en-US" sz="1200" dirty="0" smtClean="0">
                <a:solidFill>
                  <a:srgbClr val="C00000"/>
                </a:solidFill>
              </a:rPr>
              <a:t>Click to reveal next part</a:t>
            </a:r>
            <a:endParaRPr lang="en-US" sz="1200" dirty="0">
              <a:solidFill>
                <a:srgbClr val="C00000"/>
              </a:solidFill>
            </a:endParaRPr>
          </a:p>
        </p:txBody>
      </p:sp>
      <p:grpSp>
        <p:nvGrpSpPr>
          <p:cNvPr id="6" name="Group 43"/>
          <p:cNvGrpSpPr/>
          <p:nvPr/>
        </p:nvGrpSpPr>
        <p:grpSpPr>
          <a:xfrm>
            <a:off x="3643859" y="3682424"/>
            <a:ext cx="2846882" cy="1931552"/>
            <a:chOff x="3643859" y="3682424"/>
            <a:chExt cx="2846882" cy="1931552"/>
          </a:xfrm>
        </p:grpSpPr>
        <p:sp>
          <p:nvSpPr>
            <p:cNvPr id="41" name="TextBox 40"/>
            <p:cNvSpPr txBox="1"/>
            <p:nvPr/>
          </p:nvSpPr>
          <p:spPr>
            <a:xfrm>
              <a:off x="3657600" y="3682424"/>
              <a:ext cx="2833141" cy="584776"/>
            </a:xfrm>
            <a:prstGeom prst="rect">
              <a:avLst/>
            </a:prstGeom>
            <a:noFill/>
          </p:spPr>
          <p:txBody>
            <a:bodyPr wrap="square">
              <a:spAutoFit/>
            </a:bodyPr>
            <a:lstStyle/>
            <a:p>
              <a:pPr>
                <a:defRPr/>
              </a:pPr>
              <a:r>
                <a:rPr lang="en-US" sz="1600" dirty="0" smtClean="0">
                  <a:latin typeface="Arial Black" pitchFamily="34" charset="0"/>
                  <a:ea typeface="ＭＳ Ｐゴシック" charset="-128"/>
                  <a:cs typeface="+mn-cs"/>
                </a:rPr>
                <a:t>Steps:</a:t>
              </a:r>
            </a:p>
            <a:p>
              <a:pPr>
                <a:defRPr/>
              </a:pPr>
              <a:r>
                <a:rPr lang="en-US" sz="1600" dirty="0" smtClean="0">
                  <a:latin typeface="Arial Black" pitchFamily="34" charset="0"/>
                  <a:ea typeface="ＭＳ Ｐゴシック" charset="-128"/>
                  <a:cs typeface="+mn-cs"/>
                </a:rPr>
                <a:t>1. Copy </a:t>
              </a:r>
              <a:r>
                <a:rPr lang="en-US" sz="1600" dirty="0">
                  <a:latin typeface="Arial Black" pitchFamily="34" charset="0"/>
                  <a:ea typeface="ＭＳ Ｐゴシック" charset="-128"/>
                  <a:cs typeface="+mn-cs"/>
                </a:rPr>
                <a:t>the </a:t>
              </a:r>
              <a:r>
                <a:rPr lang="en-US" sz="1600" dirty="0" smtClean="0">
                  <a:latin typeface="Arial Black" pitchFamily="34" charset="0"/>
                  <a:ea typeface="ＭＳ Ｐゴシック" charset="-128"/>
                  <a:cs typeface="+mn-cs"/>
                </a:rPr>
                <a:t>expression. </a:t>
              </a:r>
            </a:p>
          </p:txBody>
        </p:sp>
        <p:sp>
          <p:nvSpPr>
            <p:cNvPr id="42" name="TextBox 41"/>
            <p:cNvSpPr txBox="1"/>
            <p:nvPr/>
          </p:nvSpPr>
          <p:spPr>
            <a:xfrm>
              <a:off x="3643859" y="4368224"/>
              <a:ext cx="2743200" cy="584776"/>
            </a:xfrm>
            <a:prstGeom prst="rect">
              <a:avLst/>
            </a:prstGeom>
            <a:noFill/>
          </p:spPr>
          <p:txBody>
            <a:bodyPr wrap="square">
              <a:spAutoFit/>
            </a:bodyPr>
            <a:lstStyle/>
            <a:p>
              <a:pPr>
                <a:defRPr/>
              </a:pPr>
              <a:r>
                <a:rPr lang="en-US" sz="1600" dirty="0" smtClean="0">
                  <a:latin typeface="Arial Black" pitchFamily="34" charset="0"/>
                  <a:ea typeface="ＭＳ Ｐゴシック" charset="-128"/>
                  <a:cs typeface="+mn-cs"/>
                </a:rPr>
                <a:t>2. Substitute the value in for the variable.</a:t>
              </a:r>
            </a:p>
          </p:txBody>
        </p:sp>
        <p:sp>
          <p:nvSpPr>
            <p:cNvPr id="43" name="TextBox 42"/>
            <p:cNvSpPr txBox="1"/>
            <p:nvPr/>
          </p:nvSpPr>
          <p:spPr>
            <a:xfrm>
              <a:off x="3657600" y="5029200"/>
              <a:ext cx="2653259" cy="584776"/>
            </a:xfrm>
            <a:prstGeom prst="rect">
              <a:avLst/>
            </a:prstGeom>
            <a:noFill/>
          </p:spPr>
          <p:txBody>
            <a:bodyPr wrap="square">
              <a:spAutoFit/>
            </a:bodyPr>
            <a:lstStyle/>
            <a:p>
              <a:pPr>
                <a:defRPr/>
              </a:pPr>
              <a:r>
                <a:rPr lang="en-US" sz="1600" dirty="0" smtClean="0">
                  <a:latin typeface="Arial Black" pitchFamily="34" charset="0"/>
                  <a:ea typeface="ＭＳ Ｐゴシック" charset="-128"/>
                  <a:cs typeface="+mn-cs"/>
                </a:rPr>
                <a:t>3. Evaluate using the order of operations.</a:t>
              </a:r>
            </a:p>
          </p:txBody>
        </p:sp>
      </p:grpSp>
      <p:graphicFrame>
        <p:nvGraphicFramePr>
          <p:cNvPr id="80913" name="Object 17"/>
          <p:cNvGraphicFramePr>
            <a:graphicFrameLocks noChangeAspect="1"/>
          </p:cNvGraphicFramePr>
          <p:nvPr/>
        </p:nvGraphicFramePr>
        <p:xfrm>
          <a:off x="322263" y="2597150"/>
          <a:ext cx="1506537" cy="831850"/>
        </p:xfrm>
        <a:graphic>
          <a:graphicData uri="http://schemas.openxmlformats.org/presentationml/2006/ole">
            <mc:AlternateContent xmlns:mc="http://schemas.openxmlformats.org/markup-compatibility/2006">
              <mc:Choice xmlns:v="urn:schemas-microsoft-com:vml" Requires="v">
                <p:oleObj spid="_x0000_s271406" name="Equation" r:id="rId21" imgW="266700" imgH="139700" progId="Equation.3">
                  <p:embed/>
                </p:oleObj>
              </mc:Choice>
              <mc:Fallback>
                <p:oleObj name="Equation" r:id="rId21" imgW="266700" imgH="139700" progId="Equation.3">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2263" y="2597150"/>
                        <a:ext cx="1506537"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Box 44"/>
          <p:cNvSpPr txBox="1"/>
          <p:nvPr/>
        </p:nvSpPr>
        <p:spPr>
          <a:xfrm>
            <a:off x="1828800" y="2829580"/>
            <a:ext cx="609600" cy="523220"/>
          </a:xfrm>
          <a:prstGeom prst="rect">
            <a:avLst/>
          </a:prstGeom>
          <a:noFill/>
        </p:spPr>
        <p:txBody>
          <a:bodyPr wrap="square" rtlCol="0">
            <a:spAutoFit/>
          </a:bodyPr>
          <a:lstStyle/>
          <a:p>
            <a:r>
              <a:rPr lang="en-US" sz="2800" dirty="0" smtClean="0"/>
              <a:t>or</a:t>
            </a:r>
            <a:endParaRPr lang="en-US" sz="2800" dirty="0"/>
          </a:p>
        </p:txBody>
      </p:sp>
      <p:pic>
        <p:nvPicPr>
          <p:cNvPr id="46" name="Picture 5"/>
          <p:cNvPicPr>
            <a:picLocks noChangeAspect="1" noChangeArrowheads="1"/>
          </p:cNvPicPr>
          <p:nvPr/>
        </p:nvPicPr>
        <p:blipFill>
          <a:blip r:embed="rId23"/>
          <a:srcRect/>
          <a:stretch>
            <a:fillRect/>
          </a:stretch>
        </p:blipFill>
        <p:spPr bwMode="auto">
          <a:xfrm>
            <a:off x="7391400" y="4724400"/>
            <a:ext cx="1341438"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0"/>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1"/>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32"/>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090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reen Background"/>
          <p:cNvSpPr>
            <a:spLocks noChangeArrowheads="1"/>
          </p:cNvSpPr>
          <p:nvPr/>
        </p:nvSpPr>
        <p:spPr bwMode="auto">
          <a:xfrm>
            <a:off x="152400" y="609600"/>
            <a:ext cx="8859685" cy="5334000"/>
          </a:xfrm>
          <a:prstGeom prst="roundRect">
            <a:avLst>
              <a:gd name="adj" fmla="val 7954"/>
            </a:avLst>
          </a:prstGeom>
          <a:solidFill>
            <a:srgbClr val="FFFFFF"/>
          </a:solidFill>
          <a:ln w="19050">
            <a:solidFill>
              <a:schemeClr val="bg1"/>
            </a:solidFill>
            <a:round/>
            <a:headEnd/>
            <a:tailEnd/>
          </a:ln>
        </p:spPr>
        <p:txBody>
          <a:bodyPr wrap="none" anchor="ctr">
            <a:prstTxWarp prst="textNoShape">
              <a:avLst/>
            </a:prstTxWarp>
          </a:bodyPr>
          <a:lstStyle/>
          <a:p>
            <a:endParaRPr lang="en-US" dirty="0"/>
          </a:p>
        </p:txBody>
      </p:sp>
      <p:grpSp>
        <p:nvGrpSpPr>
          <p:cNvPr id="2" name="Group 16"/>
          <p:cNvGrpSpPr/>
          <p:nvPr/>
        </p:nvGrpSpPr>
        <p:grpSpPr>
          <a:xfrm>
            <a:off x="5410200" y="1468286"/>
            <a:ext cx="3810000" cy="2341714"/>
            <a:chOff x="4648200" y="2514600"/>
            <a:chExt cx="3810000" cy="2341714"/>
          </a:xfrm>
        </p:grpSpPr>
        <p:pic>
          <p:nvPicPr>
            <p:cNvPr id="11" name="Picture 10"/>
            <p:cNvPicPr>
              <a:picLocks noChangeAspect="1"/>
            </p:cNvPicPr>
            <p:nvPr/>
          </p:nvPicPr>
          <p:blipFill>
            <a:blip r:embed="rId4"/>
            <a:stretch>
              <a:fillRect/>
            </a:stretch>
          </p:blipFill>
          <p:spPr>
            <a:xfrm>
              <a:off x="4648200" y="2514600"/>
              <a:ext cx="3124200" cy="2259737"/>
            </a:xfrm>
            <a:prstGeom prst="rect">
              <a:avLst/>
            </a:prstGeom>
          </p:spPr>
        </p:pic>
        <p:sp>
          <p:nvSpPr>
            <p:cNvPr id="13" name="Rectangle 13"/>
            <p:cNvSpPr>
              <a:spLocks noChangeArrowheads="1"/>
            </p:cNvSpPr>
            <p:nvPr/>
          </p:nvSpPr>
          <p:spPr bwMode="auto">
            <a:xfrm rot="1907458">
              <a:off x="5061891" y="4271538"/>
              <a:ext cx="761561" cy="584776"/>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9</a:t>
              </a:r>
              <a:r>
                <a:rPr lang="en-US" sz="2400" b="1" dirty="0" smtClean="0">
                  <a:latin typeface="Cambria" pitchFamily="1" charset="0"/>
                  <a:ea typeface="Cambria" pitchFamily="1" charset="0"/>
                  <a:cs typeface="Cambria" pitchFamily="1" charset="0"/>
                </a:rPr>
                <a:t>ft</a:t>
              </a:r>
              <a:r>
                <a:rPr lang="en-US" sz="3200" b="1" dirty="0" smtClean="0">
                  <a:latin typeface="Cambria" pitchFamily="1" charset="0"/>
                  <a:ea typeface="Cambria" pitchFamily="1" charset="0"/>
                  <a:cs typeface="Cambria" pitchFamily="1" charset="0"/>
                </a:rPr>
                <a:t> </a:t>
              </a:r>
              <a:endParaRPr lang="en-US" sz="3200" b="1" dirty="0">
                <a:latin typeface="Cambria" pitchFamily="1" charset="0"/>
                <a:ea typeface="Cambria" pitchFamily="1" charset="0"/>
                <a:cs typeface="Cambria" pitchFamily="1" charset="0"/>
              </a:endParaRPr>
            </a:p>
          </p:txBody>
        </p:sp>
        <p:sp>
          <p:nvSpPr>
            <p:cNvPr id="14" name="Rectangle 13"/>
            <p:cNvSpPr>
              <a:spLocks noChangeArrowheads="1"/>
            </p:cNvSpPr>
            <p:nvPr/>
          </p:nvSpPr>
          <p:spPr bwMode="auto">
            <a:xfrm rot="19262349">
              <a:off x="6953219" y="4258717"/>
              <a:ext cx="796957" cy="584776"/>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4</a:t>
              </a:r>
              <a:r>
                <a:rPr lang="en-US" sz="2400" b="1" dirty="0" smtClean="0">
                  <a:latin typeface="Cambria" pitchFamily="1" charset="0"/>
                  <a:ea typeface="Cambria" pitchFamily="1" charset="0"/>
                  <a:cs typeface="Cambria" pitchFamily="1" charset="0"/>
                </a:rPr>
                <a:t>ft</a:t>
              </a:r>
              <a:r>
                <a:rPr lang="en-US" sz="3200" b="1" dirty="0" smtClean="0">
                  <a:latin typeface="Cambria" pitchFamily="1" charset="0"/>
                  <a:ea typeface="Cambria" pitchFamily="1" charset="0"/>
                  <a:cs typeface="Cambria" pitchFamily="1" charset="0"/>
                </a:rPr>
                <a:t> </a:t>
              </a:r>
              <a:endParaRPr lang="en-US" sz="3200" b="1" dirty="0">
                <a:latin typeface="Cambria" pitchFamily="1" charset="0"/>
                <a:ea typeface="Cambria" pitchFamily="1" charset="0"/>
                <a:cs typeface="Cambria" pitchFamily="1" charset="0"/>
              </a:endParaRPr>
            </a:p>
          </p:txBody>
        </p:sp>
        <p:sp>
          <p:nvSpPr>
            <p:cNvPr id="15" name="Rectangle 14"/>
            <p:cNvSpPr>
              <a:spLocks noChangeArrowheads="1"/>
            </p:cNvSpPr>
            <p:nvPr/>
          </p:nvSpPr>
          <p:spPr bwMode="auto">
            <a:xfrm>
              <a:off x="7736056" y="3098421"/>
              <a:ext cx="722144" cy="584776"/>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5</a:t>
              </a:r>
              <a:r>
                <a:rPr lang="en-US" sz="2400" b="1" dirty="0" smtClean="0">
                  <a:latin typeface="Cambria" pitchFamily="1" charset="0"/>
                  <a:ea typeface="Cambria" pitchFamily="1" charset="0"/>
                  <a:cs typeface="Cambria" pitchFamily="1" charset="0"/>
                </a:rPr>
                <a:t>ft </a:t>
              </a:r>
              <a:endParaRPr lang="en-US" sz="2400" b="1" dirty="0">
                <a:latin typeface="Cambria" pitchFamily="1" charset="0"/>
                <a:ea typeface="Cambria" pitchFamily="1" charset="0"/>
                <a:cs typeface="Cambria" pitchFamily="1" charset="0"/>
              </a:endParaRPr>
            </a:p>
          </p:txBody>
        </p:sp>
      </p:grpSp>
      <p:sp>
        <p:nvSpPr>
          <p:cNvPr id="4" name="Agenda Link">
            <a:hlinkClick r:id="rId5"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41988" name="Slide Number Placeholder 4"/>
          <p:cNvSpPr>
            <a:spLocks noGrp="1"/>
          </p:cNvSpPr>
          <p:nvPr>
            <p:ph type="sldNum" sz="quarter" idx="12"/>
          </p:nvPr>
        </p:nvSpPr>
        <p:spPr bwMode="auto">
          <a:noFill/>
          <a:ln>
            <a:miter lim="800000"/>
            <a:headEnd/>
            <a:tailEnd/>
          </a:ln>
        </p:spPr>
        <p:txBody>
          <a:bodyPr/>
          <a:lstStyle/>
          <a:p>
            <a:pPr algn="ctr"/>
            <a:fld id="{7036FBF2-C8B4-7648-A755-659CA85CE2FA}" type="slidenum">
              <a:rPr lang="en-US"/>
              <a:pPr algn="ctr"/>
              <a:t>12</a:t>
            </a:fld>
            <a:endParaRPr lang="en-US"/>
          </a:p>
        </p:txBody>
      </p:sp>
      <p:sp>
        <p:nvSpPr>
          <p:cNvPr id="9" name="Rectangle 13"/>
          <p:cNvSpPr>
            <a:spLocks noChangeArrowheads="1"/>
          </p:cNvSpPr>
          <p:nvPr/>
        </p:nvSpPr>
        <p:spPr bwMode="auto">
          <a:xfrm>
            <a:off x="228600" y="533400"/>
            <a:ext cx="8610600" cy="2062103"/>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Surface Area is the total of the area of all sides. The expression for calculating the surface area of a rectangular </a:t>
            </a:r>
          </a:p>
          <a:p>
            <a:r>
              <a:rPr lang="en-US" sz="3200" b="1" dirty="0" smtClean="0">
                <a:latin typeface="Cambria" pitchFamily="1" charset="0"/>
                <a:ea typeface="Cambria" pitchFamily="1" charset="0"/>
                <a:cs typeface="Cambria" pitchFamily="1" charset="0"/>
              </a:rPr>
              <a:t>prism is below. </a:t>
            </a:r>
            <a:endParaRPr lang="en-US" sz="3200" b="1" dirty="0">
              <a:latin typeface="Cambria" pitchFamily="1" charset="0"/>
              <a:ea typeface="Cambria" pitchFamily="1" charset="0"/>
              <a:cs typeface="Cambria" pitchFamily="1" charset="0"/>
            </a:endParaRPr>
          </a:p>
        </p:txBody>
      </p:sp>
      <p:sp>
        <p:nvSpPr>
          <p:cNvPr id="10" name="Rectangle 13"/>
          <p:cNvSpPr>
            <a:spLocks noChangeArrowheads="1"/>
          </p:cNvSpPr>
          <p:nvPr/>
        </p:nvSpPr>
        <p:spPr bwMode="auto">
          <a:xfrm>
            <a:off x="304800" y="3276600"/>
            <a:ext cx="3505200" cy="584776"/>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Find the volume.</a:t>
            </a:r>
            <a:endParaRPr lang="en-US" sz="3200" b="1" dirty="0">
              <a:latin typeface="Cambria" pitchFamily="1" charset="0"/>
              <a:ea typeface="Cambria" pitchFamily="1" charset="0"/>
              <a:cs typeface="Cambria" pitchFamily="1" charset="0"/>
            </a:endParaRPr>
          </a:p>
        </p:txBody>
      </p:sp>
      <p:graphicFrame>
        <p:nvGraphicFramePr>
          <p:cNvPr id="16" name="Object 15"/>
          <p:cNvGraphicFramePr>
            <a:graphicFrameLocks noChangeAspect="1"/>
          </p:cNvGraphicFramePr>
          <p:nvPr/>
        </p:nvGraphicFramePr>
        <p:xfrm>
          <a:off x="520700" y="2590800"/>
          <a:ext cx="4356100" cy="639562"/>
        </p:xfrm>
        <a:graphic>
          <a:graphicData uri="http://schemas.openxmlformats.org/presentationml/2006/ole">
            <mc:AlternateContent xmlns:mc="http://schemas.openxmlformats.org/markup-compatibility/2006">
              <mc:Choice xmlns:v="urn:schemas-microsoft-com:vml" Requires="v">
                <p:oleObj spid="_x0000_s111685" name="Equation" r:id="rId6" imgW="1003300" imgH="139700" progId="Equation.3">
                  <p:embed/>
                </p:oleObj>
              </mc:Choice>
              <mc:Fallback>
                <p:oleObj name="Equation" r:id="rId6" imgW="1003300" imgH="1397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00" y="2590800"/>
                        <a:ext cx="4356100" cy="63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extBox 39"/>
          <p:cNvSpPr txBox="1"/>
          <p:nvPr/>
        </p:nvSpPr>
        <p:spPr>
          <a:xfrm>
            <a:off x="7086600" y="5666601"/>
            <a:ext cx="1666875" cy="276999"/>
          </a:xfrm>
          <a:prstGeom prst="rect">
            <a:avLst/>
          </a:prstGeom>
          <a:noFill/>
        </p:spPr>
        <p:txBody>
          <a:bodyPr wrap="square" rtlCol="0">
            <a:spAutoFit/>
          </a:bodyPr>
          <a:lstStyle/>
          <a:p>
            <a:r>
              <a:rPr lang="en-US" sz="1200" dirty="0" smtClean="0">
                <a:solidFill>
                  <a:srgbClr val="C00000"/>
                </a:solidFill>
              </a:rPr>
              <a:t>Click to reveal next part</a:t>
            </a:r>
            <a:endParaRPr lang="en-US" sz="1200" dirty="0">
              <a:solidFill>
                <a:srgbClr val="C00000"/>
              </a:solidFill>
            </a:endParaRPr>
          </a:p>
        </p:txBody>
      </p:sp>
      <p:grpSp>
        <p:nvGrpSpPr>
          <p:cNvPr id="6" name="Group 43"/>
          <p:cNvGrpSpPr/>
          <p:nvPr/>
        </p:nvGrpSpPr>
        <p:grpSpPr>
          <a:xfrm>
            <a:off x="5257800" y="3733800"/>
            <a:ext cx="2846882" cy="1931552"/>
            <a:chOff x="3643859" y="3682424"/>
            <a:chExt cx="2846882" cy="1931552"/>
          </a:xfrm>
        </p:grpSpPr>
        <p:sp>
          <p:nvSpPr>
            <p:cNvPr id="41" name="TextBox 40"/>
            <p:cNvSpPr txBox="1"/>
            <p:nvPr/>
          </p:nvSpPr>
          <p:spPr>
            <a:xfrm>
              <a:off x="3657600" y="3682424"/>
              <a:ext cx="2833141" cy="584776"/>
            </a:xfrm>
            <a:prstGeom prst="rect">
              <a:avLst/>
            </a:prstGeom>
            <a:noFill/>
          </p:spPr>
          <p:txBody>
            <a:bodyPr wrap="square">
              <a:spAutoFit/>
            </a:bodyPr>
            <a:lstStyle/>
            <a:p>
              <a:pPr>
                <a:defRPr/>
              </a:pPr>
              <a:r>
                <a:rPr lang="en-US" sz="1600" dirty="0" smtClean="0">
                  <a:latin typeface="Arial Black" pitchFamily="34" charset="0"/>
                  <a:ea typeface="ＭＳ Ｐゴシック" charset="-128"/>
                  <a:cs typeface="+mn-cs"/>
                </a:rPr>
                <a:t>Steps:</a:t>
              </a:r>
            </a:p>
            <a:p>
              <a:pPr>
                <a:defRPr/>
              </a:pPr>
              <a:r>
                <a:rPr lang="en-US" sz="1600" dirty="0" smtClean="0">
                  <a:latin typeface="Arial Black" pitchFamily="34" charset="0"/>
                  <a:ea typeface="ＭＳ Ｐゴシック" charset="-128"/>
                  <a:cs typeface="+mn-cs"/>
                </a:rPr>
                <a:t>1. Copy </a:t>
              </a:r>
              <a:r>
                <a:rPr lang="en-US" sz="1600" dirty="0">
                  <a:latin typeface="Arial Black" pitchFamily="34" charset="0"/>
                  <a:ea typeface="ＭＳ Ｐゴシック" charset="-128"/>
                  <a:cs typeface="+mn-cs"/>
                </a:rPr>
                <a:t>the </a:t>
              </a:r>
              <a:r>
                <a:rPr lang="en-US" sz="1600" dirty="0" smtClean="0">
                  <a:latin typeface="Arial Black" pitchFamily="34" charset="0"/>
                  <a:ea typeface="ＭＳ Ｐゴシック" charset="-128"/>
                  <a:cs typeface="+mn-cs"/>
                </a:rPr>
                <a:t>expression. </a:t>
              </a:r>
            </a:p>
          </p:txBody>
        </p:sp>
        <p:sp>
          <p:nvSpPr>
            <p:cNvPr id="42" name="TextBox 41"/>
            <p:cNvSpPr txBox="1"/>
            <p:nvPr/>
          </p:nvSpPr>
          <p:spPr>
            <a:xfrm>
              <a:off x="3643859" y="4368224"/>
              <a:ext cx="2743200" cy="584776"/>
            </a:xfrm>
            <a:prstGeom prst="rect">
              <a:avLst/>
            </a:prstGeom>
            <a:noFill/>
          </p:spPr>
          <p:txBody>
            <a:bodyPr wrap="square">
              <a:spAutoFit/>
            </a:bodyPr>
            <a:lstStyle/>
            <a:p>
              <a:pPr>
                <a:defRPr/>
              </a:pPr>
              <a:r>
                <a:rPr lang="en-US" sz="1600" dirty="0" smtClean="0">
                  <a:latin typeface="Arial Black" pitchFamily="34" charset="0"/>
                  <a:ea typeface="ＭＳ Ｐゴシック" charset="-128"/>
                  <a:cs typeface="+mn-cs"/>
                </a:rPr>
                <a:t>2. Substitute the value in for the variable.</a:t>
              </a:r>
            </a:p>
          </p:txBody>
        </p:sp>
        <p:sp>
          <p:nvSpPr>
            <p:cNvPr id="43" name="TextBox 42"/>
            <p:cNvSpPr txBox="1"/>
            <p:nvPr/>
          </p:nvSpPr>
          <p:spPr>
            <a:xfrm>
              <a:off x="3657600" y="5029200"/>
              <a:ext cx="2653259" cy="584776"/>
            </a:xfrm>
            <a:prstGeom prst="rect">
              <a:avLst/>
            </a:prstGeom>
            <a:noFill/>
          </p:spPr>
          <p:txBody>
            <a:bodyPr wrap="square">
              <a:spAutoFit/>
            </a:bodyPr>
            <a:lstStyle/>
            <a:p>
              <a:pPr>
                <a:defRPr/>
              </a:pPr>
              <a:r>
                <a:rPr lang="en-US" sz="1600" dirty="0" smtClean="0">
                  <a:latin typeface="Arial Black" pitchFamily="34" charset="0"/>
                  <a:ea typeface="ＭＳ Ｐゴシック" charset="-128"/>
                  <a:cs typeface="+mn-cs"/>
                </a:rPr>
                <a:t>3. Evaluate using the order of operations.</a:t>
              </a:r>
            </a:p>
          </p:txBody>
        </p:sp>
      </p:grpSp>
      <p:graphicFrame>
        <p:nvGraphicFramePr>
          <p:cNvPr id="111626" name="Object 10"/>
          <p:cNvGraphicFramePr>
            <a:graphicFrameLocks noChangeAspect="1"/>
          </p:cNvGraphicFramePr>
          <p:nvPr/>
        </p:nvGraphicFramePr>
        <p:xfrm>
          <a:off x="457201" y="3810001"/>
          <a:ext cx="1142432" cy="457200"/>
        </p:xfrm>
        <a:graphic>
          <a:graphicData uri="http://schemas.openxmlformats.org/presentationml/2006/ole">
            <mc:AlternateContent xmlns:mc="http://schemas.openxmlformats.org/markup-compatibility/2006">
              <mc:Choice xmlns:v="urn:schemas-microsoft-com:vml" Requires="v">
                <p:oleObj spid="_x0000_s111686" name="Equation" r:id="rId8" imgW="368300" imgH="139700" progId="Equation.3">
                  <p:embed/>
                </p:oleObj>
              </mc:Choice>
              <mc:Fallback>
                <p:oleObj name="Equation" r:id="rId8" imgW="368300" imgH="13970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1" y="3810001"/>
                        <a:ext cx="114243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8" name="Object 12"/>
          <p:cNvGraphicFramePr>
            <a:graphicFrameLocks noChangeAspect="1"/>
          </p:cNvGraphicFramePr>
          <p:nvPr/>
        </p:nvGraphicFramePr>
        <p:xfrm>
          <a:off x="1679048" y="3810000"/>
          <a:ext cx="1064152" cy="457200"/>
        </p:xfrm>
        <a:graphic>
          <a:graphicData uri="http://schemas.openxmlformats.org/presentationml/2006/ole">
            <mc:AlternateContent xmlns:mc="http://schemas.openxmlformats.org/markup-compatibility/2006">
              <mc:Choice xmlns:v="urn:schemas-microsoft-com:vml" Requires="v">
                <p:oleObj spid="_x0000_s111687" name="Equation" r:id="rId10" imgW="342900" imgH="139700" progId="Equation.3">
                  <p:embed/>
                </p:oleObj>
              </mc:Choice>
              <mc:Fallback>
                <p:oleObj name="Equation" r:id="rId10" imgW="342900" imgH="139700" progId="Equation.3">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9048" y="3810000"/>
                        <a:ext cx="106415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9" name="Object 13"/>
          <p:cNvGraphicFramePr>
            <a:graphicFrameLocks noChangeAspect="1"/>
          </p:cNvGraphicFramePr>
          <p:nvPr/>
        </p:nvGraphicFramePr>
        <p:xfrm>
          <a:off x="2676077" y="3810001"/>
          <a:ext cx="905323" cy="457200"/>
        </p:xfrm>
        <a:graphic>
          <a:graphicData uri="http://schemas.openxmlformats.org/presentationml/2006/ole">
            <mc:AlternateContent xmlns:mc="http://schemas.openxmlformats.org/markup-compatibility/2006">
              <mc:Choice xmlns:v="urn:schemas-microsoft-com:vml" Requires="v">
                <p:oleObj spid="_x0000_s111688" name="Equation" r:id="rId12" imgW="292100" imgH="139700" progId="Equation.3">
                  <p:embed/>
                </p:oleObj>
              </mc:Choice>
              <mc:Fallback>
                <p:oleObj name="Equation" r:id="rId12" imgW="292100" imgH="139700" progId="Equation.3">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76077" y="3810001"/>
                        <a:ext cx="90532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 name="Group 60"/>
          <p:cNvGrpSpPr/>
          <p:nvPr/>
        </p:nvGrpSpPr>
        <p:grpSpPr>
          <a:xfrm>
            <a:off x="457200" y="4191000"/>
            <a:ext cx="1119187" cy="597476"/>
            <a:chOff x="557213" y="4469824"/>
            <a:chExt cx="1119187" cy="597476"/>
          </a:xfrm>
        </p:grpSpPr>
        <p:sp>
          <p:nvSpPr>
            <p:cNvPr id="35" name="TextBox 34"/>
            <p:cNvSpPr txBox="1"/>
            <p:nvPr/>
          </p:nvSpPr>
          <p:spPr>
            <a:xfrm>
              <a:off x="850900" y="4469824"/>
              <a:ext cx="457200" cy="584776"/>
            </a:xfrm>
            <a:prstGeom prst="rect">
              <a:avLst/>
            </a:prstGeom>
            <a:noFill/>
          </p:spPr>
          <p:txBody>
            <a:bodyPr wrap="square" rtlCol="0">
              <a:spAutoFit/>
            </a:bodyPr>
            <a:lstStyle/>
            <a:p>
              <a:r>
                <a:rPr lang="en-US" sz="3200" dirty="0" smtClean="0">
                  <a:ln>
                    <a:solidFill>
                      <a:srgbClr val="D2B400"/>
                    </a:solidFill>
                  </a:ln>
                  <a:solidFill>
                    <a:srgbClr val="D2B400"/>
                  </a:solidFill>
                  <a:latin typeface="Cambria "/>
                  <a:cs typeface="Cambria "/>
                </a:rPr>
                <a:t>9</a:t>
              </a:r>
              <a:endParaRPr lang="en-US" sz="3200" dirty="0">
                <a:ln>
                  <a:solidFill>
                    <a:srgbClr val="D2B400"/>
                  </a:solidFill>
                </a:ln>
                <a:solidFill>
                  <a:srgbClr val="D2B400"/>
                </a:solidFill>
                <a:latin typeface="Cambria "/>
                <a:cs typeface="Cambria "/>
              </a:endParaRPr>
            </a:p>
          </p:txBody>
        </p:sp>
        <p:graphicFrame>
          <p:nvGraphicFramePr>
            <p:cNvPr id="36" name="Object 6"/>
            <p:cNvGraphicFramePr>
              <a:graphicFrameLocks noChangeAspect="1"/>
            </p:cNvGraphicFramePr>
            <p:nvPr/>
          </p:nvGraphicFramePr>
          <p:xfrm>
            <a:off x="1193800" y="4739495"/>
            <a:ext cx="124874" cy="99205"/>
          </p:xfrm>
          <a:graphic>
            <a:graphicData uri="http://schemas.openxmlformats.org/presentationml/2006/ole">
              <mc:AlternateContent xmlns:mc="http://schemas.openxmlformats.org/markup-compatibility/2006">
                <mc:Choice xmlns:v="urn:schemas-microsoft-com:vml" Requires="v">
                  <p:oleObj spid="_x0000_s111689" name="Equation" r:id="rId14" imgW="50800" imgH="38100" progId="Equation.3">
                    <p:embed/>
                  </p:oleObj>
                </mc:Choice>
                <mc:Fallback>
                  <p:oleObj name="Equation" r:id="rId14" imgW="50800" imgH="3810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3800" y="4739495"/>
                          <a:ext cx="124874" cy="99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1187450" y="4482524"/>
              <a:ext cx="488950" cy="584776"/>
            </a:xfrm>
            <a:prstGeom prst="rect">
              <a:avLst/>
            </a:prstGeom>
            <a:noFill/>
          </p:spPr>
          <p:txBody>
            <a:bodyPr wrap="square" rtlCol="0">
              <a:spAutoFit/>
            </a:bodyPr>
            <a:lstStyle/>
            <a:p>
              <a:r>
                <a:rPr lang="en-US" sz="3200" dirty="0" smtClean="0">
                  <a:ln>
                    <a:solidFill>
                      <a:srgbClr val="C798BF"/>
                    </a:solidFill>
                  </a:ln>
                  <a:solidFill>
                    <a:srgbClr val="C490BD"/>
                  </a:solidFill>
                  <a:latin typeface="Cambria "/>
                  <a:cs typeface="Cambria "/>
                </a:rPr>
                <a:t>4</a:t>
              </a:r>
              <a:endParaRPr lang="en-US" sz="3200" dirty="0">
                <a:ln>
                  <a:solidFill>
                    <a:srgbClr val="C798BF"/>
                  </a:solidFill>
                </a:ln>
                <a:solidFill>
                  <a:srgbClr val="C490BD"/>
                </a:solidFill>
                <a:latin typeface="Cambria "/>
                <a:cs typeface="Cambria "/>
              </a:endParaRPr>
            </a:p>
          </p:txBody>
        </p:sp>
        <p:graphicFrame>
          <p:nvGraphicFramePr>
            <p:cNvPr id="111634" name="Object 18"/>
            <p:cNvGraphicFramePr>
              <a:graphicFrameLocks noChangeAspect="1"/>
            </p:cNvGraphicFramePr>
            <p:nvPr/>
          </p:nvGraphicFramePr>
          <p:xfrm>
            <a:off x="557213" y="4572000"/>
            <a:ext cx="433387" cy="381423"/>
          </p:xfrm>
          <a:graphic>
            <a:graphicData uri="http://schemas.openxmlformats.org/presentationml/2006/ole">
              <mc:AlternateContent xmlns:mc="http://schemas.openxmlformats.org/markup-compatibility/2006">
                <mc:Choice xmlns:v="urn:schemas-microsoft-com:vml" Requires="v">
                  <p:oleObj spid="_x0000_s111690" name="Equation" r:id="rId16" imgW="152400" imgH="127000" progId="Equation.3">
                    <p:embed/>
                  </p:oleObj>
                </mc:Choice>
                <mc:Fallback>
                  <p:oleObj name="Equation" r:id="rId16" imgW="152400" imgH="127000" progId="Equation.3">
                    <p:embed/>
                    <p:pic>
                      <p:nvPicPr>
                        <p:cNvPr id="0"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7213" y="4572000"/>
                          <a:ext cx="433387" cy="38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2" name="Group 61"/>
          <p:cNvGrpSpPr/>
          <p:nvPr/>
        </p:nvGrpSpPr>
        <p:grpSpPr>
          <a:xfrm>
            <a:off x="1371600" y="4196774"/>
            <a:ext cx="1524000" cy="584776"/>
            <a:chOff x="1676400" y="4444424"/>
            <a:chExt cx="1524000" cy="584776"/>
          </a:xfrm>
        </p:grpSpPr>
        <p:sp>
          <p:nvSpPr>
            <p:cNvPr id="33" name="TextBox 32"/>
            <p:cNvSpPr txBox="1"/>
            <p:nvPr/>
          </p:nvSpPr>
          <p:spPr>
            <a:xfrm>
              <a:off x="2514600" y="4444424"/>
              <a:ext cx="685800" cy="584776"/>
            </a:xfrm>
            <a:prstGeom prst="rect">
              <a:avLst/>
            </a:prstGeom>
            <a:noFill/>
          </p:spPr>
          <p:txBody>
            <a:bodyPr wrap="square" rtlCol="0">
              <a:spAutoFit/>
            </a:bodyPr>
            <a:lstStyle/>
            <a:p>
              <a:r>
                <a:rPr lang="en-US" sz="3200" dirty="0" smtClean="0">
                  <a:ln>
                    <a:solidFill>
                      <a:srgbClr val="B07A00"/>
                    </a:solidFill>
                  </a:ln>
                  <a:solidFill>
                    <a:srgbClr val="AC6B00"/>
                  </a:solidFill>
                  <a:latin typeface="Cambria "/>
                  <a:cs typeface="Cambria "/>
                </a:rPr>
                <a:t>5</a:t>
              </a:r>
              <a:endParaRPr lang="en-US" sz="3200" dirty="0">
                <a:ln>
                  <a:solidFill>
                    <a:srgbClr val="B07A00"/>
                  </a:solidFill>
                </a:ln>
                <a:solidFill>
                  <a:srgbClr val="AC6B00"/>
                </a:solidFill>
                <a:latin typeface="Cambria "/>
                <a:cs typeface="Cambria "/>
              </a:endParaRPr>
            </a:p>
          </p:txBody>
        </p:sp>
        <p:sp>
          <p:nvSpPr>
            <p:cNvPr id="54" name="TextBox 53"/>
            <p:cNvSpPr txBox="1"/>
            <p:nvPr/>
          </p:nvSpPr>
          <p:spPr>
            <a:xfrm>
              <a:off x="2209800" y="4444424"/>
              <a:ext cx="457200" cy="584776"/>
            </a:xfrm>
            <a:prstGeom prst="rect">
              <a:avLst/>
            </a:prstGeom>
            <a:noFill/>
          </p:spPr>
          <p:txBody>
            <a:bodyPr wrap="square" rtlCol="0">
              <a:spAutoFit/>
            </a:bodyPr>
            <a:lstStyle/>
            <a:p>
              <a:r>
                <a:rPr lang="en-US" sz="3200" dirty="0" smtClean="0">
                  <a:ln>
                    <a:solidFill>
                      <a:srgbClr val="D2B400"/>
                    </a:solidFill>
                  </a:ln>
                  <a:solidFill>
                    <a:srgbClr val="D2B400"/>
                  </a:solidFill>
                  <a:latin typeface="Cambria "/>
                  <a:cs typeface="Cambria "/>
                </a:rPr>
                <a:t>9</a:t>
              </a:r>
              <a:endParaRPr lang="en-US" sz="3200" dirty="0">
                <a:ln>
                  <a:solidFill>
                    <a:srgbClr val="D2B400"/>
                  </a:solidFill>
                </a:ln>
                <a:solidFill>
                  <a:srgbClr val="D2B400"/>
                </a:solidFill>
                <a:latin typeface="Cambria "/>
                <a:cs typeface="Cambria "/>
              </a:endParaRPr>
            </a:p>
          </p:txBody>
        </p:sp>
        <p:graphicFrame>
          <p:nvGraphicFramePr>
            <p:cNvPr id="55" name="Object 6"/>
            <p:cNvGraphicFramePr>
              <a:graphicFrameLocks noChangeAspect="1"/>
            </p:cNvGraphicFramePr>
            <p:nvPr/>
          </p:nvGraphicFramePr>
          <p:xfrm>
            <a:off x="2542126" y="4714095"/>
            <a:ext cx="124874" cy="99205"/>
          </p:xfrm>
          <a:graphic>
            <a:graphicData uri="http://schemas.openxmlformats.org/presentationml/2006/ole">
              <mc:AlternateContent xmlns:mc="http://schemas.openxmlformats.org/markup-compatibility/2006">
                <mc:Choice xmlns:v="urn:schemas-microsoft-com:vml" Requires="v">
                  <p:oleObj spid="_x0000_s111691" name="Equation" r:id="rId18" imgW="50800" imgH="38100" progId="Equation.3">
                    <p:embed/>
                  </p:oleObj>
                </mc:Choice>
                <mc:Fallback>
                  <p:oleObj name="Equation" r:id="rId18" imgW="50800" imgH="38100" progId="Equation.3">
                    <p:embed/>
                    <p:pic>
                      <p:nvPicPr>
                        <p:cNvPr id="0"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42126" y="4714095"/>
                          <a:ext cx="124874" cy="99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18"/>
            <p:cNvGraphicFramePr>
              <a:graphicFrameLocks noChangeAspect="1"/>
            </p:cNvGraphicFramePr>
            <p:nvPr/>
          </p:nvGraphicFramePr>
          <p:xfrm>
            <a:off x="1676400" y="4546600"/>
            <a:ext cx="685800" cy="381000"/>
          </p:xfrm>
          <a:graphic>
            <a:graphicData uri="http://schemas.openxmlformats.org/presentationml/2006/ole">
              <mc:AlternateContent xmlns:mc="http://schemas.openxmlformats.org/markup-compatibility/2006">
                <mc:Choice xmlns:v="urn:schemas-microsoft-com:vml" Requires="v">
                  <p:oleObj spid="_x0000_s111692" name="Equation" r:id="rId19" imgW="241300" imgH="127000" progId="Equation.3">
                    <p:embed/>
                  </p:oleObj>
                </mc:Choice>
                <mc:Fallback>
                  <p:oleObj name="Equation" r:id="rId19" imgW="241300" imgH="127000" progId="Equation.3">
                    <p:embed/>
                    <p:pic>
                      <p:nvPicPr>
                        <p:cNvPr id="0" name="Picture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76400" y="4546600"/>
                          <a:ext cx="685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3" name="Group 62"/>
          <p:cNvGrpSpPr/>
          <p:nvPr/>
        </p:nvGrpSpPr>
        <p:grpSpPr>
          <a:xfrm>
            <a:off x="2514600" y="4180582"/>
            <a:ext cx="1524000" cy="1077218"/>
            <a:chOff x="3276600" y="4412674"/>
            <a:chExt cx="1524000" cy="1077218"/>
          </a:xfrm>
        </p:grpSpPr>
        <p:sp>
          <p:nvSpPr>
            <p:cNvPr id="56" name="TextBox 55"/>
            <p:cNvSpPr txBox="1"/>
            <p:nvPr/>
          </p:nvSpPr>
          <p:spPr>
            <a:xfrm>
              <a:off x="3810000" y="4412674"/>
              <a:ext cx="304800" cy="1077218"/>
            </a:xfrm>
            <a:prstGeom prst="rect">
              <a:avLst/>
            </a:prstGeom>
            <a:noFill/>
          </p:spPr>
          <p:txBody>
            <a:bodyPr wrap="square" rtlCol="0">
              <a:spAutoFit/>
            </a:bodyPr>
            <a:lstStyle/>
            <a:p>
              <a:r>
                <a:rPr lang="en-US" sz="3200" dirty="0" smtClean="0">
                  <a:ln>
                    <a:solidFill>
                      <a:srgbClr val="C798BF"/>
                    </a:solidFill>
                  </a:ln>
                  <a:solidFill>
                    <a:srgbClr val="C490BD"/>
                  </a:solidFill>
                  <a:latin typeface="Cambria "/>
                  <a:cs typeface="Cambria "/>
                </a:rPr>
                <a:t>4</a:t>
              </a:r>
              <a:endParaRPr lang="en-US" sz="3200" dirty="0">
                <a:ln>
                  <a:solidFill>
                    <a:srgbClr val="C798BF"/>
                  </a:solidFill>
                </a:ln>
                <a:solidFill>
                  <a:srgbClr val="C490BD"/>
                </a:solidFill>
                <a:latin typeface="Cambria "/>
                <a:cs typeface="Cambria "/>
              </a:endParaRPr>
            </a:p>
          </p:txBody>
        </p:sp>
        <p:sp>
          <p:nvSpPr>
            <p:cNvPr id="58" name="TextBox 57"/>
            <p:cNvSpPr txBox="1"/>
            <p:nvPr/>
          </p:nvSpPr>
          <p:spPr>
            <a:xfrm>
              <a:off x="4114800" y="4419599"/>
              <a:ext cx="685800" cy="584775"/>
            </a:xfrm>
            <a:prstGeom prst="rect">
              <a:avLst/>
            </a:prstGeom>
            <a:noFill/>
          </p:spPr>
          <p:txBody>
            <a:bodyPr wrap="square" rtlCol="0">
              <a:spAutoFit/>
            </a:bodyPr>
            <a:lstStyle/>
            <a:p>
              <a:r>
                <a:rPr lang="en-US" sz="3200" dirty="0" smtClean="0">
                  <a:ln>
                    <a:solidFill>
                      <a:srgbClr val="B07A00"/>
                    </a:solidFill>
                  </a:ln>
                  <a:solidFill>
                    <a:srgbClr val="AC6B00"/>
                  </a:solidFill>
                  <a:latin typeface="Cambria "/>
                  <a:cs typeface="Cambria "/>
                </a:rPr>
                <a:t>5</a:t>
              </a:r>
              <a:endParaRPr lang="en-US" sz="3200" dirty="0">
                <a:ln>
                  <a:solidFill>
                    <a:srgbClr val="B07A00"/>
                  </a:solidFill>
                </a:ln>
                <a:solidFill>
                  <a:srgbClr val="AC6B00"/>
                </a:solidFill>
                <a:latin typeface="Cambria "/>
                <a:cs typeface="Cambria "/>
              </a:endParaRPr>
            </a:p>
          </p:txBody>
        </p:sp>
        <p:graphicFrame>
          <p:nvGraphicFramePr>
            <p:cNvPr id="59" name="Object 6"/>
            <p:cNvGraphicFramePr>
              <a:graphicFrameLocks noChangeAspect="1"/>
            </p:cNvGraphicFramePr>
            <p:nvPr/>
          </p:nvGraphicFramePr>
          <p:xfrm>
            <a:off x="4142326" y="4689271"/>
            <a:ext cx="124874" cy="99205"/>
          </p:xfrm>
          <a:graphic>
            <a:graphicData uri="http://schemas.openxmlformats.org/presentationml/2006/ole">
              <mc:AlternateContent xmlns:mc="http://schemas.openxmlformats.org/markup-compatibility/2006">
                <mc:Choice xmlns:v="urn:schemas-microsoft-com:vml" Requires="v">
                  <p:oleObj spid="_x0000_s111693" name="Equation" r:id="rId21" imgW="50800" imgH="38100" progId="Equation.3">
                    <p:embed/>
                  </p:oleObj>
                </mc:Choice>
                <mc:Fallback>
                  <p:oleObj name="Equation" r:id="rId21" imgW="50800" imgH="38100" progId="Equation.3">
                    <p:embed/>
                    <p:pic>
                      <p:nvPicPr>
                        <p:cNvPr id="0" name="Picture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2326" y="4689271"/>
                          <a:ext cx="124874" cy="99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18"/>
            <p:cNvGraphicFramePr>
              <a:graphicFrameLocks noChangeAspect="1"/>
            </p:cNvGraphicFramePr>
            <p:nvPr/>
          </p:nvGraphicFramePr>
          <p:xfrm>
            <a:off x="3276600" y="4521776"/>
            <a:ext cx="685800" cy="381000"/>
          </p:xfrm>
          <a:graphic>
            <a:graphicData uri="http://schemas.openxmlformats.org/presentationml/2006/ole">
              <mc:AlternateContent xmlns:mc="http://schemas.openxmlformats.org/markup-compatibility/2006">
                <mc:Choice xmlns:v="urn:schemas-microsoft-com:vml" Requires="v">
                  <p:oleObj spid="_x0000_s111694" name="Equation" r:id="rId22" imgW="241300" imgH="127000" progId="Equation.3">
                    <p:embed/>
                  </p:oleObj>
                </mc:Choice>
                <mc:Fallback>
                  <p:oleObj name="Equation" r:id="rId22" imgW="241300" imgH="127000" progId="Equation.3">
                    <p:embed/>
                    <p:pic>
                      <p:nvPicPr>
                        <p:cNvPr id="0" name="Picture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76600" y="4521776"/>
                          <a:ext cx="685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11639" name="Object 23"/>
          <p:cNvGraphicFramePr>
            <a:graphicFrameLocks noChangeAspect="1"/>
          </p:cNvGraphicFramePr>
          <p:nvPr/>
        </p:nvGraphicFramePr>
        <p:xfrm>
          <a:off x="650875" y="4668838"/>
          <a:ext cx="908050" cy="415925"/>
        </p:xfrm>
        <a:graphic>
          <a:graphicData uri="http://schemas.openxmlformats.org/presentationml/2006/ole">
            <mc:AlternateContent xmlns:mc="http://schemas.openxmlformats.org/markup-compatibility/2006">
              <mc:Choice xmlns:v="urn:schemas-microsoft-com:vml" Requires="v">
                <p:oleObj spid="_x0000_s111695" name="Equation" r:id="rId23" imgW="292100" imgH="127000" progId="Equation.3">
                  <p:embed/>
                </p:oleObj>
              </mc:Choice>
              <mc:Fallback>
                <p:oleObj name="Equation" r:id="rId23" imgW="292100" imgH="127000" progId="Equation.3">
                  <p:embed/>
                  <p:pic>
                    <p:nvPicPr>
                      <p:cNvPr id="0" name="Picture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0875" y="4668838"/>
                        <a:ext cx="90805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40" name="Object 24"/>
          <p:cNvGraphicFramePr>
            <a:graphicFrameLocks noChangeAspect="1"/>
          </p:cNvGraphicFramePr>
          <p:nvPr/>
        </p:nvGraphicFramePr>
        <p:xfrm>
          <a:off x="1600200" y="4689475"/>
          <a:ext cx="908050" cy="415925"/>
        </p:xfrm>
        <a:graphic>
          <a:graphicData uri="http://schemas.openxmlformats.org/presentationml/2006/ole">
            <mc:AlternateContent xmlns:mc="http://schemas.openxmlformats.org/markup-compatibility/2006">
              <mc:Choice xmlns:v="urn:schemas-microsoft-com:vml" Requires="v">
                <p:oleObj spid="_x0000_s111696" name="Equation" r:id="rId25" imgW="292100" imgH="127000" progId="Equation.3">
                  <p:embed/>
                </p:oleObj>
              </mc:Choice>
              <mc:Fallback>
                <p:oleObj name="Equation" r:id="rId25" imgW="292100" imgH="127000" progId="Equation.3">
                  <p:embed/>
                  <p:pic>
                    <p:nvPicPr>
                      <p:cNvPr id="0" name="Picture 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00200" y="4689475"/>
                        <a:ext cx="90805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41" name="Object 25"/>
          <p:cNvGraphicFramePr>
            <a:graphicFrameLocks noChangeAspect="1"/>
          </p:cNvGraphicFramePr>
          <p:nvPr/>
        </p:nvGraphicFramePr>
        <p:xfrm>
          <a:off x="2608263" y="4689475"/>
          <a:ext cx="592137" cy="415925"/>
        </p:xfrm>
        <a:graphic>
          <a:graphicData uri="http://schemas.openxmlformats.org/presentationml/2006/ole">
            <mc:AlternateContent xmlns:mc="http://schemas.openxmlformats.org/markup-compatibility/2006">
              <mc:Choice xmlns:v="urn:schemas-microsoft-com:vml" Requires="v">
                <p:oleObj spid="_x0000_s111697" name="Equation" r:id="rId27" imgW="190500" imgH="127000" progId="Equation.3">
                  <p:embed/>
                </p:oleObj>
              </mc:Choice>
              <mc:Fallback>
                <p:oleObj name="Equation" r:id="rId27" imgW="190500" imgH="127000" progId="Equation.3">
                  <p:embed/>
                  <p:pic>
                    <p:nvPicPr>
                      <p:cNvPr id="0" name="Picture 2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08263" y="4689475"/>
                        <a:ext cx="592137"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42" name="Object 26"/>
          <p:cNvGraphicFramePr>
            <a:graphicFrameLocks noChangeAspect="1"/>
          </p:cNvGraphicFramePr>
          <p:nvPr/>
        </p:nvGraphicFramePr>
        <p:xfrm>
          <a:off x="1401762" y="5133975"/>
          <a:ext cx="1341438" cy="665163"/>
        </p:xfrm>
        <a:graphic>
          <a:graphicData uri="http://schemas.openxmlformats.org/presentationml/2006/ole">
            <mc:AlternateContent xmlns:mc="http://schemas.openxmlformats.org/markup-compatibility/2006">
              <mc:Choice xmlns:v="urn:schemas-microsoft-com:vml" Requires="v">
                <p:oleObj spid="_x0000_s111698" name="Equation" r:id="rId29" imgW="431800" imgH="203200" progId="Equation.3">
                  <p:embed/>
                </p:oleObj>
              </mc:Choice>
              <mc:Fallback>
                <p:oleObj name="Equation" r:id="rId29" imgW="431800" imgH="203200" progId="Equation.3">
                  <p:embed/>
                  <p:pic>
                    <p:nvPicPr>
                      <p:cNvPr id="0" name="Picture 2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01762" y="5133975"/>
                        <a:ext cx="1341438" cy="66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Page Title"/>
          <p:cNvSpPr txBox="1">
            <a:spLocks/>
          </p:cNvSpPr>
          <p:nvPr/>
        </p:nvSpPr>
        <p:spPr bwMode="auto">
          <a:xfrm>
            <a:off x="228600" y="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ＭＳ Ｐゴシック" pitchFamily="1" charset="-128"/>
                <a:cs typeface="ＭＳ Ｐゴシック" pitchFamily="1" charset="-128"/>
              </a:rPr>
              <a:t>Explore 2- Formulas</a:t>
            </a:r>
            <a:endParaRPr kumimoji="0" lang="en-US" sz="3200" b="1" i="0" u="none" strike="noStrike" kern="1200" cap="none" spc="0" normalizeH="0" baseline="0" noProof="0" dirty="0">
              <a:ln>
                <a:noFill/>
              </a:ln>
              <a:solidFill>
                <a:schemeClr val="bg1"/>
              </a:solidFill>
              <a:effectLst/>
              <a:uLnTx/>
              <a:uFillTx/>
              <a:latin typeface="+mj-lt"/>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6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16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16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16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1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reen Background"/>
          <p:cNvSpPr>
            <a:spLocks noChangeArrowheads="1"/>
          </p:cNvSpPr>
          <p:nvPr/>
        </p:nvSpPr>
        <p:spPr bwMode="auto">
          <a:xfrm>
            <a:off x="152400" y="609600"/>
            <a:ext cx="8859685" cy="5334000"/>
          </a:xfrm>
          <a:prstGeom prst="roundRect">
            <a:avLst>
              <a:gd name="adj" fmla="val 7954"/>
            </a:avLst>
          </a:prstGeom>
          <a:solidFill>
            <a:srgbClr val="FFFFFF"/>
          </a:solidFill>
          <a:ln w="19050">
            <a:solidFill>
              <a:schemeClr val="bg1"/>
            </a:solidFill>
            <a:round/>
            <a:headEnd/>
            <a:tailEnd/>
          </a:ln>
        </p:spPr>
        <p:txBody>
          <a:bodyPr wrap="none" anchor="ctr">
            <a:prstTxWarp prst="textNoShape">
              <a:avLst/>
            </a:prstTxWarp>
          </a:bodyPr>
          <a:lstStyle/>
          <a:p>
            <a:endParaRPr lang="en-US" dirty="0"/>
          </a:p>
        </p:txBody>
      </p:sp>
      <p:sp>
        <p:nvSpPr>
          <p:cNvPr id="41986"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pitchFamily="1" charset="-128"/>
                <a:cs typeface="ＭＳ Ｐゴシック" pitchFamily="1" charset="-128"/>
              </a:rPr>
              <a:t>Exit Slip</a:t>
            </a:r>
            <a:endParaRPr lang="en-US" sz="3200" b="1" dirty="0">
              <a:solidFill>
                <a:schemeClr val="bg1"/>
              </a:solidFill>
              <a:ea typeface="ＭＳ Ｐゴシック" pitchFamily="1" charset="-128"/>
              <a:cs typeface="ＭＳ Ｐゴシック" pitchFamily="1" charset="-128"/>
            </a:endParaRPr>
          </a:p>
        </p:txBody>
      </p:sp>
      <p:sp>
        <p:nvSpPr>
          <p:cNvPr id="4" name="Agenda Link">
            <a:hlinkClick r:id="rId4"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41988" name="Slide Number Placeholder 4"/>
          <p:cNvSpPr>
            <a:spLocks noGrp="1"/>
          </p:cNvSpPr>
          <p:nvPr>
            <p:ph type="sldNum" sz="quarter" idx="12"/>
          </p:nvPr>
        </p:nvSpPr>
        <p:spPr bwMode="auto">
          <a:noFill/>
          <a:ln>
            <a:miter lim="800000"/>
            <a:headEnd/>
            <a:tailEnd/>
          </a:ln>
        </p:spPr>
        <p:txBody>
          <a:bodyPr/>
          <a:lstStyle/>
          <a:p>
            <a:pPr algn="ctr"/>
            <a:fld id="{7036FBF2-C8B4-7648-A755-659CA85CE2FA}" type="slidenum">
              <a:rPr lang="en-US"/>
              <a:pPr algn="ctr"/>
              <a:t>13</a:t>
            </a:fld>
            <a:endParaRPr lang="en-US"/>
          </a:p>
        </p:txBody>
      </p:sp>
      <p:sp>
        <p:nvSpPr>
          <p:cNvPr id="9" name="Rectangle 13"/>
          <p:cNvSpPr>
            <a:spLocks noChangeArrowheads="1"/>
          </p:cNvSpPr>
          <p:nvPr/>
        </p:nvSpPr>
        <p:spPr bwMode="auto">
          <a:xfrm>
            <a:off x="228600" y="599182"/>
            <a:ext cx="7848600" cy="1077218"/>
          </a:xfrm>
          <a:prstGeom prst="rect">
            <a:avLst/>
          </a:prstGeom>
          <a:noFill/>
          <a:ln w="9525">
            <a:noFill/>
            <a:miter lim="800000"/>
            <a:headEnd/>
            <a:tailEnd/>
          </a:ln>
        </p:spPr>
        <p:txBody>
          <a:bodyPr wrap="square">
            <a:prstTxWarp prst="textNoShape">
              <a:avLst/>
            </a:prstTxWarp>
            <a:spAutoFit/>
          </a:bodyPr>
          <a:lstStyle/>
          <a:p>
            <a:r>
              <a:rPr lang="en-US" sz="3200" b="1" dirty="0" err="1" smtClean="0">
                <a:latin typeface="Cambria" pitchFamily="1" charset="0"/>
                <a:ea typeface="Cambria" pitchFamily="1" charset="0"/>
                <a:cs typeface="Cambria" pitchFamily="1" charset="0"/>
              </a:rPr>
              <a:t>Kiara</a:t>
            </a:r>
            <a:r>
              <a:rPr lang="en-US" sz="3200" b="1" dirty="0" smtClean="0">
                <a:latin typeface="Cambria" pitchFamily="1" charset="0"/>
                <a:ea typeface="Cambria" pitchFamily="1" charset="0"/>
                <a:cs typeface="Cambria" pitchFamily="1" charset="0"/>
              </a:rPr>
              <a:t> was asked to evaluate the expression	         . Her answer was </a:t>
            </a:r>
            <a:r>
              <a:rPr lang="en-US" sz="3200" dirty="0" smtClean="0">
                <a:latin typeface="Cambria" pitchFamily="1" charset="0"/>
                <a:ea typeface="Cambria" pitchFamily="1" charset="0"/>
                <a:cs typeface="Cambria" pitchFamily="1" charset="0"/>
              </a:rPr>
              <a:t>14.   </a:t>
            </a:r>
            <a:endParaRPr lang="en-US" sz="3200" dirty="0">
              <a:latin typeface="Cambria" pitchFamily="1" charset="0"/>
              <a:ea typeface="Cambria" pitchFamily="1" charset="0"/>
              <a:cs typeface="Cambria" pitchFamily="1" charset="0"/>
            </a:endParaRPr>
          </a:p>
        </p:txBody>
      </p:sp>
      <p:graphicFrame>
        <p:nvGraphicFramePr>
          <p:cNvPr id="44" name="Object 43"/>
          <p:cNvGraphicFramePr>
            <a:graphicFrameLocks noChangeAspect="1"/>
          </p:cNvGraphicFramePr>
          <p:nvPr/>
        </p:nvGraphicFramePr>
        <p:xfrm>
          <a:off x="2514600" y="1166091"/>
          <a:ext cx="1295400" cy="510309"/>
        </p:xfrm>
        <a:graphic>
          <a:graphicData uri="http://schemas.openxmlformats.org/presentationml/2006/ole">
            <mc:AlternateContent xmlns:mc="http://schemas.openxmlformats.org/markup-compatibility/2006">
              <mc:Choice xmlns:v="urn:schemas-microsoft-com:vml" Requires="v">
                <p:oleObj spid="_x0000_s171014" name="Equation" r:id="rId5" imgW="419100" imgH="165100" progId="Equation.3">
                  <p:embed/>
                </p:oleObj>
              </mc:Choice>
              <mc:Fallback>
                <p:oleObj name="Equation" r:id="rId5" imgW="419100" imgH="1651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166091"/>
                        <a:ext cx="1295400" cy="510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13"/>
          <p:cNvSpPr>
            <a:spLocks noChangeArrowheads="1"/>
          </p:cNvSpPr>
          <p:nvPr/>
        </p:nvSpPr>
        <p:spPr bwMode="auto">
          <a:xfrm>
            <a:off x="228600" y="1905000"/>
            <a:ext cx="7010400" cy="1077218"/>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Did she substitute 11, 13, or 15? How do you know?</a:t>
            </a:r>
            <a:endParaRPr lang="en-US" sz="3200" b="1" dirty="0">
              <a:latin typeface="Cambria" pitchFamily="1" charset="0"/>
              <a:ea typeface="Cambria" pitchFamily="1" charset="0"/>
              <a:cs typeface="Cambria" pitchFamily="1" charset="0"/>
            </a:endParaRPr>
          </a:p>
        </p:txBody>
      </p:sp>
      <p:sp>
        <p:nvSpPr>
          <p:cNvPr id="16" name="TextBox 15"/>
          <p:cNvSpPr txBox="1"/>
          <p:nvPr/>
        </p:nvSpPr>
        <p:spPr>
          <a:xfrm>
            <a:off x="2579077" y="2895600"/>
            <a:ext cx="3135923" cy="707886"/>
          </a:xfrm>
          <a:prstGeom prst="rect">
            <a:avLst/>
          </a:prstGeom>
          <a:noFill/>
        </p:spPr>
        <p:txBody>
          <a:bodyPr wrap="square" rtlCol="0">
            <a:spAutoFit/>
          </a:bodyPr>
          <a:lstStyle/>
          <a:p>
            <a:r>
              <a:rPr lang="en-US" sz="4000" dirty="0" smtClean="0">
                <a:solidFill>
                  <a:srgbClr val="800000"/>
                </a:solidFill>
              </a:rPr>
              <a:t>Answer : 13</a:t>
            </a:r>
            <a:endParaRPr lang="en-US" sz="4000" dirty="0">
              <a:solidFill>
                <a:srgbClr val="800000"/>
              </a:solidFill>
            </a:endParaRPr>
          </a:p>
        </p:txBody>
      </p:sp>
      <p:grpSp>
        <p:nvGrpSpPr>
          <p:cNvPr id="13" name="Group 12"/>
          <p:cNvGrpSpPr/>
          <p:nvPr/>
        </p:nvGrpSpPr>
        <p:grpSpPr>
          <a:xfrm>
            <a:off x="3112477" y="3581400"/>
            <a:ext cx="2514600" cy="1295400"/>
            <a:chOff x="1905000" y="3657600"/>
            <a:chExt cx="4876800" cy="1295400"/>
          </a:xfrm>
        </p:grpSpPr>
        <p:sp>
          <p:nvSpPr>
            <p:cNvPr id="18" name="TextBox 17"/>
            <p:cNvSpPr txBox="1"/>
            <p:nvPr/>
          </p:nvSpPr>
          <p:spPr>
            <a:xfrm>
              <a:off x="1905000" y="3657600"/>
              <a:ext cx="4876800" cy="707886"/>
            </a:xfrm>
            <a:prstGeom prst="rect">
              <a:avLst/>
            </a:prstGeom>
            <a:noFill/>
          </p:spPr>
          <p:txBody>
            <a:bodyPr wrap="square" rtlCol="0">
              <a:spAutoFit/>
            </a:bodyPr>
            <a:lstStyle/>
            <a:p>
              <a:r>
                <a:rPr lang="en-US" sz="4000" dirty="0" smtClean="0"/>
                <a:t>27 – </a:t>
              </a:r>
              <a:r>
                <a:rPr lang="en-US" sz="4000" dirty="0" smtClean="0">
                  <a:solidFill>
                    <a:srgbClr val="800000"/>
                  </a:solidFill>
                </a:rPr>
                <a:t>13 </a:t>
              </a:r>
              <a:endParaRPr lang="en-US" sz="4000" dirty="0">
                <a:solidFill>
                  <a:srgbClr val="800000"/>
                </a:solidFill>
              </a:endParaRPr>
            </a:p>
          </p:txBody>
        </p:sp>
        <p:sp>
          <p:nvSpPr>
            <p:cNvPr id="19" name="TextBox 18"/>
            <p:cNvSpPr txBox="1"/>
            <p:nvPr/>
          </p:nvSpPr>
          <p:spPr>
            <a:xfrm>
              <a:off x="2780323" y="4245114"/>
              <a:ext cx="1875692" cy="707886"/>
            </a:xfrm>
            <a:prstGeom prst="rect">
              <a:avLst/>
            </a:prstGeom>
            <a:noFill/>
          </p:spPr>
          <p:txBody>
            <a:bodyPr wrap="square" rtlCol="0">
              <a:spAutoFit/>
            </a:bodyPr>
            <a:lstStyle/>
            <a:p>
              <a:r>
                <a:rPr lang="en-US" sz="4000" dirty="0" smtClean="0"/>
                <a:t>14</a:t>
              </a:r>
              <a:endParaRPr lang="en-US" sz="4000" dirty="0">
                <a:solidFill>
                  <a:srgbClr val="8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Green Background"/>
          <p:cNvSpPr>
            <a:spLocks noChangeArrowheads="1"/>
          </p:cNvSpPr>
          <p:nvPr/>
        </p:nvSpPr>
        <p:spPr bwMode="auto">
          <a:xfrm>
            <a:off x="228600" y="914400"/>
            <a:ext cx="8686800" cy="728663"/>
          </a:xfrm>
          <a:prstGeom prst="roundRect">
            <a:avLst>
              <a:gd name="adj" fmla="val 25000"/>
            </a:avLst>
          </a:prstGeom>
          <a:gradFill rotWithShape="1">
            <a:gsLst>
              <a:gs pos="0">
                <a:srgbClr val="1F3316"/>
              </a:gs>
              <a:gs pos="50000">
                <a:srgbClr val="324D24"/>
              </a:gs>
              <a:gs pos="100000">
                <a:srgbClr val="3D5D2D"/>
              </a:gs>
            </a:gsLst>
            <a:lin ang="0" scaled="1"/>
          </a:gradFill>
          <a:ln w="19050">
            <a:solidFill>
              <a:schemeClr val="bg1"/>
            </a:solidFill>
            <a:round/>
            <a:headEnd/>
            <a:tailEnd/>
          </a:ln>
        </p:spPr>
        <p:txBody>
          <a:bodyPr wrap="none" anchor="ctr">
            <a:prstTxWarp prst="textNoShape">
              <a:avLst/>
            </a:prstTxWarp>
          </a:bodyPr>
          <a:lstStyle/>
          <a:p>
            <a:endParaRPr lang="en-US" sz="2000" b="1">
              <a:solidFill>
                <a:srgbClr val="FFFF00"/>
              </a:solidFill>
            </a:endParaRPr>
          </a:p>
        </p:txBody>
      </p:sp>
      <p:sp>
        <p:nvSpPr>
          <p:cNvPr id="33795" name="Page Title"/>
          <p:cNvSpPr>
            <a:spLocks noGrp="1"/>
          </p:cNvSpPr>
          <p:nvPr>
            <p:ph type="title" idx="4294967295"/>
          </p:nvPr>
        </p:nvSpPr>
        <p:spPr>
          <a:xfrm>
            <a:off x="152400" y="127000"/>
            <a:ext cx="8229600" cy="639763"/>
          </a:xfrm>
        </p:spPr>
        <p:txBody>
          <a:bodyPr/>
          <a:lstStyle/>
          <a:p>
            <a:pPr algn="l"/>
            <a:r>
              <a:rPr lang="en-US" sz="3200" b="1">
                <a:solidFill>
                  <a:schemeClr val="bg1"/>
                </a:solidFill>
                <a:ea typeface="ＭＳ Ｐゴシック" pitchFamily="1" charset="-128"/>
                <a:cs typeface="ＭＳ Ｐゴシック" pitchFamily="1" charset="-128"/>
              </a:rPr>
              <a:t>Warm Up</a:t>
            </a:r>
          </a:p>
        </p:txBody>
      </p:sp>
      <p:sp>
        <p:nvSpPr>
          <p:cNvPr id="33796" name="Black Background"/>
          <p:cNvSpPr>
            <a:spLocks noChangeArrowheads="1"/>
          </p:cNvSpPr>
          <p:nvPr/>
        </p:nvSpPr>
        <p:spPr bwMode="auto">
          <a:xfrm>
            <a:off x="228600" y="1752600"/>
            <a:ext cx="8686800" cy="4191000"/>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6" name="Agenda Link">
            <a:hlinkClick r:id="rId4"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3798" name="Slide Number Placeholder 6"/>
          <p:cNvSpPr>
            <a:spLocks noGrp="1"/>
          </p:cNvSpPr>
          <p:nvPr>
            <p:ph type="sldNum" sz="quarter" idx="12"/>
          </p:nvPr>
        </p:nvSpPr>
        <p:spPr bwMode="auto">
          <a:noFill/>
          <a:ln>
            <a:miter lim="800000"/>
            <a:headEnd/>
            <a:tailEnd/>
          </a:ln>
        </p:spPr>
        <p:txBody>
          <a:bodyPr/>
          <a:lstStyle/>
          <a:p>
            <a:pPr algn="ctr"/>
            <a:fld id="{3148A5E0-C87F-A54F-B084-867F4FB98866}" type="slidenum">
              <a:rPr lang="en-US"/>
              <a:pPr algn="ctr"/>
              <a:t>2</a:t>
            </a:fld>
            <a:endParaRPr lang="en-US"/>
          </a:p>
        </p:txBody>
      </p:sp>
      <p:sp>
        <p:nvSpPr>
          <p:cNvPr id="33799" name="Objective"/>
          <p:cNvSpPr txBox="1">
            <a:spLocks noChangeArrowheads="1"/>
          </p:cNvSpPr>
          <p:nvPr/>
        </p:nvSpPr>
        <p:spPr bwMode="auto">
          <a:xfrm>
            <a:off x="381000" y="914400"/>
            <a:ext cx="8550275" cy="711200"/>
          </a:xfrm>
          <a:prstGeom prst="rect">
            <a:avLst/>
          </a:prstGeom>
          <a:noFill/>
          <a:ln w="9525">
            <a:noFill/>
            <a:miter lim="800000"/>
            <a:headEnd/>
            <a:tailEnd/>
          </a:ln>
        </p:spPr>
        <p:txBody>
          <a:bodyPr anchor="ctr">
            <a:prstTxWarp prst="textNoShape">
              <a:avLst/>
            </a:prstTxWarp>
          </a:bodyPr>
          <a:lstStyle/>
          <a:p>
            <a:pPr>
              <a:lnSpc>
                <a:spcPct val="90000"/>
              </a:lnSpc>
            </a:pPr>
            <a:r>
              <a:rPr lang="en-US" sz="2000" b="1" i="1" dirty="0">
                <a:solidFill>
                  <a:srgbClr val="FFFF00"/>
                </a:solidFill>
                <a:ea typeface="Arial" pitchFamily="1" charset="0"/>
                <a:cs typeface="Arial" pitchFamily="1" charset="0"/>
              </a:rPr>
              <a:t>OBJECTIVE: SWBAT evaluate algebraic expressions.  </a:t>
            </a:r>
          </a:p>
          <a:p>
            <a:pPr>
              <a:lnSpc>
                <a:spcPct val="90000"/>
              </a:lnSpc>
            </a:pPr>
            <a:r>
              <a:rPr lang="en-US" sz="2000" b="1" i="1" dirty="0">
                <a:solidFill>
                  <a:schemeClr val="bg1"/>
                </a:solidFill>
                <a:ea typeface="Arial" pitchFamily="1" charset="0"/>
                <a:cs typeface="Arial" pitchFamily="1" charset="0"/>
              </a:rPr>
              <a:t>Language Objective: SWBAT describe the steps to evaluating expressions. </a:t>
            </a:r>
            <a:endParaRPr lang="en-US" sz="2000" dirty="0">
              <a:solidFill>
                <a:schemeClr val="bg1"/>
              </a:solidFill>
              <a:latin typeface="Perpetua" pitchFamily="1" charset="0"/>
            </a:endParaRPr>
          </a:p>
        </p:txBody>
      </p:sp>
      <p:sp>
        <p:nvSpPr>
          <p:cNvPr id="8" name="TextBox 5"/>
          <p:cNvSpPr txBox="1">
            <a:spLocks noChangeArrowheads="1"/>
          </p:cNvSpPr>
          <p:nvPr/>
        </p:nvSpPr>
        <p:spPr bwMode="auto">
          <a:xfrm>
            <a:off x="457200" y="1828800"/>
            <a:ext cx="7924800" cy="1077218"/>
          </a:xfrm>
          <a:prstGeom prst="rect">
            <a:avLst/>
          </a:prstGeom>
          <a:noFill/>
          <a:ln w="9525">
            <a:noFill/>
            <a:miter lim="800000"/>
            <a:headEnd/>
            <a:tailEnd/>
          </a:ln>
        </p:spPr>
        <p:txBody>
          <a:bodyPr>
            <a:prstTxWarp prst="textNoShape">
              <a:avLst/>
            </a:prstTxWarp>
            <a:spAutoFit/>
          </a:bodyPr>
          <a:lstStyle/>
          <a:p>
            <a:r>
              <a:rPr lang="en-US" sz="3200" dirty="0" smtClean="0">
                <a:latin typeface="Cambria" pitchFamily="1" charset="0"/>
                <a:ea typeface="Cambria" pitchFamily="1" charset="0"/>
                <a:cs typeface="Cambria" pitchFamily="1" charset="0"/>
              </a:rPr>
              <a:t>A magic store is selling exploding pens for $3 each plus $1 for tax.</a:t>
            </a:r>
            <a:endParaRPr lang="en-US" sz="3200" dirty="0">
              <a:latin typeface="Cambria" pitchFamily="1" charset="0"/>
              <a:ea typeface="Cambria" pitchFamily="1" charset="0"/>
              <a:cs typeface="Cambria" pitchFamily="1" charset="0"/>
            </a:endParaRPr>
          </a:p>
        </p:txBody>
      </p:sp>
      <p:sp>
        <p:nvSpPr>
          <p:cNvPr id="10" name="TextBox 5"/>
          <p:cNvSpPr txBox="1">
            <a:spLocks noChangeArrowheads="1"/>
          </p:cNvSpPr>
          <p:nvPr/>
        </p:nvSpPr>
        <p:spPr bwMode="auto">
          <a:xfrm>
            <a:off x="381000" y="4572000"/>
            <a:ext cx="5029200" cy="1077218"/>
          </a:xfrm>
          <a:prstGeom prst="rect">
            <a:avLst/>
          </a:prstGeom>
          <a:noFill/>
          <a:ln w="9525">
            <a:noFill/>
            <a:miter lim="800000"/>
            <a:headEnd/>
            <a:tailEnd/>
          </a:ln>
        </p:spPr>
        <p:txBody>
          <a:bodyPr wrap="square">
            <a:prstTxWarp prst="textNoShape">
              <a:avLst/>
            </a:prstTxWarp>
            <a:spAutoFit/>
          </a:bodyPr>
          <a:lstStyle/>
          <a:p>
            <a:r>
              <a:rPr lang="en-US" sz="3200" dirty="0" smtClean="0">
                <a:latin typeface="Cambria" pitchFamily="1" charset="0"/>
                <a:ea typeface="Cambria" pitchFamily="1" charset="0"/>
                <a:cs typeface="Cambria" pitchFamily="1" charset="0"/>
              </a:rPr>
              <a:t>Do you agree or disagree? </a:t>
            </a:r>
          </a:p>
          <a:p>
            <a:r>
              <a:rPr lang="en-US" sz="3200" dirty="0" smtClean="0">
                <a:latin typeface="Cambria" pitchFamily="1" charset="0"/>
                <a:ea typeface="Cambria" pitchFamily="1" charset="0"/>
                <a:cs typeface="Cambria" pitchFamily="1" charset="0"/>
              </a:rPr>
              <a:t>Explain.</a:t>
            </a:r>
            <a:endParaRPr lang="en-US" sz="3200" dirty="0">
              <a:latin typeface="Cambria" pitchFamily="1" charset="0"/>
              <a:ea typeface="Cambria" pitchFamily="1" charset="0"/>
              <a:cs typeface="Cambria" pitchFamily="1" charset="0"/>
            </a:endParaRPr>
          </a:p>
        </p:txBody>
      </p:sp>
      <p:graphicFrame>
        <p:nvGraphicFramePr>
          <p:cNvPr id="12" name="Object 11"/>
          <p:cNvGraphicFramePr>
            <a:graphicFrameLocks noChangeAspect="1"/>
          </p:cNvGraphicFramePr>
          <p:nvPr/>
        </p:nvGraphicFramePr>
        <p:xfrm>
          <a:off x="1752600" y="4051300"/>
          <a:ext cx="2387600" cy="596900"/>
        </p:xfrm>
        <a:graphic>
          <a:graphicData uri="http://schemas.openxmlformats.org/presentationml/2006/ole">
            <mc:AlternateContent xmlns:mc="http://schemas.openxmlformats.org/markup-compatibility/2006">
              <mc:Choice xmlns:v="urn:schemas-microsoft-com:vml" Requires="v">
                <p:oleObj spid="_x0000_s33799" name="Equation" r:id="rId5" imgW="508000" imgH="127000" progId="Equation.3">
                  <p:embed/>
                </p:oleObj>
              </mc:Choice>
              <mc:Fallback>
                <p:oleObj name="Equation" r:id="rId5" imgW="508000" imgH="127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051300"/>
                        <a:ext cx="238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381000" y="2971800"/>
            <a:ext cx="7924800" cy="1077218"/>
            <a:chOff x="381000" y="3429000"/>
            <a:chExt cx="7924800" cy="1077218"/>
          </a:xfrm>
        </p:grpSpPr>
        <p:sp>
          <p:nvSpPr>
            <p:cNvPr id="9" name="TextBox 5"/>
            <p:cNvSpPr txBox="1">
              <a:spLocks noChangeArrowheads="1"/>
            </p:cNvSpPr>
            <p:nvPr/>
          </p:nvSpPr>
          <p:spPr bwMode="auto">
            <a:xfrm>
              <a:off x="381000" y="3429000"/>
              <a:ext cx="7924800" cy="1077218"/>
            </a:xfrm>
            <a:prstGeom prst="rect">
              <a:avLst/>
            </a:prstGeom>
            <a:noFill/>
            <a:ln w="9525">
              <a:noFill/>
              <a:miter lim="800000"/>
              <a:headEnd/>
              <a:tailEnd/>
            </a:ln>
          </p:spPr>
          <p:txBody>
            <a:bodyPr>
              <a:prstTxWarp prst="textNoShape">
                <a:avLst/>
              </a:prstTxWarp>
              <a:spAutoFit/>
            </a:bodyPr>
            <a:lstStyle/>
            <a:p>
              <a:r>
                <a:rPr lang="en-US" sz="3200" dirty="0" smtClean="0">
                  <a:latin typeface="Cambria" pitchFamily="1" charset="0"/>
                  <a:ea typeface="Cambria" pitchFamily="1" charset="0"/>
                  <a:cs typeface="Cambria" pitchFamily="1" charset="0"/>
                </a:rPr>
                <a:t>Kyle thinks  you can figure out the cost of 10 pens with the 				       below.</a:t>
              </a:r>
              <a:endParaRPr lang="en-US" sz="3200" dirty="0">
                <a:latin typeface="Cambria" pitchFamily="1" charset="0"/>
                <a:ea typeface="Cambria" pitchFamily="1" charset="0"/>
                <a:cs typeface="Cambria" pitchFamily="1" charset="0"/>
              </a:endParaRPr>
            </a:p>
          </p:txBody>
        </p:sp>
        <p:sp>
          <p:nvSpPr>
            <p:cNvPr id="13" name="Rectangle 12"/>
            <p:cNvSpPr/>
            <p:nvPr/>
          </p:nvSpPr>
          <p:spPr>
            <a:xfrm>
              <a:off x="2819400" y="3911024"/>
              <a:ext cx="3810000" cy="584776"/>
            </a:xfrm>
            <a:prstGeom prst="rect">
              <a:avLst/>
            </a:prstGeom>
            <a:noFill/>
          </p:spPr>
          <p:txBody>
            <a:bodyPr wrap="square" lIns="91440" tIns="45720" rIns="91440" bIns="45720">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numerical expression</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9" name="Group 18"/>
          <p:cNvGrpSpPr/>
          <p:nvPr/>
        </p:nvGrpSpPr>
        <p:grpSpPr>
          <a:xfrm>
            <a:off x="5257800" y="4191001"/>
            <a:ext cx="3505200" cy="1600200"/>
            <a:chOff x="5410200" y="4114801"/>
            <a:chExt cx="3505200" cy="1151930"/>
          </a:xfrm>
        </p:grpSpPr>
        <p:sp>
          <p:nvSpPr>
            <p:cNvPr id="17" name="Rectangle 16"/>
            <p:cNvSpPr/>
            <p:nvPr/>
          </p:nvSpPr>
          <p:spPr>
            <a:xfrm>
              <a:off x="5410200" y="4114801"/>
              <a:ext cx="3505200" cy="642518"/>
            </a:xfrm>
            <a:prstGeom prst="rect">
              <a:avLst/>
            </a:prstGeom>
            <a:noFill/>
          </p:spPr>
          <p:txBody>
            <a:bodyPr wrap="squar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Quick Discussion:</a:t>
              </a:r>
            </a:p>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Algebraic Expression?</a:t>
              </a:r>
            </a:p>
          </p:txBody>
        </p:sp>
        <p:sp>
          <p:nvSpPr>
            <p:cNvPr id="18" name="Rectangle 17"/>
            <p:cNvSpPr/>
            <p:nvPr/>
          </p:nvSpPr>
          <p:spPr>
            <a:xfrm>
              <a:off x="6172200" y="4602057"/>
              <a:ext cx="2133600" cy="664674"/>
            </a:xfrm>
            <a:prstGeom prst="rect">
              <a:avLst/>
            </a:prstGeom>
          </p:spPr>
          <p:txBody>
            <a:bodyPr wrap="square">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a:cs typeface="Cambria"/>
                </a:rPr>
                <a:t>3p+1</a:t>
              </a:r>
            </a:p>
          </p:txBody>
        </p:sp>
      </p:grpSp>
      <p:sp>
        <p:nvSpPr>
          <p:cNvPr id="20" name="TextBox 19"/>
          <p:cNvSpPr txBox="1"/>
          <p:nvPr/>
        </p:nvSpPr>
        <p:spPr>
          <a:xfrm>
            <a:off x="7086600" y="5715000"/>
            <a:ext cx="1666875" cy="276999"/>
          </a:xfrm>
          <a:prstGeom prst="rect">
            <a:avLst/>
          </a:prstGeom>
          <a:noFill/>
        </p:spPr>
        <p:txBody>
          <a:bodyPr wrap="square" rtlCol="0">
            <a:spAutoFit/>
          </a:bodyPr>
          <a:lstStyle/>
          <a:p>
            <a:r>
              <a:rPr lang="en-US" sz="1200" dirty="0" smtClean="0">
                <a:solidFill>
                  <a:srgbClr val="C00000"/>
                </a:solidFill>
              </a:rPr>
              <a:t>Click to reveal next part</a:t>
            </a:r>
            <a:endParaRPr lang="en-US" sz="1200" dirty="0">
              <a:solidFill>
                <a:srgbClr val="C00000"/>
              </a:solidFill>
            </a:endParaRPr>
          </a:p>
        </p:txBody>
      </p:sp>
      <p:sp>
        <p:nvSpPr>
          <p:cNvPr id="21" name="Rectangle 20"/>
          <p:cNvSpPr/>
          <p:nvPr/>
        </p:nvSpPr>
        <p:spPr>
          <a:xfrm>
            <a:off x="1727200" y="4686300"/>
            <a:ext cx="1066800" cy="457200"/>
          </a:xfrm>
          <a:prstGeom prst="rect">
            <a:avLst/>
          </a:prstGeom>
          <a:noFill/>
          <a:ln w="3810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reen Background"/>
          <p:cNvSpPr>
            <a:spLocks noChangeArrowheads="1"/>
          </p:cNvSpPr>
          <p:nvPr/>
        </p:nvSpPr>
        <p:spPr bwMode="auto">
          <a:xfrm>
            <a:off x="76200" y="533400"/>
            <a:ext cx="8915400" cy="5181600"/>
          </a:xfrm>
          <a:prstGeom prst="roundRect">
            <a:avLst>
              <a:gd name="adj" fmla="val 7954"/>
            </a:avLst>
          </a:prstGeom>
          <a:solidFill>
            <a:srgbClr val="FFFFFF"/>
          </a:solidFill>
          <a:ln w="19050">
            <a:solidFill>
              <a:schemeClr val="bg1"/>
            </a:solidFill>
            <a:round/>
            <a:headEnd/>
            <a:tailEnd/>
          </a:ln>
        </p:spPr>
        <p:txBody>
          <a:bodyPr wrap="none" anchor="ctr">
            <a:prstTxWarp prst="textNoShape">
              <a:avLst/>
            </a:prstTxWarp>
          </a:bodyPr>
          <a:lstStyle/>
          <a:p>
            <a:endParaRPr lang="en-US"/>
          </a:p>
        </p:txBody>
      </p:sp>
      <p:sp>
        <p:nvSpPr>
          <p:cNvPr id="37891" name="Page Title"/>
          <p:cNvSpPr>
            <a:spLocks noGrp="1"/>
          </p:cNvSpPr>
          <p:nvPr>
            <p:ph type="title" idx="4294967295"/>
          </p:nvPr>
        </p:nvSpPr>
        <p:spPr>
          <a:xfrm>
            <a:off x="152400" y="-30163"/>
            <a:ext cx="8229600" cy="639763"/>
          </a:xfrm>
        </p:spPr>
        <p:txBody>
          <a:bodyPr/>
          <a:lstStyle/>
          <a:p>
            <a:pPr algn="l"/>
            <a:r>
              <a:rPr lang="en-US" sz="3200" b="1" dirty="0" smtClean="0">
                <a:solidFill>
                  <a:schemeClr val="bg1"/>
                </a:solidFill>
                <a:ea typeface="ＭＳ Ｐゴシック" pitchFamily="1" charset="-128"/>
                <a:cs typeface="ＭＳ Ｐゴシック" pitchFamily="1" charset="-128"/>
              </a:rPr>
              <a:t>Launch- Shopping with Marvin</a:t>
            </a:r>
            <a:endParaRPr lang="en-US" sz="3200" b="1" dirty="0">
              <a:solidFill>
                <a:schemeClr val="bg1"/>
              </a:solidFill>
              <a:ea typeface="ＭＳ Ｐゴシック" pitchFamily="1" charset="-128"/>
              <a:cs typeface="ＭＳ Ｐゴシック" pitchFamily="1" charset="-128"/>
            </a:endParaRPr>
          </a:p>
        </p:txBody>
      </p:sp>
      <p:sp>
        <p:nvSpPr>
          <p:cNvPr id="4"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3" name="Slide Number Placeholder 4"/>
          <p:cNvSpPr>
            <a:spLocks noGrp="1"/>
          </p:cNvSpPr>
          <p:nvPr>
            <p:ph type="sldNum" sz="quarter" idx="12"/>
          </p:nvPr>
        </p:nvSpPr>
        <p:spPr bwMode="auto">
          <a:noFill/>
          <a:ln>
            <a:miter lim="800000"/>
            <a:headEnd/>
            <a:tailEnd/>
          </a:ln>
        </p:spPr>
        <p:txBody>
          <a:bodyPr/>
          <a:lstStyle/>
          <a:p>
            <a:pPr algn="ctr"/>
            <a:fld id="{B25C8CE8-86E9-544C-A1A3-AFC31D1E3359}" type="slidenum">
              <a:rPr lang="en-US"/>
              <a:pPr algn="ctr"/>
              <a:t>3</a:t>
            </a:fld>
            <a:endParaRPr lang="en-US"/>
          </a:p>
        </p:txBody>
      </p:sp>
      <p:sp>
        <p:nvSpPr>
          <p:cNvPr id="37894" name="TextBox 5"/>
          <p:cNvSpPr txBox="1">
            <a:spLocks noChangeArrowheads="1"/>
          </p:cNvSpPr>
          <p:nvPr/>
        </p:nvSpPr>
        <p:spPr bwMode="auto">
          <a:xfrm>
            <a:off x="381000" y="533400"/>
            <a:ext cx="8839200" cy="584776"/>
          </a:xfrm>
          <a:prstGeom prst="rect">
            <a:avLst/>
          </a:prstGeom>
          <a:noFill/>
          <a:ln w="9525">
            <a:noFill/>
            <a:miter lim="800000"/>
            <a:headEnd/>
            <a:tailEnd/>
          </a:ln>
        </p:spPr>
        <p:txBody>
          <a:bodyPr wrap="square">
            <a:prstTxWarp prst="textNoShape">
              <a:avLst/>
            </a:prstTxWarp>
            <a:spAutoFit/>
          </a:bodyPr>
          <a:lstStyle/>
          <a:p>
            <a:r>
              <a:rPr lang="en-US" sz="3200" dirty="0">
                <a:latin typeface="Cambria" pitchFamily="1" charset="0"/>
                <a:ea typeface="Cambria" pitchFamily="1" charset="0"/>
                <a:cs typeface="Cambria" pitchFamily="1" charset="0"/>
              </a:rPr>
              <a:t>Marvin </a:t>
            </a:r>
            <a:r>
              <a:rPr lang="en-US" sz="3200" dirty="0" smtClean="0">
                <a:latin typeface="Cambria" pitchFamily="1" charset="0"/>
                <a:ea typeface="Cambria" pitchFamily="1" charset="0"/>
                <a:cs typeface="Cambria" pitchFamily="1" charset="0"/>
              </a:rPr>
              <a:t>the Math </a:t>
            </a:r>
            <a:r>
              <a:rPr lang="en-US" sz="3200" dirty="0">
                <a:latin typeface="Cambria" pitchFamily="1" charset="0"/>
                <a:ea typeface="Cambria" pitchFamily="1" charset="0"/>
                <a:cs typeface="Cambria" pitchFamily="1" charset="0"/>
              </a:rPr>
              <a:t>Magician has a problem </a:t>
            </a:r>
            <a:r>
              <a:rPr lang="en-US" sz="3200" dirty="0" smtClean="0">
                <a:latin typeface="Cambria" pitchFamily="1" charset="0"/>
                <a:ea typeface="Cambria" pitchFamily="1" charset="0"/>
                <a:cs typeface="Cambria" pitchFamily="1" charset="0"/>
              </a:rPr>
              <a:t>for you.</a:t>
            </a:r>
            <a:endParaRPr lang="en-US" sz="3200" dirty="0">
              <a:latin typeface="Cambria" pitchFamily="1" charset="0"/>
              <a:ea typeface="Cambria" pitchFamily="1" charset="0"/>
              <a:cs typeface="Cambria" pitchFamily="1" charset="0"/>
            </a:endParaRPr>
          </a:p>
        </p:txBody>
      </p:sp>
      <p:sp>
        <p:nvSpPr>
          <p:cNvPr id="37895" name="TextBox 6"/>
          <p:cNvSpPr txBox="1">
            <a:spLocks noChangeArrowheads="1"/>
          </p:cNvSpPr>
          <p:nvPr/>
        </p:nvSpPr>
        <p:spPr bwMode="auto">
          <a:xfrm>
            <a:off x="4648200" y="4343400"/>
            <a:ext cx="2209800" cy="646113"/>
          </a:xfrm>
          <a:prstGeom prst="rect">
            <a:avLst/>
          </a:prstGeom>
          <a:noFill/>
          <a:ln w="9525">
            <a:noFill/>
            <a:miter lim="800000"/>
            <a:headEnd/>
            <a:tailEnd/>
          </a:ln>
        </p:spPr>
        <p:txBody>
          <a:bodyPr>
            <a:prstTxWarp prst="textNoShape">
              <a:avLst/>
            </a:prstTxWarp>
            <a:spAutoFit/>
          </a:bodyPr>
          <a:lstStyle/>
          <a:p>
            <a:endParaRPr lang="en-US" sz="3600">
              <a:solidFill>
                <a:schemeClr val="bg1"/>
              </a:solidFill>
              <a:latin typeface="Arial Black" pitchFamily="1" charset="0"/>
            </a:endParaRPr>
          </a:p>
        </p:txBody>
      </p:sp>
      <p:sp>
        <p:nvSpPr>
          <p:cNvPr id="37897" name="Rectangle 13"/>
          <p:cNvSpPr>
            <a:spLocks noChangeArrowheads="1"/>
          </p:cNvSpPr>
          <p:nvPr/>
        </p:nvSpPr>
        <p:spPr bwMode="auto">
          <a:xfrm>
            <a:off x="381000" y="3647182"/>
            <a:ext cx="6400800" cy="1077218"/>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How </a:t>
            </a:r>
            <a:r>
              <a:rPr lang="en-US" sz="3200" b="1" dirty="0">
                <a:latin typeface="Cambria" pitchFamily="1" charset="0"/>
                <a:ea typeface="Cambria" pitchFamily="1" charset="0"/>
                <a:cs typeface="Cambria" pitchFamily="1" charset="0"/>
              </a:rPr>
              <a:t>much will Marvin have to pay for 12 wands and 7 hats?   </a:t>
            </a:r>
          </a:p>
        </p:txBody>
      </p:sp>
      <p:pic>
        <p:nvPicPr>
          <p:cNvPr id="15" name="Picture 14"/>
          <p:cNvPicPr>
            <a:picLocks noChangeAspect="1"/>
          </p:cNvPicPr>
          <p:nvPr/>
        </p:nvPicPr>
        <p:blipFill>
          <a:blip r:embed="rId4"/>
          <a:srcRect/>
          <a:stretch>
            <a:fillRect/>
          </a:stretch>
        </p:blipFill>
        <p:spPr bwMode="auto">
          <a:xfrm>
            <a:off x="6699250" y="1066800"/>
            <a:ext cx="768350" cy="768350"/>
          </a:xfrm>
          <a:prstGeom prst="rect">
            <a:avLst/>
          </a:prstGeom>
          <a:noFill/>
          <a:ln w="9525">
            <a:noFill/>
            <a:miter lim="800000"/>
            <a:headEnd/>
            <a:tailEnd/>
          </a:ln>
        </p:spPr>
      </p:pic>
      <p:pic>
        <p:nvPicPr>
          <p:cNvPr id="37899" name="Picture 10" descr="magician upset.jpg"/>
          <p:cNvPicPr>
            <a:picLocks noChangeAspect="1"/>
          </p:cNvPicPr>
          <p:nvPr/>
        </p:nvPicPr>
        <p:blipFill>
          <a:blip r:embed="rId5"/>
          <a:srcRect/>
          <a:stretch>
            <a:fillRect/>
          </a:stretch>
        </p:blipFill>
        <p:spPr bwMode="auto">
          <a:xfrm>
            <a:off x="6459537" y="1714500"/>
            <a:ext cx="2455863" cy="2857500"/>
          </a:xfrm>
          <a:prstGeom prst="rect">
            <a:avLst/>
          </a:prstGeom>
          <a:noFill/>
          <a:ln w="9525">
            <a:noFill/>
            <a:miter lim="800000"/>
            <a:headEnd/>
            <a:tailEnd/>
          </a:ln>
        </p:spPr>
      </p:pic>
      <p:pic>
        <p:nvPicPr>
          <p:cNvPr id="17" name="Picture 16"/>
          <p:cNvPicPr>
            <a:picLocks noChangeAspect="1"/>
          </p:cNvPicPr>
          <p:nvPr/>
        </p:nvPicPr>
        <p:blipFill>
          <a:blip r:embed="rId6"/>
          <a:srcRect/>
          <a:stretch>
            <a:fillRect/>
          </a:stretch>
        </p:blipFill>
        <p:spPr bwMode="auto">
          <a:xfrm>
            <a:off x="4648200" y="1524000"/>
            <a:ext cx="1219200" cy="1219200"/>
          </a:xfrm>
          <a:prstGeom prst="rect">
            <a:avLst/>
          </a:prstGeom>
          <a:noFill/>
          <a:ln w="9525">
            <a:noFill/>
            <a:miter lim="800000"/>
            <a:headEnd/>
            <a:tailEnd/>
          </a:ln>
        </p:spPr>
      </p:pic>
      <p:sp>
        <p:nvSpPr>
          <p:cNvPr id="13" name="Rectangle 12"/>
          <p:cNvSpPr>
            <a:spLocks noChangeArrowheads="1"/>
          </p:cNvSpPr>
          <p:nvPr/>
        </p:nvSpPr>
        <p:spPr bwMode="auto">
          <a:xfrm>
            <a:off x="381000" y="1066800"/>
            <a:ext cx="6858000" cy="584200"/>
          </a:xfrm>
          <a:prstGeom prst="rect">
            <a:avLst/>
          </a:prstGeom>
          <a:noFill/>
          <a:ln w="9525">
            <a:noFill/>
            <a:miter lim="800000"/>
            <a:headEnd/>
            <a:tailEnd/>
          </a:ln>
        </p:spPr>
        <p:txBody>
          <a:bodyPr>
            <a:prstTxWarp prst="textNoShape">
              <a:avLst/>
            </a:prstTxWarp>
            <a:spAutoFit/>
          </a:bodyPr>
          <a:lstStyle/>
          <a:p>
            <a:r>
              <a:rPr lang="en-US" sz="3200" dirty="0">
                <a:latin typeface="Cambria" pitchFamily="1" charset="0"/>
                <a:ea typeface="Cambria" pitchFamily="1" charset="0"/>
                <a:cs typeface="Cambria" pitchFamily="1" charset="0"/>
              </a:rPr>
              <a:t>He wants to buy some magic wands  </a:t>
            </a:r>
          </a:p>
        </p:txBody>
      </p:sp>
      <p:sp>
        <p:nvSpPr>
          <p:cNvPr id="19" name="Rectangle 18"/>
          <p:cNvSpPr>
            <a:spLocks noChangeArrowheads="1"/>
          </p:cNvSpPr>
          <p:nvPr/>
        </p:nvSpPr>
        <p:spPr bwMode="auto">
          <a:xfrm>
            <a:off x="381000" y="1676400"/>
            <a:ext cx="5715000" cy="584200"/>
          </a:xfrm>
          <a:prstGeom prst="rect">
            <a:avLst/>
          </a:prstGeom>
          <a:noFill/>
          <a:ln w="9525">
            <a:noFill/>
            <a:miter lim="800000"/>
            <a:headEnd/>
            <a:tailEnd/>
          </a:ln>
        </p:spPr>
        <p:txBody>
          <a:bodyPr>
            <a:prstTxWarp prst="textNoShape">
              <a:avLst/>
            </a:prstTxWarp>
            <a:spAutoFit/>
          </a:bodyPr>
          <a:lstStyle/>
          <a:p>
            <a:r>
              <a:rPr lang="en-US" sz="3200" dirty="0">
                <a:latin typeface="Cambria" pitchFamily="1" charset="0"/>
                <a:ea typeface="Cambria" pitchFamily="1" charset="0"/>
                <a:cs typeface="Cambria" pitchFamily="1" charset="0"/>
              </a:rPr>
              <a:t>and some magician </a:t>
            </a:r>
            <a:r>
              <a:rPr lang="en-US" sz="3200" dirty="0" smtClean="0">
                <a:latin typeface="Cambria" pitchFamily="1" charset="0"/>
                <a:ea typeface="Cambria" pitchFamily="1" charset="0"/>
                <a:cs typeface="Cambria" pitchFamily="1" charset="0"/>
              </a:rPr>
              <a:t>hats.             </a:t>
            </a:r>
            <a:endParaRPr lang="en-US" sz="3200" dirty="0"/>
          </a:p>
        </p:txBody>
      </p:sp>
      <p:sp>
        <p:nvSpPr>
          <p:cNvPr id="16" name="Rectangle 15"/>
          <p:cNvSpPr/>
          <p:nvPr/>
        </p:nvSpPr>
        <p:spPr>
          <a:xfrm>
            <a:off x="381001" y="2667000"/>
            <a:ext cx="5562600" cy="1077218"/>
          </a:xfrm>
          <a:prstGeom prst="rect">
            <a:avLst/>
          </a:prstGeom>
        </p:spPr>
        <p:txBody>
          <a:bodyPr wrap="square">
            <a:spAutoFit/>
          </a:bodyPr>
          <a:lstStyle/>
          <a:p>
            <a:r>
              <a:rPr lang="en-US" sz="3200" dirty="0" smtClean="0">
                <a:latin typeface="Cambria" pitchFamily="1" charset="0"/>
                <a:ea typeface="Cambria" pitchFamily="1" charset="0"/>
                <a:cs typeface="Cambria" pitchFamily="1" charset="0"/>
              </a:rPr>
              <a:t>The wands cost $8 each and $5 for each hat.  </a:t>
            </a:r>
          </a:p>
        </p:txBody>
      </p:sp>
      <p:pic>
        <p:nvPicPr>
          <p:cNvPr id="18" name="Picture 5"/>
          <p:cNvPicPr>
            <a:picLocks noChangeAspect="1" noChangeArrowheads="1"/>
          </p:cNvPicPr>
          <p:nvPr/>
        </p:nvPicPr>
        <p:blipFill>
          <a:blip r:embed="rId7"/>
          <a:srcRect/>
          <a:stretch>
            <a:fillRect/>
          </a:stretch>
        </p:blipFill>
        <p:spPr bwMode="auto">
          <a:xfrm>
            <a:off x="914400" y="4800600"/>
            <a:ext cx="1341438"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wipe(left)">
                                      <p:cBhvr>
                                        <p:cTn id="7" dur="2000"/>
                                        <p:tgtEl>
                                          <p:spTgt spid="3789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childTnLst>
                          </p:cTn>
                        </p:par>
                        <p:par>
                          <p:cTn id="12" fill="hold">
                            <p:stCondLst>
                              <p:cond delay="4000"/>
                            </p:stCondLst>
                            <p:childTnLst>
                              <p:par>
                                <p:cTn id="13" presetID="1" presetClass="entr" presetSubtype="0"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childTnLst>
                                </p:cTn>
                              </p:par>
                              <p:par>
                                <p:cTn id="15" presetID="22" presetClass="entr" presetSubtype="8" fill="hold" grpId="0" nodeType="withEffect">
                                  <p:stCondLst>
                                    <p:cond delay="100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2000"/>
                                        <p:tgtEl>
                                          <p:spTgt spid="19"/>
                                        </p:tgtEl>
                                      </p:cBhvr>
                                    </p:animEffect>
                                  </p:childTnLst>
                                </p:cTn>
                              </p:par>
                            </p:childTnLst>
                          </p:cTn>
                        </p:par>
                        <p:par>
                          <p:cTn id="18" fill="hold">
                            <p:stCondLst>
                              <p:cond delay="7000"/>
                            </p:stCondLst>
                            <p:childTnLst>
                              <p:par>
                                <p:cTn id="19" presetID="1" presetClass="entr" presetSubtype="0" fill="hold" nodeType="afterEffect">
                                  <p:stCondLst>
                                    <p:cond delay="50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7" grpId="0"/>
      <p:bldP spid="13" grpId="0"/>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reen Background"/>
          <p:cNvSpPr>
            <a:spLocks noChangeArrowheads="1"/>
          </p:cNvSpPr>
          <p:nvPr/>
        </p:nvSpPr>
        <p:spPr bwMode="auto">
          <a:xfrm>
            <a:off x="76200" y="533400"/>
            <a:ext cx="8915400" cy="5181600"/>
          </a:xfrm>
          <a:prstGeom prst="roundRect">
            <a:avLst>
              <a:gd name="adj" fmla="val 7954"/>
            </a:avLst>
          </a:prstGeom>
          <a:solidFill>
            <a:srgbClr val="FFFFFF"/>
          </a:solidFill>
          <a:ln w="19050">
            <a:solidFill>
              <a:schemeClr val="bg1"/>
            </a:solidFill>
            <a:round/>
            <a:headEnd/>
            <a:tailEnd/>
          </a:ln>
        </p:spPr>
        <p:txBody>
          <a:bodyPr wrap="none" anchor="ctr">
            <a:prstTxWarp prst="textNoShape">
              <a:avLst/>
            </a:prstTxWarp>
          </a:bodyPr>
          <a:lstStyle/>
          <a:p>
            <a:endParaRPr lang="en-US" dirty="0"/>
          </a:p>
        </p:txBody>
      </p:sp>
      <p:pic>
        <p:nvPicPr>
          <p:cNvPr id="15" name="Picture 14"/>
          <p:cNvPicPr>
            <a:picLocks noChangeAspect="1"/>
          </p:cNvPicPr>
          <p:nvPr/>
        </p:nvPicPr>
        <p:blipFill>
          <a:blip r:embed="rId4"/>
          <a:srcRect/>
          <a:stretch>
            <a:fillRect/>
          </a:stretch>
        </p:blipFill>
        <p:spPr bwMode="auto">
          <a:xfrm>
            <a:off x="7162800" y="1524000"/>
            <a:ext cx="768350" cy="768350"/>
          </a:xfrm>
          <a:prstGeom prst="rect">
            <a:avLst/>
          </a:prstGeom>
          <a:noFill/>
          <a:ln w="9525">
            <a:noFill/>
            <a:miter lim="800000"/>
            <a:headEnd/>
            <a:tailEnd/>
          </a:ln>
        </p:spPr>
      </p:pic>
      <p:pic>
        <p:nvPicPr>
          <p:cNvPr id="17" name="Picture 16"/>
          <p:cNvPicPr>
            <a:picLocks noChangeAspect="1"/>
          </p:cNvPicPr>
          <p:nvPr/>
        </p:nvPicPr>
        <p:blipFill>
          <a:blip r:embed="rId5"/>
          <a:srcRect/>
          <a:stretch>
            <a:fillRect/>
          </a:stretch>
        </p:blipFill>
        <p:spPr bwMode="auto">
          <a:xfrm>
            <a:off x="6096000" y="838200"/>
            <a:ext cx="990600" cy="990600"/>
          </a:xfrm>
          <a:prstGeom prst="rect">
            <a:avLst/>
          </a:prstGeom>
          <a:noFill/>
          <a:ln w="9525">
            <a:noFill/>
            <a:miter lim="800000"/>
            <a:headEnd/>
            <a:tailEnd/>
          </a:ln>
        </p:spPr>
      </p:pic>
      <p:sp>
        <p:nvSpPr>
          <p:cNvPr id="4" name="Agenda Link">
            <a:hlinkClick r:id="rId6"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3" name="Slide Number Placeholder 4"/>
          <p:cNvSpPr>
            <a:spLocks noGrp="1"/>
          </p:cNvSpPr>
          <p:nvPr>
            <p:ph type="sldNum" sz="quarter" idx="12"/>
          </p:nvPr>
        </p:nvSpPr>
        <p:spPr bwMode="auto">
          <a:noFill/>
          <a:ln>
            <a:miter lim="800000"/>
            <a:headEnd/>
            <a:tailEnd/>
          </a:ln>
        </p:spPr>
        <p:txBody>
          <a:bodyPr/>
          <a:lstStyle/>
          <a:p>
            <a:pPr algn="ctr"/>
            <a:fld id="{B25C8CE8-86E9-544C-A1A3-AFC31D1E3359}" type="slidenum">
              <a:rPr lang="en-US"/>
              <a:pPr algn="ctr"/>
              <a:t>4</a:t>
            </a:fld>
            <a:endParaRPr lang="en-US"/>
          </a:p>
        </p:txBody>
      </p:sp>
      <p:sp>
        <p:nvSpPr>
          <p:cNvPr id="37895" name="TextBox 6"/>
          <p:cNvSpPr txBox="1">
            <a:spLocks noChangeArrowheads="1"/>
          </p:cNvSpPr>
          <p:nvPr/>
        </p:nvSpPr>
        <p:spPr bwMode="auto">
          <a:xfrm>
            <a:off x="4648200" y="4343400"/>
            <a:ext cx="2209800" cy="646113"/>
          </a:xfrm>
          <a:prstGeom prst="rect">
            <a:avLst/>
          </a:prstGeom>
          <a:noFill/>
          <a:ln w="9525">
            <a:noFill/>
            <a:miter lim="800000"/>
            <a:headEnd/>
            <a:tailEnd/>
          </a:ln>
        </p:spPr>
        <p:txBody>
          <a:bodyPr>
            <a:prstTxWarp prst="textNoShape">
              <a:avLst/>
            </a:prstTxWarp>
            <a:spAutoFit/>
          </a:bodyPr>
          <a:lstStyle/>
          <a:p>
            <a:endParaRPr lang="en-US" sz="3600">
              <a:solidFill>
                <a:schemeClr val="bg1"/>
              </a:solidFill>
              <a:latin typeface="Arial Black" pitchFamily="1" charset="0"/>
            </a:endParaRPr>
          </a:p>
        </p:txBody>
      </p:sp>
      <p:sp>
        <p:nvSpPr>
          <p:cNvPr id="37897" name="Rectangle 13"/>
          <p:cNvSpPr>
            <a:spLocks noChangeArrowheads="1"/>
          </p:cNvSpPr>
          <p:nvPr/>
        </p:nvSpPr>
        <p:spPr bwMode="auto">
          <a:xfrm>
            <a:off x="228599" y="2064603"/>
            <a:ext cx="8077293" cy="461665"/>
          </a:xfrm>
          <a:prstGeom prst="rect">
            <a:avLst/>
          </a:prstGeom>
          <a:noFill/>
          <a:ln w="9525">
            <a:noFill/>
            <a:miter lim="800000"/>
            <a:headEnd/>
            <a:tailEnd/>
          </a:ln>
        </p:spPr>
        <p:txBody>
          <a:bodyPr wrap="square">
            <a:prstTxWarp prst="textNoShape">
              <a:avLst/>
            </a:prstTxWarp>
            <a:spAutoFit/>
          </a:bodyPr>
          <a:lstStyle/>
          <a:p>
            <a:r>
              <a:rPr lang="en-US" sz="2400" dirty="0" smtClean="0">
                <a:latin typeface="Cambria" pitchFamily="1" charset="0"/>
                <a:ea typeface="Cambria" pitchFamily="1" charset="0"/>
                <a:cs typeface="Cambria" pitchFamily="1" charset="0"/>
              </a:rPr>
              <a:t>How </a:t>
            </a:r>
            <a:r>
              <a:rPr lang="en-US" sz="2400" dirty="0">
                <a:latin typeface="Cambria" pitchFamily="1" charset="0"/>
                <a:ea typeface="Cambria" pitchFamily="1" charset="0"/>
                <a:cs typeface="Cambria" pitchFamily="1" charset="0"/>
              </a:rPr>
              <a:t>much will Marvin have to pay for </a:t>
            </a:r>
            <a:r>
              <a:rPr lang="en-US" sz="2400" dirty="0" smtClean="0">
                <a:latin typeface="Cambria" pitchFamily="1" charset="0"/>
                <a:ea typeface="Cambria" pitchFamily="1" charset="0"/>
                <a:cs typeface="Cambria" pitchFamily="1" charset="0"/>
              </a:rPr>
              <a:t>12 </a:t>
            </a:r>
            <a:r>
              <a:rPr lang="en-US" sz="2400" dirty="0">
                <a:latin typeface="Cambria" pitchFamily="1" charset="0"/>
                <a:ea typeface="Cambria" pitchFamily="1" charset="0"/>
                <a:cs typeface="Cambria" pitchFamily="1" charset="0"/>
              </a:rPr>
              <a:t>wands and 7 hats?   </a:t>
            </a:r>
          </a:p>
        </p:txBody>
      </p:sp>
      <p:sp>
        <p:nvSpPr>
          <p:cNvPr id="16" name="Rectangle 15"/>
          <p:cNvSpPr/>
          <p:nvPr/>
        </p:nvSpPr>
        <p:spPr>
          <a:xfrm>
            <a:off x="228600" y="1748135"/>
            <a:ext cx="7315200" cy="461665"/>
          </a:xfrm>
          <a:prstGeom prst="rect">
            <a:avLst/>
          </a:prstGeom>
        </p:spPr>
        <p:txBody>
          <a:bodyPr wrap="square">
            <a:spAutoFit/>
          </a:bodyPr>
          <a:lstStyle/>
          <a:p>
            <a:r>
              <a:rPr lang="en-US" sz="2400" dirty="0" smtClean="0">
                <a:latin typeface="Cambria" pitchFamily="1" charset="0"/>
                <a:ea typeface="Cambria" pitchFamily="1" charset="0"/>
                <a:cs typeface="Cambria" pitchFamily="1" charset="0"/>
              </a:rPr>
              <a:t>The wands cost $8 each and $5 for each hat.  </a:t>
            </a:r>
          </a:p>
        </p:txBody>
      </p:sp>
      <p:sp>
        <p:nvSpPr>
          <p:cNvPr id="18" name="Rectangle 13"/>
          <p:cNvSpPr>
            <a:spLocks noChangeArrowheads="1"/>
          </p:cNvSpPr>
          <p:nvPr/>
        </p:nvSpPr>
        <p:spPr bwMode="auto">
          <a:xfrm>
            <a:off x="228600" y="685800"/>
            <a:ext cx="7086600" cy="584776"/>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How did you get your answer?</a:t>
            </a:r>
            <a:endParaRPr lang="en-US" sz="3200" b="1" dirty="0">
              <a:latin typeface="Cambria" pitchFamily="1" charset="0"/>
              <a:ea typeface="Cambria" pitchFamily="1" charset="0"/>
              <a:cs typeface="Cambria" pitchFamily="1" charset="0"/>
            </a:endParaRPr>
          </a:p>
        </p:txBody>
      </p:sp>
      <p:grpSp>
        <p:nvGrpSpPr>
          <p:cNvPr id="26" name="Group 25"/>
          <p:cNvGrpSpPr/>
          <p:nvPr/>
        </p:nvGrpSpPr>
        <p:grpSpPr>
          <a:xfrm>
            <a:off x="304800" y="2971800"/>
            <a:ext cx="8534400" cy="1686818"/>
            <a:chOff x="304800" y="3494782"/>
            <a:chExt cx="8534400" cy="1686818"/>
          </a:xfrm>
        </p:grpSpPr>
        <p:pic>
          <p:nvPicPr>
            <p:cNvPr id="23" name="Picture 22"/>
            <p:cNvPicPr>
              <a:picLocks noChangeAspect="1"/>
            </p:cNvPicPr>
            <p:nvPr/>
          </p:nvPicPr>
          <p:blipFill>
            <a:blip r:embed="rId7"/>
            <a:stretch>
              <a:fillRect/>
            </a:stretch>
          </p:blipFill>
          <p:spPr>
            <a:xfrm>
              <a:off x="7772586" y="3657600"/>
              <a:ext cx="1066614" cy="1524000"/>
            </a:xfrm>
            <a:prstGeom prst="rect">
              <a:avLst/>
            </a:prstGeom>
          </p:spPr>
        </p:pic>
        <p:sp>
          <p:nvSpPr>
            <p:cNvPr id="25" name="Rectangular Callout 24"/>
            <p:cNvSpPr/>
            <p:nvPr/>
          </p:nvSpPr>
          <p:spPr>
            <a:xfrm>
              <a:off x="304800" y="3505200"/>
              <a:ext cx="7391400" cy="1066800"/>
            </a:xfrm>
            <a:prstGeom prst="wedgeRectCallout">
              <a:avLst>
                <a:gd name="adj1" fmla="val 54780"/>
                <a:gd name="adj2" fmla="val 452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3"/>
            <p:cNvSpPr>
              <a:spLocks noChangeArrowheads="1"/>
            </p:cNvSpPr>
            <p:nvPr/>
          </p:nvSpPr>
          <p:spPr bwMode="auto">
            <a:xfrm>
              <a:off x="457200" y="3494782"/>
              <a:ext cx="7315200" cy="1077218"/>
            </a:xfrm>
            <a:prstGeom prst="rect">
              <a:avLst/>
            </a:prstGeom>
            <a:noFill/>
            <a:ln w="9525">
              <a:noFill/>
              <a:miter lim="800000"/>
              <a:headEnd/>
              <a:tailEnd/>
            </a:ln>
          </p:spPr>
          <p:txBody>
            <a:bodyPr wrap="square">
              <a:prstTxWarp prst="textNoShape">
                <a:avLst/>
              </a:prstTxWarp>
              <a:spAutoFit/>
            </a:bodyPr>
            <a:lstStyle/>
            <a:p>
              <a:r>
                <a:rPr lang="en-US" sz="3200" dirty="0" smtClean="0">
                  <a:latin typeface="Cambria" pitchFamily="1" charset="0"/>
                  <a:ea typeface="Cambria" pitchFamily="1" charset="0"/>
                  <a:cs typeface="Cambria" pitchFamily="1" charset="0"/>
                </a:rPr>
                <a:t>How can we write a				     to show our answer of 131?</a:t>
              </a:r>
              <a:endParaRPr lang="en-US" sz="3200" dirty="0">
                <a:latin typeface="Cambria" pitchFamily="1" charset="0"/>
                <a:ea typeface="Cambria" pitchFamily="1" charset="0"/>
                <a:cs typeface="Cambria" pitchFamily="1" charset="0"/>
              </a:endParaRPr>
            </a:p>
          </p:txBody>
        </p:sp>
        <p:sp>
          <p:nvSpPr>
            <p:cNvPr id="14" name="Rectangle 13"/>
            <p:cNvSpPr/>
            <p:nvPr/>
          </p:nvSpPr>
          <p:spPr>
            <a:xfrm>
              <a:off x="3962400" y="3505200"/>
              <a:ext cx="3810000" cy="584776"/>
            </a:xfrm>
            <a:prstGeom prst="rect">
              <a:avLst/>
            </a:prstGeom>
          </p:spPr>
          <p:txBody>
            <a:bodyPr wrap="square">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numerical expression</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aphicFrame>
        <p:nvGraphicFramePr>
          <p:cNvPr id="39938" name="Object 2"/>
          <p:cNvGraphicFramePr>
            <a:graphicFrameLocks noChangeAspect="1"/>
          </p:cNvGraphicFramePr>
          <p:nvPr/>
        </p:nvGraphicFramePr>
        <p:xfrm>
          <a:off x="2414588" y="4343400"/>
          <a:ext cx="3224212" cy="596900"/>
        </p:xfrm>
        <a:graphic>
          <a:graphicData uri="http://schemas.openxmlformats.org/presentationml/2006/ole">
            <mc:AlternateContent xmlns:mc="http://schemas.openxmlformats.org/markup-compatibility/2006">
              <mc:Choice xmlns:v="urn:schemas-microsoft-com:vml" Requires="v">
                <p:oleObj spid="_x0000_s39942" name="Equation" r:id="rId8" imgW="685800" imgH="127000" progId="Equation.3">
                  <p:embed/>
                </p:oleObj>
              </mc:Choice>
              <mc:Fallback>
                <p:oleObj name="Equation" r:id="rId8" imgW="685800" imgH="1270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4588" y="4343400"/>
                        <a:ext cx="3224212"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7086600" y="5410200"/>
            <a:ext cx="1666875" cy="276999"/>
          </a:xfrm>
          <a:prstGeom prst="rect">
            <a:avLst/>
          </a:prstGeom>
          <a:noFill/>
        </p:spPr>
        <p:txBody>
          <a:bodyPr wrap="square" rtlCol="0">
            <a:spAutoFit/>
          </a:bodyPr>
          <a:lstStyle/>
          <a:p>
            <a:r>
              <a:rPr lang="en-US" sz="1200" dirty="0" smtClean="0">
                <a:solidFill>
                  <a:srgbClr val="C00000"/>
                </a:solidFill>
              </a:rPr>
              <a:t>Click to reveal next part</a:t>
            </a:r>
            <a:endParaRPr lang="en-US" sz="1200" dirty="0">
              <a:solidFill>
                <a:srgbClr val="C00000"/>
              </a:solidFill>
            </a:endParaRPr>
          </a:p>
        </p:txBody>
      </p:sp>
      <p:sp>
        <p:nvSpPr>
          <p:cNvPr id="20" name="Page Title"/>
          <p:cNvSpPr txBox="1">
            <a:spLocks/>
          </p:cNvSpPr>
          <p:nvPr/>
        </p:nvSpPr>
        <p:spPr bwMode="auto">
          <a:xfrm>
            <a:off x="152400" y="-30163"/>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pitchFamily="1" charset="-128"/>
                <a:cs typeface="ＭＳ Ｐゴシック" pitchFamily="1" charset="-128"/>
              </a:rPr>
              <a:t>Launch- Shopping with Marvin</a:t>
            </a:r>
            <a:endParaRPr kumimoji="0" lang="en-US" sz="3200" b="1" i="0" u="none" strike="noStrike" kern="1200" cap="none" spc="0" normalizeH="0" baseline="0" noProof="0" dirty="0">
              <a:ln>
                <a:noFill/>
              </a:ln>
              <a:solidFill>
                <a:schemeClr val="bg1"/>
              </a:solidFill>
              <a:effectLst/>
              <a:uLnTx/>
              <a:uFillTx/>
              <a:latin typeface="+mj-lt"/>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reen Background"/>
          <p:cNvSpPr>
            <a:spLocks noChangeArrowheads="1"/>
          </p:cNvSpPr>
          <p:nvPr/>
        </p:nvSpPr>
        <p:spPr bwMode="auto">
          <a:xfrm>
            <a:off x="76200" y="533400"/>
            <a:ext cx="8915400" cy="5181600"/>
          </a:xfrm>
          <a:prstGeom prst="roundRect">
            <a:avLst>
              <a:gd name="adj" fmla="val 7954"/>
            </a:avLst>
          </a:prstGeom>
          <a:solidFill>
            <a:srgbClr val="FFFFFF"/>
          </a:solidFill>
          <a:ln w="19050">
            <a:solidFill>
              <a:schemeClr val="bg1"/>
            </a:solidFill>
            <a:round/>
            <a:headEnd/>
            <a:tailEnd/>
          </a:ln>
        </p:spPr>
        <p:txBody>
          <a:bodyPr wrap="none" anchor="ctr">
            <a:prstTxWarp prst="textNoShape">
              <a:avLst/>
            </a:prstTxWarp>
          </a:bodyPr>
          <a:lstStyle/>
          <a:p>
            <a:endParaRPr lang="en-US"/>
          </a:p>
        </p:txBody>
      </p:sp>
      <p:sp>
        <p:nvSpPr>
          <p:cNvPr id="37891" name="Page Title"/>
          <p:cNvSpPr>
            <a:spLocks noGrp="1"/>
          </p:cNvSpPr>
          <p:nvPr>
            <p:ph type="title" idx="4294967295"/>
          </p:nvPr>
        </p:nvSpPr>
        <p:spPr>
          <a:xfrm>
            <a:off x="152400" y="-30163"/>
            <a:ext cx="8229600" cy="639763"/>
          </a:xfrm>
        </p:spPr>
        <p:txBody>
          <a:bodyPr/>
          <a:lstStyle/>
          <a:p>
            <a:pPr algn="l"/>
            <a:r>
              <a:rPr lang="en-US" sz="3200" b="1" dirty="0" smtClean="0">
                <a:solidFill>
                  <a:schemeClr val="bg1"/>
                </a:solidFill>
                <a:ea typeface="ＭＳ Ｐゴシック" pitchFamily="1" charset="-128"/>
                <a:cs typeface="ＭＳ Ｐゴシック" pitchFamily="1" charset="-128"/>
              </a:rPr>
              <a:t>Explore 1- Evaluating with Marvin</a:t>
            </a:r>
            <a:endParaRPr lang="en-US" sz="3200" b="1" dirty="0">
              <a:solidFill>
                <a:schemeClr val="bg1"/>
              </a:solidFill>
              <a:ea typeface="ＭＳ Ｐゴシック" pitchFamily="1" charset="-128"/>
              <a:cs typeface="ＭＳ Ｐゴシック" pitchFamily="1" charset="-128"/>
            </a:endParaRPr>
          </a:p>
        </p:txBody>
      </p:sp>
      <p:sp>
        <p:nvSpPr>
          <p:cNvPr id="4" name="Agenda Link">
            <a:hlinkClick r:id="rId4"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3" name="Slide Number Placeholder 4"/>
          <p:cNvSpPr>
            <a:spLocks noGrp="1"/>
          </p:cNvSpPr>
          <p:nvPr>
            <p:ph type="sldNum" sz="quarter" idx="12"/>
          </p:nvPr>
        </p:nvSpPr>
        <p:spPr bwMode="auto">
          <a:noFill/>
          <a:ln>
            <a:miter lim="800000"/>
            <a:headEnd/>
            <a:tailEnd/>
          </a:ln>
        </p:spPr>
        <p:txBody>
          <a:bodyPr/>
          <a:lstStyle/>
          <a:p>
            <a:pPr algn="ctr"/>
            <a:fld id="{B25C8CE8-86E9-544C-A1A3-AFC31D1E3359}" type="slidenum">
              <a:rPr lang="en-US"/>
              <a:pPr algn="ctr"/>
              <a:t>5</a:t>
            </a:fld>
            <a:endParaRPr lang="en-US"/>
          </a:p>
        </p:txBody>
      </p:sp>
      <p:sp>
        <p:nvSpPr>
          <p:cNvPr id="37895" name="TextBox 6"/>
          <p:cNvSpPr txBox="1">
            <a:spLocks noChangeArrowheads="1"/>
          </p:cNvSpPr>
          <p:nvPr/>
        </p:nvSpPr>
        <p:spPr bwMode="auto">
          <a:xfrm>
            <a:off x="4648200" y="4343400"/>
            <a:ext cx="2209800" cy="646113"/>
          </a:xfrm>
          <a:prstGeom prst="rect">
            <a:avLst/>
          </a:prstGeom>
          <a:noFill/>
          <a:ln w="9525">
            <a:noFill/>
            <a:miter lim="800000"/>
            <a:headEnd/>
            <a:tailEnd/>
          </a:ln>
        </p:spPr>
        <p:txBody>
          <a:bodyPr>
            <a:prstTxWarp prst="textNoShape">
              <a:avLst/>
            </a:prstTxWarp>
            <a:spAutoFit/>
          </a:bodyPr>
          <a:lstStyle/>
          <a:p>
            <a:endParaRPr lang="en-US" sz="3600">
              <a:solidFill>
                <a:schemeClr val="bg1"/>
              </a:solidFill>
              <a:latin typeface="Arial Black" pitchFamily="1" charset="0"/>
            </a:endParaRPr>
          </a:p>
        </p:txBody>
      </p:sp>
      <p:sp>
        <p:nvSpPr>
          <p:cNvPr id="37897" name="Rectangle 13"/>
          <p:cNvSpPr>
            <a:spLocks noChangeArrowheads="1"/>
          </p:cNvSpPr>
          <p:nvPr/>
        </p:nvSpPr>
        <p:spPr bwMode="auto">
          <a:xfrm>
            <a:off x="228600" y="685800"/>
            <a:ext cx="7086600" cy="1077218"/>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How much will Marvin have to pay for 6 wands and 3 hats?   </a:t>
            </a:r>
            <a:endParaRPr lang="en-US" sz="3200" b="1" dirty="0">
              <a:latin typeface="Cambria" pitchFamily="1" charset="0"/>
              <a:ea typeface="Cambria" pitchFamily="1" charset="0"/>
              <a:cs typeface="Cambria" pitchFamily="1" charset="0"/>
            </a:endParaRPr>
          </a:p>
        </p:txBody>
      </p:sp>
      <p:pic>
        <p:nvPicPr>
          <p:cNvPr id="15" name="Picture 14"/>
          <p:cNvPicPr>
            <a:picLocks noChangeAspect="1"/>
          </p:cNvPicPr>
          <p:nvPr/>
        </p:nvPicPr>
        <p:blipFill>
          <a:blip r:embed="rId5"/>
          <a:srcRect/>
          <a:stretch>
            <a:fillRect/>
          </a:stretch>
        </p:blipFill>
        <p:spPr bwMode="auto">
          <a:xfrm>
            <a:off x="7010400" y="685800"/>
            <a:ext cx="768350" cy="768350"/>
          </a:xfrm>
          <a:prstGeom prst="rect">
            <a:avLst/>
          </a:prstGeom>
          <a:noFill/>
          <a:ln w="9525">
            <a:noFill/>
            <a:miter lim="800000"/>
            <a:headEnd/>
            <a:tailEnd/>
          </a:ln>
        </p:spPr>
      </p:pic>
      <p:pic>
        <p:nvPicPr>
          <p:cNvPr id="17" name="Picture 16"/>
          <p:cNvPicPr>
            <a:picLocks noChangeAspect="1"/>
          </p:cNvPicPr>
          <p:nvPr/>
        </p:nvPicPr>
        <p:blipFill>
          <a:blip r:embed="rId6"/>
          <a:srcRect/>
          <a:stretch>
            <a:fillRect/>
          </a:stretch>
        </p:blipFill>
        <p:spPr bwMode="auto">
          <a:xfrm>
            <a:off x="7391400" y="914400"/>
            <a:ext cx="1219200" cy="1219200"/>
          </a:xfrm>
          <a:prstGeom prst="rect">
            <a:avLst/>
          </a:prstGeom>
          <a:noFill/>
          <a:ln w="9525">
            <a:noFill/>
            <a:miter lim="800000"/>
            <a:headEnd/>
            <a:tailEnd/>
          </a:ln>
        </p:spPr>
      </p:pic>
      <p:sp>
        <p:nvSpPr>
          <p:cNvPr id="16" name="Rectangle 15"/>
          <p:cNvSpPr/>
          <p:nvPr/>
        </p:nvSpPr>
        <p:spPr>
          <a:xfrm>
            <a:off x="228600" y="3124200"/>
            <a:ext cx="8610600" cy="523220"/>
          </a:xfrm>
          <a:prstGeom prst="rect">
            <a:avLst/>
          </a:prstGeom>
        </p:spPr>
        <p:txBody>
          <a:bodyPr wrap="square">
            <a:spAutoFit/>
          </a:bodyPr>
          <a:lstStyle/>
          <a:p>
            <a:r>
              <a:rPr lang="en-US" sz="2800" dirty="0" smtClean="0">
                <a:latin typeface="Cambria" pitchFamily="1" charset="0"/>
                <a:ea typeface="Cambria" pitchFamily="1" charset="0"/>
                <a:cs typeface="Cambria" pitchFamily="1" charset="0"/>
              </a:rPr>
              <a:t>Remember: the wands cost $8 each and $5 for each hat.  </a:t>
            </a:r>
          </a:p>
        </p:txBody>
      </p:sp>
      <p:sp>
        <p:nvSpPr>
          <p:cNvPr id="14" name="TextBox 13"/>
          <p:cNvSpPr txBox="1"/>
          <p:nvPr/>
        </p:nvSpPr>
        <p:spPr>
          <a:xfrm>
            <a:off x="7086600" y="5334000"/>
            <a:ext cx="1666875" cy="276999"/>
          </a:xfrm>
          <a:prstGeom prst="rect">
            <a:avLst/>
          </a:prstGeom>
          <a:noFill/>
        </p:spPr>
        <p:txBody>
          <a:bodyPr wrap="square" rtlCol="0">
            <a:spAutoFit/>
          </a:bodyPr>
          <a:lstStyle/>
          <a:p>
            <a:r>
              <a:rPr lang="en-US" sz="1200" dirty="0" smtClean="0">
                <a:solidFill>
                  <a:srgbClr val="C00000"/>
                </a:solidFill>
              </a:rPr>
              <a:t>Click to reveal next part</a:t>
            </a:r>
            <a:endParaRPr lang="en-US" sz="1200" dirty="0">
              <a:solidFill>
                <a:srgbClr val="C00000"/>
              </a:solidFill>
            </a:endParaRPr>
          </a:p>
        </p:txBody>
      </p:sp>
      <p:sp>
        <p:nvSpPr>
          <p:cNvPr id="20" name="Rectangle 19"/>
          <p:cNvSpPr/>
          <p:nvPr/>
        </p:nvSpPr>
        <p:spPr>
          <a:xfrm>
            <a:off x="304800" y="1828800"/>
            <a:ext cx="8001000" cy="1077218"/>
          </a:xfrm>
          <a:prstGeom prst="rect">
            <a:avLst/>
          </a:prstGeom>
        </p:spPr>
        <p:txBody>
          <a:bodyPr wrap="square">
            <a:spAutoFit/>
          </a:bodyPr>
          <a:lstStyle/>
          <a:p>
            <a:r>
              <a:rPr lang="en-US" sz="3200" dirty="0" smtClean="0">
                <a:latin typeface="Cambria" pitchFamily="1" charset="0"/>
                <a:ea typeface="Cambria" pitchFamily="1" charset="0"/>
                <a:cs typeface="Cambria" pitchFamily="1" charset="0"/>
              </a:rPr>
              <a:t>Write an numerical expression to </a:t>
            </a:r>
            <a:br>
              <a:rPr lang="en-US" sz="3200" dirty="0" smtClean="0">
                <a:latin typeface="Cambria" pitchFamily="1" charset="0"/>
                <a:ea typeface="Cambria" pitchFamily="1" charset="0"/>
                <a:cs typeface="Cambria" pitchFamily="1" charset="0"/>
              </a:rPr>
            </a:br>
            <a:r>
              <a:rPr lang="en-US" sz="3200" dirty="0" smtClean="0">
                <a:latin typeface="Cambria" pitchFamily="1" charset="0"/>
                <a:ea typeface="Cambria" pitchFamily="1" charset="0"/>
                <a:cs typeface="Cambria" pitchFamily="1" charset="0"/>
              </a:rPr>
              <a:t>find the answer. </a:t>
            </a:r>
          </a:p>
        </p:txBody>
      </p:sp>
      <p:graphicFrame>
        <p:nvGraphicFramePr>
          <p:cNvPr id="44034" name="Object 2"/>
          <p:cNvGraphicFramePr>
            <a:graphicFrameLocks noChangeAspect="1"/>
          </p:cNvGraphicFramePr>
          <p:nvPr/>
        </p:nvGraphicFramePr>
        <p:xfrm>
          <a:off x="2789237" y="3733800"/>
          <a:ext cx="2925763" cy="596900"/>
        </p:xfrm>
        <a:graphic>
          <a:graphicData uri="http://schemas.openxmlformats.org/presentationml/2006/ole">
            <mc:AlternateContent xmlns:mc="http://schemas.openxmlformats.org/markup-compatibility/2006">
              <mc:Choice xmlns:v="urn:schemas-microsoft-com:vml" Requires="v">
                <p:oleObj spid="_x0000_s44049" name="Equation" r:id="rId7" imgW="622300" imgH="127000" progId="Equation.3">
                  <p:embed/>
                </p:oleObj>
              </mc:Choice>
              <mc:Fallback>
                <p:oleObj name="Equation" r:id="rId7" imgW="622300" imgH="1270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9237" y="3733800"/>
                        <a:ext cx="2925763"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3124200" y="4419600"/>
          <a:ext cx="2149475" cy="596900"/>
        </p:xfrm>
        <a:graphic>
          <a:graphicData uri="http://schemas.openxmlformats.org/presentationml/2006/ole">
            <mc:AlternateContent xmlns:mc="http://schemas.openxmlformats.org/markup-compatibility/2006">
              <mc:Choice xmlns:v="urn:schemas-microsoft-com:vml" Requires="v">
                <p:oleObj spid="_x0000_s44050" name="Equation" r:id="rId9" imgW="457200" imgH="127000" progId="Equation.3">
                  <p:embed/>
                </p:oleObj>
              </mc:Choice>
              <mc:Fallback>
                <p:oleObj name="Equation" r:id="rId9" imgW="457200" imgH="12700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4419600"/>
                        <a:ext cx="2149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Object 4"/>
          <p:cNvGraphicFramePr>
            <a:graphicFrameLocks noChangeAspect="1"/>
          </p:cNvGraphicFramePr>
          <p:nvPr/>
        </p:nvGraphicFramePr>
        <p:xfrm>
          <a:off x="3886200" y="5105400"/>
          <a:ext cx="835025" cy="596900"/>
        </p:xfrm>
        <a:graphic>
          <a:graphicData uri="http://schemas.openxmlformats.org/presentationml/2006/ole">
            <mc:AlternateContent xmlns:mc="http://schemas.openxmlformats.org/markup-compatibility/2006">
              <mc:Choice xmlns:v="urn:schemas-microsoft-com:vml" Requires="v">
                <p:oleObj spid="_x0000_s44051" name="Equation" r:id="rId11" imgW="177800" imgH="127000" progId="Equation.3">
                  <p:embed/>
                </p:oleObj>
              </mc:Choice>
              <mc:Fallback>
                <p:oleObj name="Equation" r:id="rId11" imgW="177800" imgH="12700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5105400"/>
                        <a:ext cx="83502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reen Background"/>
          <p:cNvSpPr>
            <a:spLocks noChangeArrowheads="1"/>
          </p:cNvSpPr>
          <p:nvPr/>
        </p:nvSpPr>
        <p:spPr bwMode="auto">
          <a:xfrm>
            <a:off x="76200" y="533400"/>
            <a:ext cx="8915400" cy="5410200"/>
          </a:xfrm>
          <a:prstGeom prst="roundRect">
            <a:avLst>
              <a:gd name="adj" fmla="val 7954"/>
            </a:avLst>
          </a:prstGeom>
          <a:solidFill>
            <a:srgbClr val="FFFFFF"/>
          </a:solidFill>
          <a:ln w="19050">
            <a:solidFill>
              <a:schemeClr val="bg1"/>
            </a:solidFill>
            <a:round/>
            <a:headEnd/>
            <a:tailEnd/>
          </a:ln>
        </p:spPr>
        <p:txBody>
          <a:bodyPr wrap="none" anchor="ctr">
            <a:prstTxWarp prst="textNoShape">
              <a:avLst/>
            </a:prstTxWarp>
          </a:bodyPr>
          <a:lstStyle/>
          <a:p>
            <a:endParaRPr lang="en-US"/>
          </a:p>
        </p:txBody>
      </p:sp>
      <p:sp>
        <p:nvSpPr>
          <p:cNvPr id="4" name="Agenda Link">
            <a:hlinkClick r:id="rId4"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3" name="Slide Number Placeholder 4"/>
          <p:cNvSpPr>
            <a:spLocks noGrp="1"/>
          </p:cNvSpPr>
          <p:nvPr>
            <p:ph type="sldNum" sz="quarter" idx="12"/>
          </p:nvPr>
        </p:nvSpPr>
        <p:spPr bwMode="auto">
          <a:noFill/>
          <a:ln>
            <a:miter lim="800000"/>
            <a:headEnd/>
            <a:tailEnd/>
          </a:ln>
        </p:spPr>
        <p:txBody>
          <a:bodyPr/>
          <a:lstStyle/>
          <a:p>
            <a:pPr algn="ctr"/>
            <a:fld id="{B25C8CE8-86E9-544C-A1A3-AFC31D1E3359}" type="slidenum">
              <a:rPr lang="en-US"/>
              <a:pPr algn="ctr"/>
              <a:t>6</a:t>
            </a:fld>
            <a:endParaRPr lang="en-US"/>
          </a:p>
        </p:txBody>
      </p:sp>
      <p:sp>
        <p:nvSpPr>
          <p:cNvPr id="37895" name="TextBox 6"/>
          <p:cNvSpPr txBox="1">
            <a:spLocks noChangeArrowheads="1"/>
          </p:cNvSpPr>
          <p:nvPr/>
        </p:nvSpPr>
        <p:spPr bwMode="auto">
          <a:xfrm>
            <a:off x="4648200" y="4343400"/>
            <a:ext cx="2209800" cy="646113"/>
          </a:xfrm>
          <a:prstGeom prst="rect">
            <a:avLst/>
          </a:prstGeom>
          <a:noFill/>
          <a:ln w="9525">
            <a:noFill/>
            <a:miter lim="800000"/>
            <a:headEnd/>
            <a:tailEnd/>
          </a:ln>
        </p:spPr>
        <p:txBody>
          <a:bodyPr>
            <a:prstTxWarp prst="textNoShape">
              <a:avLst/>
            </a:prstTxWarp>
            <a:spAutoFit/>
          </a:bodyPr>
          <a:lstStyle/>
          <a:p>
            <a:endParaRPr lang="en-US" sz="3600">
              <a:solidFill>
                <a:schemeClr val="bg1"/>
              </a:solidFill>
              <a:latin typeface="Arial Black" pitchFamily="1" charset="0"/>
            </a:endParaRPr>
          </a:p>
        </p:txBody>
      </p:sp>
      <p:sp>
        <p:nvSpPr>
          <p:cNvPr id="16" name="Rectangle 15"/>
          <p:cNvSpPr/>
          <p:nvPr/>
        </p:nvSpPr>
        <p:spPr>
          <a:xfrm>
            <a:off x="381000" y="2819400"/>
            <a:ext cx="8763000" cy="584776"/>
          </a:xfrm>
          <a:prstGeom prst="rect">
            <a:avLst/>
          </a:prstGeom>
        </p:spPr>
        <p:txBody>
          <a:bodyPr wrap="square">
            <a:spAutoFit/>
          </a:bodyPr>
          <a:lstStyle/>
          <a:p>
            <a:r>
              <a:rPr lang="en-US" sz="3200" dirty="0" smtClean="0">
                <a:latin typeface="Cambria" pitchFamily="1" charset="0"/>
                <a:ea typeface="Cambria" pitchFamily="1" charset="0"/>
                <a:cs typeface="Cambria" pitchFamily="1" charset="0"/>
              </a:rPr>
              <a:t>What changed in the two examples?</a:t>
            </a:r>
          </a:p>
        </p:txBody>
      </p:sp>
      <p:sp>
        <p:nvSpPr>
          <p:cNvPr id="21" name="Rectangle 20"/>
          <p:cNvSpPr/>
          <p:nvPr/>
        </p:nvSpPr>
        <p:spPr>
          <a:xfrm>
            <a:off x="3657600" y="4648200"/>
            <a:ext cx="2514600" cy="923330"/>
          </a:xfrm>
          <a:prstGeom prst="rect">
            <a:avLst/>
          </a:prstGeom>
        </p:spPr>
        <p:txBody>
          <a:bodyPr wrap="square">
            <a:sp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a:cs typeface="Cambria"/>
              </a:rPr>
              <a:t>8w+5h</a:t>
            </a:r>
          </a:p>
        </p:txBody>
      </p:sp>
      <p:grpSp>
        <p:nvGrpSpPr>
          <p:cNvPr id="34" name="Group 33"/>
          <p:cNvGrpSpPr/>
          <p:nvPr/>
        </p:nvGrpSpPr>
        <p:grpSpPr>
          <a:xfrm>
            <a:off x="457200" y="3581400"/>
            <a:ext cx="8001000" cy="1077218"/>
            <a:chOff x="685800" y="3581400"/>
            <a:chExt cx="8001000" cy="1077218"/>
          </a:xfrm>
        </p:grpSpPr>
        <p:sp>
          <p:nvSpPr>
            <p:cNvPr id="31" name="Rectangle 30"/>
            <p:cNvSpPr/>
            <p:nvPr/>
          </p:nvSpPr>
          <p:spPr>
            <a:xfrm>
              <a:off x="685800" y="3581400"/>
              <a:ext cx="8001000" cy="1077218"/>
            </a:xfrm>
            <a:prstGeom prst="rect">
              <a:avLst/>
            </a:prstGeom>
          </p:spPr>
          <p:txBody>
            <a:bodyPr wrap="square">
              <a:spAutoFit/>
            </a:bodyPr>
            <a:lstStyle/>
            <a:p>
              <a:r>
                <a:rPr lang="en-US" sz="3200" dirty="0" smtClean="0">
                  <a:latin typeface="Cambria" pitchFamily="1" charset="0"/>
                  <a:ea typeface="Cambria" pitchFamily="1" charset="0"/>
                  <a:cs typeface="Cambria" pitchFamily="1" charset="0"/>
                </a:rPr>
                <a:t>Sometimes it helps to represent a problem as an</a:t>
              </a:r>
            </a:p>
          </p:txBody>
        </p:sp>
        <p:sp>
          <p:nvSpPr>
            <p:cNvPr id="22" name="Rectangle 21"/>
            <p:cNvSpPr/>
            <p:nvPr/>
          </p:nvSpPr>
          <p:spPr>
            <a:xfrm>
              <a:off x="1193800" y="4063424"/>
              <a:ext cx="4267200" cy="584776"/>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algebraic expression.</a:t>
              </a:r>
            </a:p>
          </p:txBody>
        </p:sp>
      </p:grpSp>
      <p:sp>
        <p:nvSpPr>
          <p:cNvPr id="29" name="Rectangle 28"/>
          <p:cNvSpPr/>
          <p:nvPr/>
        </p:nvSpPr>
        <p:spPr>
          <a:xfrm>
            <a:off x="609600" y="838200"/>
            <a:ext cx="4648200" cy="584776"/>
          </a:xfrm>
          <a:prstGeom prst="rect">
            <a:avLst/>
          </a:prstGeom>
          <a:noFill/>
        </p:spPr>
        <p:txBody>
          <a:bodyPr wrap="square" lIns="91440" tIns="45720" rIns="91440" bIns="45720">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Numerical Expression</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0" name="Rectangle 29"/>
          <p:cNvSpPr/>
          <p:nvPr/>
        </p:nvSpPr>
        <p:spPr>
          <a:xfrm>
            <a:off x="5867400" y="533400"/>
            <a:ext cx="2895600" cy="1200328"/>
          </a:xfrm>
          <a:prstGeom prst="rect">
            <a:avLst/>
          </a:prstGeom>
        </p:spPr>
        <p:txBody>
          <a:bodyPr wrap="square">
            <a:spAutoFit/>
          </a:bodyPr>
          <a:lstStyle/>
          <a:p>
            <a:r>
              <a:rPr lang="en-US" sz="2400" dirty="0" smtClean="0">
                <a:latin typeface="Cambria" pitchFamily="1" charset="0"/>
                <a:ea typeface="Cambria" pitchFamily="1" charset="0"/>
                <a:cs typeface="Cambria" pitchFamily="1" charset="0"/>
              </a:rPr>
              <a:t>The wands cost $8 each and $5 for each hat.  </a:t>
            </a:r>
          </a:p>
        </p:txBody>
      </p:sp>
      <p:sp>
        <p:nvSpPr>
          <p:cNvPr id="32" name="Rectangle 31"/>
          <p:cNvSpPr/>
          <p:nvPr/>
        </p:nvSpPr>
        <p:spPr>
          <a:xfrm>
            <a:off x="457200" y="4724400"/>
            <a:ext cx="2743200" cy="584776"/>
          </a:xfrm>
          <a:prstGeom prst="rect">
            <a:avLst/>
          </a:prstGeom>
        </p:spPr>
        <p:txBody>
          <a:bodyPr wrap="square">
            <a:spAutoFit/>
          </a:bodyPr>
          <a:lstStyle/>
          <a:p>
            <a:r>
              <a:rPr lang="en-US" sz="3200" dirty="0" err="1" smtClean="0">
                <a:latin typeface="Cambria" pitchFamily="1" charset="0"/>
                <a:ea typeface="Cambria" pitchFamily="1" charset="0"/>
                <a:cs typeface="Cambria" pitchFamily="1" charset="0"/>
              </a:rPr>
              <a:t>w</a:t>
            </a:r>
            <a:r>
              <a:rPr lang="en-US" sz="3200" dirty="0" smtClean="0">
                <a:latin typeface="Cambria" pitchFamily="1" charset="0"/>
                <a:ea typeface="Cambria" pitchFamily="1" charset="0"/>
                <a:cs typeface="Cambria" pitchFamily="1" charset="0"/>
              </a:rPr>
              <a:t>= # of wands</a:t>
            </a:r>
          </a:p>
        </p:txBody>
      </p:sp>
      <p:sp>
        <p:nvSpPr>
          <p:cNvPr id="33" name="Rectangle 32"/>
          <p:cNvSpPr/>
          <p:nvPr/>
        </p:nvSpPr>
        <p:spPr>
          <a:xfrm>
            <a:off x="457200" y="5181600"/>
            <a:ext cx="2743200" cy="584776"/>
          </a:xfrm>
          <a:prstGeom prst="rect">
            <a:avLst/>
          </a:prstGeom>
        </p:spPr>
        <p:txBody>
          <a:bodyPr wrap="square">
            <a:spAutoFit/>
          </a:bodyPr>
          <a:lstStyle/>
          <a:p>
            <a:r>
              <a:rPr lang="en-US" sz="3200" dirty="0" err="1" smtClean="0">
                <a:latin typeface="Cambria" pitchFamily="1" charset="0"/>
                <a:ea typeface="Cambria" pitchFamily="1" charset="0"/>
                <a:cs typeface="Cambria" pitchFamily="1" charset="0"/>
              </a:rPr>
              <a:t>h</a:t>
            </a:r>
            <a:r>
              <a:rPr lang="en-US" sz="3200" dirty="0" smtClean="0">
                <a:latin typeface="Cambria" pitchFamily="1" charset="0"/>
                <a:ea typeface="Cambria" pitchFamily="1" charset="0"/>
                <a:cs typeface="Cambria" pitchFamily="1" charset="0"/>
              </a:rPr>
              <a:t>= # of hats</a:t>
            </a:r>
          </a:p>
        </p:txBody>
      </p:sp>
      <p:sp>
        <p:nvSpPr>
          <p:cNvPr id="18" name="TextBox 17"/>
          <p:cNvSpPr txBox="1"/>
          <p:nvPr/>
        </p:nvSpPr>
        <p:spPr>
          <a:xfrm>
            <a:off x="7086600" y="5666601"/>
            <a:ext cx="1666875" cy="276999"/>
          </a:xfrm>
          <a:prstGeom prst="rect">
            <a:avLst/>
          </a:prstGeom>
          <a:noFill/>
        </p:spPr>
        <p:txBody>
          <a:bodyPr wrap="square" rtlCol="0">
            <a:spAutoFit/>
          </a:bodyPr>
          <a:lstStyle/>
          <a:p>
            <a:r>
              <a:rPr lang="en-US" sz="1200" dirty="0" smtClean="0">
                <a:solidFill>
                  <a:srgbClr val="C00000"/>
                </a:solidFill>
              </a:rPr>
              <a:t>Click to reveal next part</a:t>
            </a:r>
            <a:endParaRPr lang="en-US" sz="1200" dirty="0">
              <a:solidFill>
                <a:srgbClr val="C00000"/>
              </a:solidFill>
            </a:endParaRPr>
          </a:p>
        </p:txBody>
      </p:sp>
      <p:sp>
        <p:nvSpPr>
          <p:cNvPr id="19" name="Rectangle 18"/>
          <p:cNvSpPr/>
          <p:nvPr/>
        </p:nvSpPr>
        <p:spPr>
          <a:xfrm>
            <a:off x="4419600" y="1371600"/>
            <a:ext cx="1219200" cy="646331"/>
          </a:xfrm>
          <a:prstGeom prst="rect">
            <a:avLst/>
          </a:prstGeom>
        </p:spPr>
        <p:txBody>
          <a:bodyPr wrap="square">
            <a:spAutoFit/>
          </a:bodyPr>
          <a:lstStyle/>
          <a:p>
            <a:r>
              <a:rPr lang="en-US" dirty="0" smtClean="0">
                <a:latin typeface="Cambria" pitchFamily="1" charset="0"/>
                <a:ea typeface="Cambria" pitchFamily="1" charset="0"/>
                <a:cs typeface="Cambria" pitchFamily="1" charset="0"/>
              </a:rPr>
              <a:t>12 wands</a:t>
            </a:r>
          </a:p>
          <a:p>
            <a:r>
              <a:rPr lang="en-US" dirty="0" smtClean="0">
                <a:latin typeface="Cambria" pitchFamily="1" charset="0"/>
                <a:ea typeface="Cambria" pitchFamily="1" charset="0"/>
                <a:cs typeface="Cambria" pitchFamily="1" charset="0"/>
              </a:rPr>
              <a:t>7 hats</a:t>
            </a:r>
          </a:p>
        </p:txBody>
      </p:sp>
      <p:sp>
        <p:nvSpPr>
          <p:cNvPr id="20" name="Rectangle 19"/>
          <p:cNvSpPr/>
          <p:nvPr/>
        </p:nvSpPr>
        <p:spPr>
          <a:xfrm>
            <a:off x="4419600" y="2057400"/>
            <a:ext cx="1219200" cy="646331"/>
          </a:xfrm>
          <a:prstGeom prst="rect">
            <a:avLst/>
          </a:prstGeom>
        </p:spPr>
        <p:txBody>
          <a:bodyPr wrap="square">
            <a:spAutoFit/>
          </a:bodyPr>
          <a:lstStyle/>
          <a:p>
            <a:r>
              <a:rPr lang="en-US" dirty="0" smtClean="0">
                <a:latin typeface="Cambria" pitchFamily="1" charset="0"/>
                <a:ea typeface="Cambria" pitchFamily="1" charset="0"/>
                <a:cs typeface="Cambria" pitchFamily="1" charset="0"/>
              </a:rPr>
              <a:t>6 wands</a:t>
            </a:r>
          </a:p>
          <a:p>
            <a:r>
              <a:rPr lang="en-US" dirty="0" smtClean="0">
                <a:latin typeface="Cambria" pitchFamily="1" charset="0"/>
                <a:ea typeface="Cambria" pitchFamily="1" charset="0"/>
                <a:cs typeface="Cambria" pitchFamily="1" charset="0"/>
              </a:rPr>
              <a:t>3 hats</a:t>
            </a:r>
          </a:p>
        </p:txBody>
      </p:sp>
      <p:grpSp>
        <p:nvGrpSpPr>
          <p:cNvPr id="23" name="Group 22"/>
          <p:cNvGrpSpPr/>
          <p:nvPr/>
        </p:nvGrpSpPr>
        <p:grpSpPr>
          <a:xfrm>
            <a:off x="1028700" y="1392275"/>
            <a:ext cx="2405013" cy="601625"/>
            <a:chOff x="2624187" y="2979775"/>
            <a:chExt cx="2405013" cy="601625"/>
          </a:xfrm>
        </p:grpSpPr>
        <p:graphicFrame>
          <p:nvGraphicFramePr>
            <p:cNvPr id="24" name="Object 8"/>
            <p:cNvGraphicFramePr>
              <a:graphicFrameLocks noChangeAspect="1"/>
            </p:cNvGraphicFramePr>
            <p:nvPr/>
          </p:nvGraphicFramePr>
          <p:xfrm>
            <a:off x="2624187" y="2984500"/>
            <a:ext cx="717550" cy="596900"/>
          </p:xfrm>
          <a:graphic>
            <a:graphicData uri="http://schemas.openxmlformats.org/presentationml/2006/ole">
              <mc:AlternateContent xmlns:mc="http://schemas.openxmlformats.org/markup-compatibility/2006">
                <mc:Choice xmlns:v="urn:schemas-microsoft-com:vml" Requires="v">
                  <p:oleObj spid="_x0000_s42009" name="Equation" r:id="rId5" imgW="152400" imgH="127000" progId="Equation.3">
                    <p:embed/>
                  </p:oleObj>
                </mc:Choice>
                <mc:Fallback>
                  <p:oleObj name="Equation" r:id="rId5" imgW="152400" imgH="1270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4187" y="2984500"/>
                          <a:ext cx="71755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9"/>
            <p:cNvGraphicFramePr>
              <a:graphicFrameLocks noChangeAspect="1"/>
            </p:cNvGraphicFramePr>
            <p:nvPr/>
          </p:nvGraphicFramePr>
          <p:xfrm>
            <a:off x="3895725" y="2979775"/>
            <a:ext cx="1133475" cy="598487"/>
          </p:xfrm>
          <a:graphic>
            <a:graphicData uri="http://schemas.openxmlformats.org/presentationml/2006/ole">
              <mc:AlternateContent xmlns:mc="http://schemas.openxmlformats.org/markup-compatibility/2006">
                <mc:Choice xmlns:v="urn:schemas-microsoft-com:vml" Requires="v">
                  <p:oleObj spid="_x0000_s42010" name="Equation" r:id="rId7" imgW="241300" imgH="127000" progId="Equation.3">
                    <p:embed/>
                  </p:oleObj>
                </mc:Choice>
                <mc:Fallback>
                  <p:oleObj name="Equation" r:id="rId7" imgW="241300" imgH="1270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5725" y="2979775"/>
                          <a:ext cx="1133475"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 name="TextBox 34"/>
          <p:cNvSpPr txBox="1"/>
          <p:nvPr/>
        </p:nvSpPr>
        <p:spPr>
          <a:xfrm>
            <a:off x="1511300" y="1168400"/>
            <a:ext cx="990600" cy="969496"/>
          </a:xfrm>
          <a:prstGeom prst="rect">
            <a:avLst/>
          </a:prstGeom>
          <a:noFill/>
        </p:spPr>
        <p:txBody>
          <a:bodyPr wrap="square" rtlCol="0">
            <a:spAutoFit/>
          </a:bodyPr>
          <a:lstStyle/>
          <a:p>
            <a:r>
              <a:rPr lang="en-US" sz="5700" dirty="0" smtClean="0">
                <a:solidFill>
                  <a:srgbClr val="000000"/>
                </a:solidFill>
                <a:latin typeface="Times New Roman"/>
                <a:cs typeface="Times New Roman"/>
              </a:rPr>
              <a:t>12</a:t>
            </a:r>
            <a:endParaRPr lang="en-US" sz="5700" dirty="0">
              <a:solidFill>
                <a:srgbClr val="000000"/>
              </a:solidFill>
              <a:latin typeface="Times New Roman"/>
              <a:cs typeface="Times New Roman"/>
            </a:endParaRPr>
          </a:p>
        </p:txBody>
      </p:sp>
      <p:sp>
        <p:nvSpPr>
          <p:cNvPr id="36" name="TextBox 35"/>
          <p:cNvSpPr txBox="1"/>
          <p:nvPr/>
        </p:nvSpPr>
        <p:spPr>
          <a:xfrm>
            <a:off x="3284587" y="1163637"/>
            <a:ext cx="990600" cy="969496"/>
          </a:xfrm>
          <a:prstGeom prst="rect">
            <a:avLst/>
          </a:prstGeom>
          <a:noFill/>
        </p:spPr>
        <p:txBody>
          <a:bodyPr wrap="square" rtlCol="0">
            <a:spAutoFit/>
          </a:bodyPr>
          <a:lstStyle/>
          <a:p>
            <a:r>
              <a:rPr lang="en-US" sz="5700" dirty="0" smtClean="0">
                <a:solidFill>
                  <a:srgbClr val="000000"/>
                </a:solidFill>
                <a:latin typeface="Times New Roman"/>
                <a:cs typeface="Times New Roman"/>
              </a:rPr>
              <a:t>7</a:t>
            </a:r>
            <a:endParaRPr lang="en-US" sz="5700" dirty="0">
              <a:solidFill>
                <a:srgbClr val="000000"/>
              </a:solidFill>
              <a:latin typeface="Times New Roman"/>
              <a:cs typeface="Times New Roman"/>
            </a:endParaRPr>
          </a:p>
        </p:txBody>
      </p:sp>
      <p:grpSp>
        <p:nvGrpSpPr>
          <p:cNvPr id="43" name="Group 42"/>
          <p:cNvGrpSpPr/>
          <p:nvPr/>
        </p:nvGrpSpPr>
        <p:grpSpPr>
          <a:xfrm>
            <a:off x="1016000" y="2090775"/>
            <a:ext cx="2405013" cy="601625"/>
            <a:chOff x="2624187" y="2979775"/>
            <a:chExt cx="2405013" cy="601625"/>
          </a:xfrm>
        </p:grpSpPr>
        <p:graphicFrame>
          <p:nvGraphicFramePr>
            <p:cNvPr id="44" name="Object 8"/>
            <p:cNvGraphicFramePr>
              <a:graphicFrameLocks noChangeAspect="1"/>
            </p:cNvGraphicFramePr>
            <p:nvPr/>
          </p:nvGraphicFramePr>
          <p:xfrm>
            <a:off x="2624187" y="2984500"/>
            <a:ext cx="717550" cy="596900"/>
          </p:xfrm>
          <a:graphic>
            <a:graphicData uri="http://schemas.openxmlformats.org/presentationml/2006/ole">
              <mc:AlternateContent xmlns:mc="http://schemas.openxmlformats.org/markup-compatibility/2006">
                <mc:Choice xmlns:v="urn:schemas-microsoft-com:vml" Requires="v">
                  <p:oleObj spid="_x0000_s42011" name="Equation" r:id="rId9" imgW="152400" imgH="127000" progId="Equation.3">
                    <p:embed/>
                  </p:oleObj>
                </mc:Choice>
                <mc:Fallback>
                  <p:oleObj name="Equation" r:id="rId9" imgW="152400" imgH="12700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4187" y="2984500"/>
                          <a:ext cx="71755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9"/>
            <p:cNvGraphicFramePr>
              <a:graphicFrameLocks noChangeAspect="1"/>
            </p:cNvGraphicFramePr>
            <p:nvPr/>
          </p:nvGraphicFramePr>
          <p:xfrm>
            <a:off x="3895725" y="2979775"/>
            <a:ext cx="1133475" cy="598487"/>
          </p:xfrm>
          <a:graphic>
            <a:graphicData uri="http://schemas.openxmlformats.org/presentationml/2006/ole">
              <mc:AlternateContent xmlns:mc="http://schemas.openxmlformats.org/markup-compatibility/2006">
                <mc:Choice xmlns:v="urn:schemas-microsoft-com:vml" Requires="v">
                  <p:oleObj spid="_x0000_s42012" name="Equation" r:id="rId10" imgW="241300" imgH="127000" progId="Equation.3">
                    <p:embed/>
                  </p:oleObj>
                </mc:Choice>
                <mc:Fallback>
                  <p:oleObj name="Equation" r:id="rId10" imgW="241300" imgH="12700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5725" y="2979775"/>
                          <a:ext cx="1133475"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6" name="TextBox 45"/>
          <p:cNvSpPr txBox="1"/>
          <p:nvPr/>
        </p:nvSpPr>
        <p:spPr>
          <a:xfrm>
            <a:off x="1701800" y="1866900"/>
            <a:ext cx="990600" cy="969496"/>
          </a:xfrm>
          <a:prstGeom prst="rect">
            <a:avLst/>
          </a:prstGeom>
          <a:noFill/>
        </p:spPr>
        <p:txBody>
          <a:bodyPr wrap="square" rtlCol="0">
            <a:spAutoFit/>
          </a:bodyPr>
          <a:lstStyle/>
          <a:p>
            <a:r>
              <a:rPr lang="en-US" sz="5700" dirty="0" smtClean="0">
                <a:solidFill>
                  <a:srgbClr val="000000"/>
                </a:solidFill>
                <a:latin typeface="Times New Roman"/>
                <a:cs typeface="Times New Roman"/>
              </a:rPr>
              <a:t>6</a:t>
            </a:r>
            <a:endParaRPr lang="en-US" sz="5700" dirty="0">
              <a:solidFill>
                <a:srgbClr val="000000"/>
              </a:solidFill>
              <a:latin typeface="Times New Roman"/>
              <a:cs typeface="Times New Roman"/>
            </a:endParaRPr>
          </a:p>
        </p:txBody>
      </p:sp>
      <p:sp>
        <p:nvSpPr>
          <p:cNvPr id="47" name="TextBox 46"/>
          <p:cNvSpPr txBox="1"/>
          <p:nvPr/>
        </p:nvSpPr>
        <p:spPr>
          <a:xfrm>
            <a:off x="3246487" y="1862137"/>
            <a:ext cx="990600" cy="969496"/>
          </a:xfrm>
          <a:prstGeom prst="rect">
            <a:avLst/>
          </a:prstGeom>
          <a:noFill/>
        </p:spPr>
        <p:txBody>
          <a:bodyPr wrap="square" rtlCol="0">
            <a:spAutoFit/>
          </a:bodyPr>
          <a:lstStyle/>
          <a:p>
            <a:r>
              <a:rPr lang="en-US" sz="5700" dirty="0" smtClean="0">
                <a:solidFill>
                  <a:srgbClr val="000000"/>
                </a:solidFill>
                <a:latin typeface="Times New Roman"/>
                <a:cs typeface="Times New Roman"/>
              </a:rPr>
              <a:t>3</a:t>
            </a:r>
            <a:endParaRPr lang="en-US" sz="5700" dirty="0">
              <a:solidFill>
                <a:srgbClr val="000000"/>
              </a:solidFill>
              <a:latin typeface="Times New Roman"/>
              <a:cs typeface="Times New Roman"/>
            </a:endParaRPr>
          </a:p>
        </p:txBody>
      </p:sp>
      <p:sp>
        <p:nvSpPr>
          <p:cNvPr id="48" name="TextBox 47"/>
          <p:cNvSpPr txBox="1"/>
          <p:nvPr/>
        </p:nvSpPr>
        <p:spPr>
          <a:xfrm>
            <a:off x="1511300" y="1168400"/>
            <a:ext cx="990600" cy="969496"/>
          </a:xfrm>
          <a:prstGeom prst="rect">
            <a:avLst/>
          </a:prstGeom>
          <a:noFill/>
        </p:spPr>
        <p:txBody>
          <a:bodyPr wrap="square" rtlCol="0">
            <a:spAutoFit/>
          </a:bodyPr>
          <a:lstStyle/>
          <a:p>
            <a:r>
              <a:rPr lang="en-US" sz="5700" dirty="0" smtClean="0">
                <a:solidFill>
                  <a:schemeClr val="bg2">
                    <a:lumMod val="50000"/>
                  </a:schemeClr>
                </a:solidFill>
                <a:latin typeface="Times New Roman"/>
                <a:cs typeface="Times New Roman"/>
              </a:rPr>
              <a:t>12</a:t>
            </a:r>
            <a:endParaRPr lang="en-US" sz="5700" dirty="0">
              <a:solidFill>
                <a:schemeClr val="bg2">
                  <a:lumMod val="50000"/>
                </a:schemeClr>
              </a:solidFill>
              <a:latin typeface="Times New Roman"/>
              <a:cs typeface="Times New Roman"/>
            </a:endParaRPr>
          </a:p>
        </p:txBody>
      </p:sp>
      <p:sp>
        <p:nvSpPr>
          <p:cNvPr id="49" name="TextBox 48"/>
          <p:cNvSpPr txBox="1"/>
          <p:nvPr/>
        </p:nvSpPr>
        <p:spPr>
          <a:xfrm>
            <a:off x="3284587" y="1163637"/>
            <a:ext cx="990600" cy="969496"/>
          </a:xfrm>
          <a:prstGeom prst="rect">
            <a:avLst/>
          </a:prstGeom>
          <a:noFill/>
        </p:spPr>
        <p:txBody>
          <a:bodyPr wrap="square" rtlCol="0">
            <a:spAutoFit/>
          </a:bodyPr>
          <a:lstStyle/>
          <a:p>
            <a:r>
              <a:rPr lang="en-US" sz="5700" dirty="0" smtClean="0">
                <a:solidFill>
                  <a:schemeClr val="bg2">
                    <a:lumMod val="50000"/>
                  </a:schemeClr>
                </a:solidFill>
                <a:latin typeface="Times New Roman"/>
                <a:cs typeface="Times New Roman"/>
              </a:rPr>
              <a:t>7</a:t>
            </a:r>
            <a:endParaRPr lang="en-US" sz="5700" dirty="0">
              <a:solidFill>
                <a:schemeClr val="bg2">
                  <a:lumMod val="50000"/>
                </a:schemeClr>
              </a:solidFill>
              <a:latin typeface="Times New Roman"/>
              <a:cs typeface="Times New Roman"/>
            </a:endParaRPr>
          </a:p>
        </p:txBody>
      </p:sp>
      <p:sp>
        <p:nvSpPr>
          <p:cNvPr id="50" name="TextBox 49"/>
          <p:cNvSpPr txBox="1"/>
          <p:nvPr/>
        </p:nvSpPr>
        <p:spPr>
          <a:xfrm>
            <a:off x="1701800" y="1866900"/>
            <a:ext cx="990600" cy="969496"/>
          </a:xfrm>
          <a:prstGeom prst="rect">
            <a:avLst/>
          </a:prstGeom>
          <a:noFill/>
        </p:spPr>
        <p:txBody>
          <a:bodyPr wrap="square" rtlCol="0">
            <a:spAutoFit/>
          </a:bodyPr>
          <a:lstStyle/>
          <a:p>
            <a:r>
              <a:rPr lang="en-US" sz="5700" dirty="0" smtClean="0">
                <a:solidFill>
                  <a:srgbClr val="FFFF00"/>
                </a:solidFill>
                <a:latin typeface="Times New Roman"/>
                <a:cs typeface="Times New Roman"/>
              </a:rPr>
              <a:t>6</a:t>
            </a:r>
            <a:endParaRPr lang="en-US" sz="5700" dirty="0">
              <a:solidFill>
                <a:srgbClr val="FFFF00"/>
              </a:solidFill>
              <a:latin typeface="Times New Roman"/>
              <a:cs typeface="Times New Roman"/>
            </a:endParaRPr>
          </a:p>
        </p:txBody>
      </p:sp>
      <p:sp>
        <p:nvSpPr>
          <p:cNvPr id="51" name="TextBox 50"/>
          <p:cNvSpPr txBox="1"/>
          <p:nvPr/>
        </p:nvSpPr>
        <p:spPr>
          <a:xfrm>
            <a:off x="3246487" y="1862137"/>
            <a:ext cx="990600" cy="969496"/>
          </a:xfrm>
          <a:prstGeom prst="rect">
            <a:avLst/>
          </a:prstGeom>
          <a:noFill/>
        </p:spPr>
        <p:txBody>
          <a:bodyPr wrap="square" rtlCol="0">
            <a:spAutoFit/>
          </a:bodyPr>
          <a:lstStyle/>
          <a:p>
            <a:r>
              <a:rPr lang="en-US" sz="5700" dirty="0" smtClean="0">
                <a:solidFill>
                  <a:srgbClr val="FFFF00"/>
                </a:solidFill>
                <a:latin typeface="Times New Roman"/>
                <a:cs typeface="Times New Roman"/>
              </a:rPr>
              <a:t>3</a:t>
            </a:r>
            <a:endParaRPr lang="en-US" sz="5700" dirty="0">
              <a:solidFill>
                <a:srgbClr val="FFFF00"/>
              </a:solidFill>
              <a:latin typeface="Times New Roman"/>
              <a:cs typeface="Times New Roman"/>
            </a:endParaRPr>
          </a:p>
        </p:txBody>
      </p:sp>
      <p:sp>
        <p:nvSpPr>
          <p:cNvPr id="37" name="Page Title"/>
          <p:cNvSpPr txBox="1">
            <a:spLocks/>
          </p:cNvSpPr>
          <p:nvPr/>
        </p:nvSpPr>
        <p:spPr bwMode="auto">
          <a:xfrm>
            <a:off x="152400" y="-30163"/>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ＭＳ Ｐゴシック" pitchFamily="1" charset="-128"/>
                <a:cs typeface="ＭＳ Ｐゴシック" pitchFamily="1" charset="-128"/>
              </a:rPr>
              <a:t>Explore 1- Evaluating with Marvin</a:t>
            </a:r>
            <a:endParaRPr kumimoji="0" lang="en-US" sz="3200" b="1" i="0" u="none" strike="noStrike" kern="1200" cap="none" spc="0" normalizeH="0" baseline="0" noProof="0" dirty="0">
              <a:ln>
                <a:noFill/>
              </a:ln>
              <a:solidFill>
                <a:schemeClr val="bg1"/>
              </a:solidFill>
              <a:effectLst/>
              <a:uLnTx/>
              <a:uFillTx/>
              <a:latin typeface="+mj-lt"/>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9" grpId="0"/>
      <p:bldP spid="30" grpId="0"/>
      <p:bldP spid="32" grpId="0"/>
      <p:bldP spid="33" grpId="0"/>
      <p:bldP spid="19" grpId="0"/>
      <p:bldP spid="20" grpId="0"/>
      <p:bldP spid="35" grpId="0"/>
      <p:bldP spid="35" grpId="1"/>
      <p:bldP spid="36" grpId="0"/>
      <p:bldP spid="36" grpId="1"/>
      <p:bldP spid="46" grpId="0"/>
      <p:bldP spid="46" grpId="1"/>
      <p:bldP spid="47" grpId="0"/>
      <p:bldP spid="47" grpId="1"/>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reen Background"/>
          <p:cNvSpPr>
            <a:spLocks noChangeArrowheads="1"/>
          </p:cNvSpPr>
          <p:nvPr/>
        </p:nvSpPr>
        <p:spPr bwMode="auto">
          <a:xfrm>
            <a:off x="76200" y="533400"/>
            <a:ext cx="8915400" cy="5410200"/>
          </a:xfrm>
          <a:prstGeom prst="roundRect">
            <a:avLst>
              <a:gd name="adj" fmla="val 7954"/>
            </a:avLst>
          </a:prstGeom>
          <a:solidFill>
            <a:srgbClr val="FFFFFF"/>
          </a:solidFill>
          <a:ln w="19050">
            <a:solidFill>
              <a:schemeClr val="bg1"/>
            </a:solidFill>
            <a:round/>
            <a:headEnd/>
            <a:tailEnd/>
          </a:ln>
        </p:spPr>
        <p:txBody>
          <a:bodyPr wrap="none" anchor="ctr">
            <a:prstTxWarp prst="textNoShape">
              <a:avLst/>
            </a:prstTxWarp>
          </a:bodyPr>
          <a:lstStyle/>
          <a:p>
            <a:endParaRPr lang="en-US"/>
          </a:p>
        </p:txBody>
      </p:sp>
      <p:sp>
        <p:nvSpPr>
          <p:cNvPr id="4" name="Agenda Link">
            <a:hlinkClick r:id="rId4"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3" name="Slide Number Placeholder 4"/>
          <p:cNvSpPr>
            <a:spLocks noGrp="1"/>
          </p:cNvSpPr>
          <p:nvPr>
            <p:ph type="sldNum" sz="quarter" idx="12"/>
          </p:nvPr>
        </p:nvSpPr>
        <p:spPr bwMode="auto">
          <a:noFill/>
          <a:ln>
            <a:miter lim="800000"/>
            <a:headEnd/>
            <a:tailEnd/>
          </a:ln>
        </p:spPr>
        <p:txBody>
          <a:bodyPr/>
          <a:lstStyle/>
          <a:p>
            <a:pPr algn="ctr"/>
            <a:fld id="{B25C8CE8-86E9-544C-A1A3-AFC31D1E3359}" type="slidenum">
              <a:rPr lang="en-US"/>
              <a:pPr algn="ctr"/>
              <a:t>7</a:t>
            </a:fld>
            <a:endParaRPr lang="en-US"/>
          </a:p>
        </p:txBody>
      </p:sp>
      <p:sp>
        <p:nvSpPr>
          <p:cNvPr id="37895" name="TextBox 6"/>
          <p:cNvSpPr txBox="1">
            <a:spLocks noChangeArrowheads="1"/>
          </p:cNvSpPr>
          <p:nvPr/>
        </p:nvSpPr>
        <p:spPr bwMode="auto">
          <a:xfrm>
            <a:off x="4648200" y="4343400"/>
            <a:ext cx="2209800" cy="646113"/>
          </a:xfrm>
          <a:prstGeom prst="rect">
            <a:avLst/>
          </a:prstGeom>
          <a:noFill/>
          <a:ln w="9525">
            <a:noFill/>
            <a:miter lim="800000"/>
            <a:headEnd/>
            <a:tailEnd/>
          </a:ln>
        </p:spPr>
        <p:txBody>
          <a:bodyPr>
            <a:prstTxWarp prst="textNoShape">
              <a:avLst/>
            </a:prstTxWarp>
            <a:spAutoFit/>
          </a:bodyPr>
          <a:lstStyle/>
          <a:p>
            <a:endParaRPr lang="en-US" sz="3600">
              <a:solidFill>
                <a:schemeClr val="bg1"/>
              </a:solidFill>
              <a:latin typeface="Arial Black" pitchFamily="1" charset="0"/>
            </a:endParaRPr>
          </a:p>
        </p:txBody>
      </p:sp>
      <p:sp>
        <p:nvSpPr>
          <p:cNvPr id="22" name="Rectangle 21"/>
          <p:cNvSpPr/>
          <p:nvPr/>
        </p:nvSpPr>
        <p:spPr>
          <a:xfrm>
            <a:off x="304800" y="1905000"/>
            <a:ext cx="2209800" cy="1077218"/>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Algebraic</a:t>
            </a:r>
          </a:p>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Expression</a:t>
            </a:r>
          </a:p>
        </p:txBody>
      </p:sp>
      <p:graphicFrame>
        <p:nvGraphicFramePr>
          <p:cNvPr id="76806" name="Object 6"/>
          <p:cNvGraphicFramePr>
            <a:graphicFrameLocks noChangeAspect="1"/>
          </p:cNvGraphicFramePr>
          <p:nvPr/>
        </p:nvGraphicFramePr>
        <p:xfrm>
          <a:off x="2895600" y="2057400"/>
          <a:ext cx="2447925" cy="657225"/>
        </p:xfrm>
        <a:graphic>
          <a:graphicData uri="http://schemas.openxmlformats.org/presentationml/2006/ole">
            <mc:AlternateContent xmlns:mc="http://schemas.openxmlformats.org/markup-compatibility/2006">
              <mc:Choice xmlns:v="urn:schemas-microsoft-com:vml" Requires="v">
                <p:oleObj spid="_x0000_s76835" name="Equation" r:id="rId5" imgW="520700" imgH="139700" progId="Equation.3">
                  <p:embed/>
                </p:oleObj>
              </mc:Choice>
              <mc:Fallback>
                <p:oleObj name="Equation" r:id="rId5" imgW="520700" imgH="1397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057400"/>
                        <a:ext cx="24479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 name="Group 26"/>
          <p:cNvGrpSpPr/>
          <p:nvPr/>
        </p:nvGrpSpPr>
        <p:grpSpPr>
          <a:xfrm>
            <a:off x="2624187" y="2967075"/>
            <a:ext cx="2405013" cy="614325"/>
            <a:chOff x="2624187" y="2967075"/>
            <a:chExt cx="2405013" cy="614325"/>
          </a:xfrm>
        </p:grpSpPr>
        <p:graphicFrame>
          <p:nvGraphicFramePr>
            <p:cNvPr id="76808" name="Object 8"/>
            <p:cNvGraphicFramePr>
              <a:graphicFrameLocks noChangeAspect="1"/>
            </p:cNvGraphicFramePr>
            <p:nvPr/>
          </p:nvGraphicFramePr>
          <p:xfrm>
            <a:off x="2624187" y="2984500"/>
            <a:ext cx="717550" cy="596900"/>
          </p:xfrm>
          <a:graphic>
            <a:graphicData uri="http://schemas.openxmlformats.org/presentationml/2006/ole">
              <mc:AlternateContent xmlns:mc="http://schemas.openxmlformats.org/markup-compatibility/2006">
                <mc:Choice xmlns:v="urn:schemas-microsoft-com:vml" Requires="v">
                  <p:oleObj spid="_x0000_s76836" name="Equation" r:id="rId7" imgW="152400" imgH="127000" progId="Equation.3">
                    <p:embed/>
                  </p:oleObj>
                </mc:Choice>
                <mc:Fallback>
                  <p:oleObj name="Equation" r:id="rId7" imgW="152400" imgH="1270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4187" y="2984500"/>
                          <a:ext cx="71755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9" name="Object 9"/>
            <p:cNvGraphicFramePr>
              <a:graphicFrameLocks noChangeAspect="1"/>
            </p:cNvGraphicFramePr>
            <p:nvPr/>
          </p:nvGraphicFramePr>
          <p:xfrm>
            <a:off x="3895725" y="2967075"/>
            <a:ext cx="1133475" cy="598487"/>
          </p:xfrm>
          <a:graphic>
            <a:graphicData uri="http://schemas.openxmlformats.org/presentationml/2006/ole">
              <mc:AlternateContent xmlns:mc="http://schemas.openxmlformats.org/markup-compatibility/2006">
                <mc:Choice xmlns:v="urn:schemas-microsoft-com:vml" Requires="v">
                  <p:oleObj spid="_x0000_s76837" name="Equation" r:id="rId9" imgW="241300" imgH="127000" progId="Equation.3">
                    <p:embed/>
                  </p:oleObj>
                </mc:Choice>
                <mc:Fallback>
                  <p:oleObj name="Equation" r:id="rId9" imgW="241300" imgH="12700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725" y="2967075"/>
                          <a:ext cx="1133475"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TextBox 24"/>
          <p:cNvSpPr txBox="1"/>
          <p:nvPr/>
        </p:nvSpPr>
        <p:spPr>
          <a:xfrm>
            <a:off x="3095658" y="2805131"/>
            <a:ext cx="990600" cy="923330"/>
          </a:xfrm>
          <a:prstGeom prst="rect">
            <a:avLst/>
          </a:prstGeom>
          <a:noFill/>
        </p:spPr>
        <p:txBody>
          <a:bodyPr wrap="square" rtlCol="0">
            <a:spAutoFit/>
          </a:bodyPr>
          <a:lstStyle/>
          <a:p>
            <a:r>
              <a:rPr lang="en-US" sz="5400" dirty="0" smtClean="0">
                <a:solidFill>
                  <a:srgbClr val="C0504D"/>
                </a:solidFill>
                <a:latin typeface="Cambria "/>
                <a:cs typeface="Cambria "/>
              </a:rPr>
              <a:t>10</a:t>
            </a:r>
            <a:endParaRPr lang="en-US" sz="5400" dirty="0">
              <a:solidFill>
                <a:srgbClr val="C0504D"/>
              </a:solidFill>
              <a:latin typeface="Cambria "/>
              <a:cs typeface="Cambria "/>
            </a:endParaRPr>
          </a:p>
        </p:txBody>
      </p:sp>
      <p:sp>
        <p:nvSpPr>
          <p:cNvPr id="26" name="TextBox 25"/>
          <p:cNvSpPr txBox="1"/>
          <p:nvPr/>
        </p:nvSpPr>
        <p:spPr>
          <a:xfrm>
            <a:off x="4876800" y="2779693"/>
            <a:ext cx="990600" cy="954107"/>
          </a:xfrm>
          <a:prstGeom prst="rect">
            <a:avLst/>
          </a:prstGeom>
          <a:noFill/>
        </p:spPr>
        <p:txBody>
          <a:bodyPr wrap="square" rtlCol="0">
            <a:spAutoFit/>
          </a:bodyPr>
          <a:lstStyle/>
          <a:p>
            <a:r>
              <a:rPr lang="en-US" sz="5600" dirty="0" smtClean="0">
                <a:solidFill>
                  <a:srgbClr val="0000FF"/>
                </a:solidFill>
                <a:latin typeface="Cambria "/>
                <a:cs typeface="Cambria "/>
              </a:rPr>
              <a:t>2</a:t>
            </a:r>
            <a:endParaRPr lang="en-US" sz="5600" dirty="0">
              <a:solidFill>
                <a:srgbClr val="0000FF"/>
              </a:solidFill>
              <a:latin typeface="Cambria "/>
              <a:cs typeface="Cambria "/>
            </a:endParaRPr>
          </a:p>
        </p:txBody>
      </p:sp>
      <p:graphicFrame>
        <p:nvGraphicFramePr>
          <p:cNvPr id="76810" name="Object 10"/>
          <p:cNvGraphicFramePr>
            <a:graphicFrameLocks noChangeAspect="1"/>
          </p:cNvGraphicFramePr>
          <p:nvPr/>
        </p:nvGraphicFramePr>
        <p:xfrm>
          <a:off x="3125788" y="3821112"/>
          <a:ext cx="836612" cy="598488"/>
        </p:xfrm>
        <a:graphic>
          <a:graphicData uri="http://schemas.openxmlformats.org/presentationml/2006/ole">
            <mc:AlternateContent xmlns:mc="http://schemas.openxmlformats.org/markup-compatibility/2006">
              <mc:Choice xmlns:v="urn:schemas-microsoft-com:vml" Requires="v">
                <p:oleObj spid="_x0000_s76838" name="Equation" r:id="rId11" imgW="177800" imgH="127000" progId="Equation.3">
                  <p:embed/>
                </p:oleObj>
              </mc:Choice>
              <mc:Fallback>
                <p:oleObj name="Equation" r:id="rId11" imgW="177800" imgH="1270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5788" y="3821112"/>
                        <a:ext cx="836612"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11" name="Object 11"/>
          <p:cNvGraphicFramePr>
            <a:graphicFrameLocks noChangeAspect="1"/>
          </p:cNvGraphicFramePr>
          <p:nvPr/>
        </p:nvGraphicFramePr>
        <p:xfrm>
          <a:off x="4343400" y="3821112"/>
          <a:ext cx="776288" cy="598488"/>
        </p:xfrm>
        <a:graphic>
          <a:graphicData uri="http://schemas.openxmlformats.org/presentationml/2006/ole">
            <mc:AlternateContent xmlns:mc="http://schemas.openxmlformats.org/markup-compatibility/2006">
              <mc:Choice xmlns:v="urn:schemas-microsoft-com:vml" Requires="v">
                <p:oleObj spid="_x0000_s76839" name="Equation" r:id="rId13" imgW="165100" imgH="127000" progId="Equation.3">
                  <p:embed/>
                </p:oleObj>
              </mc:Choice>
              <mc:Fallback>
                <p:oleObj name="Equation" r:id="rId13" imgW="165100" imgH="1270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3821112"/>
                        <a:ext cx="776288"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12" name="Object 12"/>
          <p:cNvGraphicFramePr>
            <a:graphicFrameLocks noChangeAspect="1"/>
          </p:cNvGraphicFramePr>
          <p:nvPr/>
        </p:nvGraphicFramePr>
        <p:xfrm>
          <a:off x="3886200" y="3865562"/>
          <a:ext cx="536575" cy="477838"/>
        </p:xfrm>
        <a:graphic>
          <a:graphicData uri="http://schemas.openxmlformats.org/presentationml/2006/ole">
            <mc:AlternateContent xmlns:mc="http://schemas.openxmlformats.org/markup-compatibility/2006">
              <mc:Choice xmlns:v="urn:schemas-microsoft-com:vml" Requires="v">
                <p:oleObj spid="_x0000_s76840" name="Equation" r:id="rId15" imgW="114300" imgH="101600" progId="Equation.3">
                  <p:embed/>
                </p:oleObj>
              </mc:Choice>
              <mc:Fallback>
                <p:oleObj name="Equation" r:id="rId15" imgW="114300" imgH="101600" progId="Equation.3">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65562"/>
                        <a:ext cx="536575"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13" name="Object 13"/>
          <p:cNvGraphicFramePr>
            <a:graphicFrameLocks noChangeAspect="1"/>
          </p:cNvGraphicFramePr>
          <p:nvPr/>
        </p:nvGraphicFramePr>
        <p:xfrm>
          <a:off x="3781425" y="4506913"/>
          <a:ext cx="835025" cy="598487"/>
        </p:xfrm>
        <a:graphic>
          <a:graphicData uri="http://schemas.openxmlformats.org/presentationml/2006/ole">
            <mc:AlternateContent xmlns:mc="http://schemas.openxmlformats.org/markup-compatibility/2006">
              <mc:Choice xmlns:v="urn:schemas-microsoft-com:vml" Requires="v">
                <p:oleObj spid="_x0000_s76841" name="Equation" r:id="rId17" imgW="177800" imgH="127000" progId="Equation.3">
                  <p:embed/>
                </p:oleObj>
              </mc:Choice>
              <mc:Fallback>
                <p:oleObj name="Equation" r:id="rId17" imgW="177800" imgH="127000" progId="Equation.3">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81425" y="4506913"/>
                        <a:ext cx="835025"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Box 33"/>
          <p:cNvSpPr txBox="1"/>
          <p:nvPr/>
        </p:nvSpPr>
        <p:spPr>
          <a:xfrm>
            <a:off x="3124200" y="2768638"/>
            <a:ext cx="990600" cy="923330"/>
          </a:xfrm>
          <a:prstGeom prst="rect">
            <a:avLst/>
          </a:prstGeom>
          <a:noFill/>
        </p:spPr>
        <p:txBody>
          <a:bodyPr wrap="square" rtlCol="0">
            <a:spAutoFit/>
          </a:bodyPr>
          <a:lstStyle/>
          <a:p>
            <a:r>
              <a:rPr lang="en-US" sz="5400" dirty="0" err="1" smtClean="0">
                <a:solidFill>
                  <a:srgbClr val="C0504D"/>
                </a:solidFill>
                <a:latin typeface="Cambria "/>
                <a:cs typeface="Cambria "/>
              </a:rPr>
              <a:t>w</a:t>
            </a:r>
            <a:endParaRPr lang="en-US" sz="5400" dirty="0">
              <a:solidFill>
                <a:srgbClr val="C0504D"/>
              </a:solidFill>
              <a:latin typeface="Cambria "/>
              <a:cs typeface="Cambria "/>
            </a:endParaRPr>
          </a:p>
        </p:txBody>
      </p:sp>
      <p:sp>
        <p:nvSpPr>
          <p:cNvPr id="35" name="TextBox 34"/>
          <p:cNvSpPr txBox="1"/>
          <p:nvPr/>
        </p:nvSpPr>
        <p:spPr>
          <a:xfrm>
            <a:off x="4876800" y="2743200"/>
            <a:ext cx="990600" cy="954107"/>
          </a:xfrm>
          <a:prstGeom prst="rect">
            <a:avLst/>
          </a:prstGeom>
          <a:noFill/>
        </p:spPr>
        <p:txBody>
          <a:bodyPr wrap="square" rtlCol="0">
            <a:spAutoFit/>
          </a:bodyPr>
          <a:lstStyle/>
          <a:p>
            <a:r>
              <a:rPr lang="en-US" sz="5600" dirty="0" err="1" smtClean="0">
                <a:solidFill>
                  <a:srgbClr val="0000FF"/>
                </a:solidFill>
                <a:latin typeface="Cambria "/>
                <a:cs typeface="Cambria "/>
              </a:rPr>
              <a:t>h</a:t>
            </a:r>
            <a:endParaRPr lang="en-US" sz="5600" dirty="0">
              <a:solidFill>
                <a:srgbClr val="0000FF"/>
              </a:solidFill>
              <a:latin typeface="Cambria "/>
              <a:cs typeface="Cambria "/>
            </a:endParaRPr>
          </a:p>
        </p:txBody>
      </p:sp>
      <p:sp>
        <p:nvSpPr>
          <p:cNvPr id="23" name="Rectangle 22"/>
          <p:cNvSpPr/>
          <p:nvPr/>
        </p:nvSpPr>
        <p:spPr>
          <a:xfrm>
            <a:off x="5943600" y="2286000"/>
            <a:ext cx="2971800" cy="1077218"/>
          </a:xfrm>
          <a:prstGeom prst="rect">
            <a:avLst/>
          </a:prstGeom>
        </p:spPr>
        <p:txBody>
          <a:bodyPr wrap="square">
            <a:spAutoFit/>
          </a:bodyPr>
          <a:lstStyle/>
          <a:p>
            <a:r>
              <a:rPr lang="en-US" sz="3200" dirty="0" smtClean="0">
                <a:latin typeface="Cambria" pitchFamily="1" charset="0"/>
                <a:ea typeface="Cambria" pitchFamily="1" charset="0"/>
                <a:cs typeface="Cambria" pitchFamily="1" charset="0"/>
              </a:rPr>
              <a:t>This is called substitution!!</a:t>
            </a:r>
          </a:p>
        </p:txBody>
      </p:sp>
      <p:sp>
        <p:nvSpPr>
          <p:cNvPr id="24" name="TextBox 23"/>
          <p:cNvSpPr txBox="1"/>
          <p:nvPr/>
        </p:nvSpPr>
        <p:spPr>
          <a:xfrm>
            <a:off x="457200" y="5638800"/>
            <a:ext cx="1666875" cy="276999"/>
          </a:xfrm>
          <a:prstGeom prst="rect">
            <a:avLst/>
          </a:prstGeom>
          <a:noFill/>
        </p:spPr>
        <p:txBody>
          <a:bodyPr wrap="square" rtlCol="0">
            <a:spAutoFit/>
          </a:bodyPr>
          <a:lstStyle/>
          <a:p>
            <a:r>
              <a:rPr lang="en-US" sz="1200" dirty="0" smtClean="0">
                <a:solidFill>
                  <a:srgbClr val="C00000"/>
                </a:solidFill>
              </a:rPr>
              <a:t>Click to reveal next part</a:t>
            </a:r>
            <a:endParaRPr lang="en-US" sz="1200" dirty="0">
              <a:solidFill>
                <a:srgbClr val="C00000"/>
              </a:solidFill>
            </a:endParaRPr>
          </a:p>
        </p:txBody>
      </p:sp>
      <p:sp>
        <p:nvSpPr>
          <p:cNvPr id="28" name="Rectangle 27"/>
          <p:cNvSpPr/>
          <p:nvPr/>
        </p:nvSpPr>
        <p:spPr>
          <a:xfrm>
            <a:off x="5943600" y="3429000"/>
            <a:ext cx="2971800" cy="1569660"/>
          </a:xfrm>
          <a:prstGeom prst="rect">
            <a:avLst/>
          </a:prstGeom>
        </p:spPr>
        <p:txBody>
          <a:bodyPr wrap="square">
            <a:spAutoFit/>
          </a:bodyPr>
          <a:lstStyle/>
          <a:p>
            <a:r>
              <a:rPr lang="en-US" sz="3200" dirty="0" smtClean="0">
                <a:latin typeface="Cambria" pitchFamily="1" charset="0"/>
                <a:ea typeface="Cambria" pitchFamily="1" charset="0"/>
                <a:cs typeface="Cambria" pitchFamily="1" charset="0"/>
              </a:rPr>
              <a:t>We just </a:t>
            </a:r>
            <a:r>
              <a:rPr lang="en-US" sz="3200" u="sng" dirty="0" smtClean="0">
                <a:latin typeface="Cambria" pitchFamily="1" charset="0"/>
                <a:ea typeface="Cambria" pitchFamily="1" charset="0"/>
                <a:cs typeface="Cambria" pitchFamily="1" charset="0"/>
              </a:rPr>
              <a:t>evaluated </a:t>
            </a:r>
            <a:r>
              <a:rPr lang="en-US" sz="3200" dirty="0" smtClean="0">
                <a:latin typeface="Cambria" pitchFamily="1" charset="0"/>
                <a:ea typeface="Cambria" pitchFamily="1" charset="0"/>
                <a:cs typeface="Cambria" pitchFamily="1" charset="0"/>
              </a:rPr>
              <a:t>the expression.</a:t>
            </a:r>
          </a:p>
        </p:txBody>
      </p:sp>
      <p:sp>
        <p:nvSpPr>
          <p:cNvPr id="31" name="TextBox 30">
            <a:hlinkClick r:id="rId4" action="ppaction://hlinksldjump"/>
          </p:cNvPr>
          <p:cNvSpPr txBox="1"/>
          <p:nvPr/>
        </p:nvSpPr>
        <p:spPr>
          <a:xfrm>
            <a:off x="2692400" y="6056868"/>
            <a:ext cx="1219200" cy="430887"/>
          </a:xfrm>
          <a:prstGeom prst="rect">
            <a:avLst/>
          </a:prstGeom>
          <a:noFill/>
        </p:spPr>
        <p:txBody>
          <a:bodyPr wrap="square" rtlCol="0">
            <a:spAutoFit/>
          </a:bodyPr>
          <a:lstStyle/>
          <a:p>
            <a:r>
              <a:rPr lang="en-US" sz="2200" u="sng" dirty="0" smtClean="0">
                <a:solidFill>
                  <a:schemeClr val="bg1"/>
                </a:solidFill>
              </a:rPr>
              <a:t>evaluate</a:t>
            </a:r>
            <a:endParaRPr lang="en-US" sz="2200" u="sng" dirty="0">
              <a:solidFill>
                <a:schemeClr val="bg1"/>
              </a:solidFill>
            </a:endParaRPr>
          </a:p>
        </p:txBody>
      </p:sp>
      <p:sp>
        <p:nvSpPr>
          <p:cNvPr id="36" name="Rectangle 35"/>
          <p:cNvSpPr/>
          <p:nvPr/>
        </p:nvSpPr>
        <p:spPr>
          <a:xfrm>
            <a:off x="5334000" y="1295400"/>
            <a:ext cx="2743200" cy="584776"/>
          </a:xfrm>
          <a:prstGeom prst="rect">
            <a:avLst/>
          </a:prstGeom>
        </p:spPr>
        <p:txBody>
          <a:bodyPr wrap="square">
            <a:spAutoFit/>
          </a:bodyPr>
          <a:lstStyle/>
          <a:p>
            <a:r>
              <a:rPr lang="en-US" sz="3200" dirty="0" smtClean="0">
                <a:latin typeface="Cambria" pitchFamily="1" charset="0"/>
                <a:ea typeface="Cambria" pitchFamily="1" charset="0"/>
                <a:cs typeface="Cambria" pitchFamily="1" charset="0"/>
              </a:rPr>
              <a:t>w = </a:t>
            </a:r>
            <a:r>
              <a:rPr lang="en-US" sz="3200" dirty="0" smtClean="0">
                <a:solidFill>
                  <a:srgbClr val="C0504D"/>
                </a:solidFill>
                <a:latin typeface="Cambria" pitchFamily="1" charset="0"/>
                <a:ea typeface="Cambria" pitchFamily="1" charset="0"/>
                <a:cs typeface="Cambria" pitchFamily="1" charset="0"/>
              </a:rPr>
              <a:t>10</a:t>
            </a:r>
          </a:p>
        </p:txBody>
      </p:sp>
      <p:sp>
        <p:nvSpPr>
          <p:cNvPr id="37" name="Rectangle 36"/>
          <p:cNvSpPr/>
          <p:nvPr/>
        </p:nvSpPr>
        <p:spPr>
          <a:xfrm>
            <a:off x="6705600" y="1295400"/>
            <a:ext cx="1447800" cy="584776"/>
          </a:xfrm>
          <a:prstGeom prst="rect">
            <a:avLst/>
          </a:prstGeom>
        </p:spPr>
        <p:txBody>
          <a:bodyPr wrap="square">
            <a:spAutoFit/>
          </a:bodyPr>
          <a:lstStyle/>
          <a:p>
            <a:r>
              <a:rPr lang="en-US" sz="3200" dirty="0" err="1" smtClean="0">
                <a:latin typeface="Cambria" pitchFamily="1" charset="0"/>
                <a:ea typeface="Cambria" pitchFamily="1" charset="0"/>
                <a:cs typeface="Cambria" pitchFamily="1" charset="0"/>
              </a:rPr>
              <a:t>h</a:t>
            </a:r>
            <a:r>
              <a:rPr lang="en-US" sz="3200" dirty="0" smtClean="0">
                <a:latin typeface="Cambria" pitchFamily="1" charset="0"/>
                <a:ea typeface="Cambria" pitchFamily="1" charset="0"/>
                <a:cs typeface="Cambria" pitchFamily="1" charset="0"/>
              </a:rPr>
              <a:t> = </a:t>
            </a:r>
            <a:r>
              <a:rPr lang="en-US" sz="3200" dirty="0" smtClean="0">
                <a:solidFill>
                  <a:srgbClr val="0000FF"/>
                </a:solidFill>
                <a:latin typeface="Cambria" pitchFamily="1" charset="0"/>
                <a:ea typeface="Cambria" pitchFamily="1" charset="0"/>
                <a:cs typeface="Cambria" pitchFamily="1" charset="0"/>
              </a:rPr>
              <a:t>2</a:t>
            </a:r>
          </a:p>
        </p:txBody>
      </p:sp>
      <p:sp>
        <p:nvSpPr>
          <p:cNvPr id="38" name="Rectangle 13"/>
          <p:cNvSpPr>
            <a:spLocks noChangeArrowheads="1"/>
          </p:cNvSpPr>
          <p:nvPr/>
        </p:nvSpPr>
        <p:spPr bwMode="auto">
          <a:xfrm>
            <a:off x="228600" y="685800"/>
            <a:ext cx="6705600" cy="1077218"/>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How much will Marvin have to pay for 10 wands and 2 hats?   </a:t>
            </a:r>
            <a:endParaRPr lang="en-US" sz="3200" b="1" dirty="0">
              <a:latin typeface="Cambria" pitchFamily="1" charset="0"/>
              <a:ea typeface="Cambria" pitchFamily="1" charset="0"/>
              <a:cs typeface="Cambria" pitchFamily="1" charset="0"/>
            </a:endParaRPr>
          </a:p>
        </p:txBody>
      </p:sp>
      <p:sp>
        <p:nvSpPr>
          <p:cNvPr id="29" name="Page Title"/>
          <p:cNvSpPr txBox="1">
            <a:spLocks/>
          </p:cNvSpPr>
          <p:nvPr/>
        </p:nvSpPr>
        <p:spPr bwMode="auto">
          <a:xfrm>
            <a:off x="152400" y="-30163"/>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ＭＳ Ｐゴシック" pitchFamily="1" charset="-128"/>
                <a:cs typeface="ＭＳ Ｐゴシック" pitchFamily="1" charset="-128"/>
              </a:rPr>
              <a:t>Explore 1- Evaluating with Marvin</a:t>
            </a:r>
            <a:endParaRPr kumimoji="0" lang="en-US" sz="3200" b="1" i="0" u="none" strike="noStrike" kern="1200" cap="none" spc="0" normalizeH="0" baseline="0" noProof="0" dirty="0">
              <a:ln>
                <a:noFill/>
              </a:ln>
              <a:solidFill>
                <a:schemeClr val="bg1"/>
              </a:solidFill>
              <a:effectLst/>
              <a:uLnTx/>
              <a:uFillTx/>
              <a:latin typeface="+mj-lt"/>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68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68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68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68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34" grpId="0"/>
      <p:bldP spid="34" grpId="1"/>
      <p:bldP spid="35" grpId="0"/>
      <p:bldP spid="35" grpId="1"/>
      <p:bldP spid="23"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reen Background"/>
          <p:cNvSpPr>
            <a:spLocks noChangeArrowheads="1"/>
          </p:cNvSpPr>
          <p:nvPr/>
        </p:nvSpPr>
        <p:spPr bwMode="auto">
          <a:xfrm>
            <a:off x="76200" y="533400"/>
            <a:ext cx="8915400" cy="5410200"/>
          </a:xfrm>
          <a:prstGeom prst="roundRect">
            <a:avLst>
              <a:gd name="adj" fmla="val 7954"/>
            </a:avLst>
          </a:prstGeom>
          <a:solidFill>
            <a:srgbClr val="FFFFFF"/>
          </a:solidFill>
          <a:ln w="19050">
            <a:solidFill>
              <a:schemeClr val="bg1"/>
            </a:solidFill>
            <a:round/>
            <a:headEnd/>
            <a:tailEnd/>
          </a:ln>
        </p:spPr>
        <p:txBody>
          <a:bodyPr wrap="none" anchor="ctr">
            <a:prstTxWarp prst="textNoShape">
              <a:avLst/>
            </a:prstTxWarp>
          </a:bodyPr>
          <a:lstStyle/>
          <a:p>
            <a:endParaRPr lang="en-US"/>
          </a:p>
        </p:txBody>
      </p:sp>
      <p:sp>
        <p:nvSpPr>
          <p:cNvPr id="4" name="Agenda Link">
            <a:hlinkClick r:id="rId4"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3" name="Slide Number Placeholder 4"/>
          <p:cNvSpPr>
            <a:spLocks noGrp="1"/>
          </p:cNvSpPr>
          <p:nvPr>
            <p:ph type="sldNum" sz="quarter" idx="12"/>
          </p:nvPr>
        </p:nvSpPr>
        <p:spPr bwMode="auto">
          <a:noFill/>
          <a:ln>
            <a:miter lim="800000"/>
            <a:headEnd/>
            <a:tailEnd/>
          </a:ln>
        </p:spPr>
        <p:txBody>
          <a:bodyPr/>
          <a:lstStyle/>
          <a:p>
            <a:pPr algn="ctr"/>
            <a:fld id="{B25C8CE8-86E9-544C-A1A3-AFC31D1E3359}" type="slidenum">
              <a:rPr lang="en-US"/>
              <a:pPr algn="ctr"/>
              <a:t>8</a:t>
            </a:fld>
            <a:endParaRPr lang="en-US"/>
          </a:p>
        </p:txBody>
      </p:sp>
      <p:sp>
        <p:nvSpPr>
          <p:cNvPr id="37895" name="TextBox 6"/>
          <p:cNvSpPr txBox="1">
            <a:spLocks noChangeArrowheads="1"/>
          </p:cNvSpPr>
          <p:nvPr/>
        </p:nvSpPr>
        <p:spPr bwMode="auto">
          <a:xfrm>
            <a:off x="4648200" y="4343400"/>
            <a:ext cx="2209800" cy="646113"/>
          </a:xfrm>
          <a:prstGeom prst="rect">
            <a:avLst/>
          </a:prstGeom>
          <a:noFill/>
          <a:ln w="9525">
            <a:noFill/>
            <a:miter lim="800000"/>
            <a:headEnd/>
            <a:tailEnd/>
          </a:ln>
        </p:spPr>
        <p:txBody>
          <a:bodyPr>
            <a:prstTxWarp prst="textNoShape">
              <a:avLst/>
            </a:prstTxWarp>
            <a:spAutoFit/>
          </a:bodyPr>
          <a:lstStyle/>
          <a:p>
            <a:endParaRPr lang="en-US" sz="3600">
              <a:solidFill>
                <a:schemeClr val="bg1"/>
              </a:solidFill>
              <a:latin typeface="Arial Black" pitchFamily="1" charset="0"/>
            </a:endParaRPr>
          </a:p>
        </p:txBody>
      </p:sp>
      <p:sp>
        <p:nvSpPr>
          <p:cNvPr id="22" name="Rectangle 21"/>
          <p:cNvSpPr/>
          <p:nvPr/>
        </p:nvSpPr>
        <p:spPr>
          <a:xfrm>
            <a:off x="304800" y="1905000"/>
            <a:ext cx="2209800" cy="1077218"/>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Algebraic</a:t>
            </a:r>
          </a:p>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Expression</a:t>
            </a:r>
          </a:p>
        </p:txBody>
      </p:sp>
      <p:sp>
        <p:nvSpPr>
          <p:cNvPr id="32" name="Rectangle 31"/>
          <p:cNvSpPr/>
          <p:nvPr/>
        </p:nvSpPr>
        <p:spPr>
          <a:xfrm>
            <a:off x="5334000" y="1295400"/>
            <a:ext cx="2743200" cy="584776"/>
          </a:xfrm>
          <a:prstGeom prst="rect">
            <a:avLst/>
          </a:prstGeom>
        </p:spPr>
        <p:txBody>
          <a:bodyPr wrap="square">
            <a:spAutoFit/>
          </a:bodyPr>
          <a:lstStyle/>
          <a:p>
            <a:r>
              <a:rPr lang="en-US" sz="3200" dirty="0" smtClean="0">
                <a:latin typeface="Cambria" pitchFamily="1" charset="0"/>
                <a:ea typeface="Cambria" pitchFamily="1" charset="0"/>
                <a:cs typeface="Cambria" pitchFamily="1" charset="0"/>
              </a:rPr>
              <a:t>w = </a:t>
            </a:r>
            <a:r>
              <a:rPr lang="en-US" sz="3200" dirty="0" smtClean="0">
                <a:solidFill>
                  <a:srgbClr val="C0504D"/>
                </a:solidFill>
                <a:latin typeface="Cambria" pitchFamily="1" charset="0"/>
                <a:ea typeface="Cambria" pitchFamily="1" charset="0"/>
                <a:cs typeface="Cambria" pitchFamily="1" charset="0"/>
              </a:rPr>
              <a:t>10</a:t>
            </a:r>
          </a:p>
        </p:txBody>
      </p:sp>
      <p:sp>
        <p:nvSpPr>
          <p:cNvPr id="33" name="Rectangle 32"/>
          <p:cNvSpPr/>
          <p:nvPr/>
        </p:nvSpPr>
        <p:spPr>
          <a:xfrm>
            <a:off x="6705600" y="1295400"/>
            <a:ext cx="1447800" cy="584776"/>
          </a:xfrm>
          <a:prstGeom prst="rect">
            <a:avLst/>
          </a:prstGeom>
        </p:spPr>
        <p:txBody>
          <a:bodyPr wrap="square">
            <a:spAutoFit/>
          </a:bodyPr>
          <a:lstStyle/>
          <a:p>
            <a:r>
              <a:rPr lang="en-US" sz="3200" dirty="0" err="1" smtClean="0">
                <a:latin typeface="Cambria" pitchFamily="1" charset="0"/>
                <a:ea typeface="Cambria" pitchFamily="1" charset="0"/>
                <a:cs typeface="Cambria" pitchFamily="1" charset="0"/>
              </a:rPr>
              <a:t>h</a:t>
            </a:r>
            <a:r>
              <a:rPr lang="en-US" sz="3200" dirty="0" smtClean="0">
                <a:latin typeface="Cambria" pitchFamily="1" charset="0"/>
                <a:ea typeface="Cambria" pitchFamily="1" charset="0"/>
                <a:cs typeface="Cambria" pitchFamily="1" charset="0"/>
              </a:rPr>
              <a:t> = </a:t>
            </a:r>
            <a:r>
              <a:rPr lang="en-US" sz="3200" dirty="0" smtClean="0">
                <a:solidFill>
                  <a:srgbClr val="0000FF"/>
                </a:solidFill>
                <a:latin typeface="Cambria" pitchFamily="1" charset="0"/>
                <a:ea typeface="Cambria" pitchFamily="1" charset="0"/>
                <a:cs typeface="Cambria" pitchFamily="1" charset="0"/>
              </a:rPr>
              <a:t>2</a:t>
            </a:r>
          </a:p>
        </p:txBody>
      </p:sp>
      <p:sp>
        <p:nvSpPr>
          <p:cNvPr id="17" name="Rectangle 13"/>
          <p:cNvSpPr>
            <a:spLocks noChangeArrowheads="1"/>
          </p:cNvSpPr>
          <p:nvPr/>
        </p:nvSpPr>
        <p:spPr bwMode="auto">
          <a:xfrm>
            <a:off x="228600" y="685800"/>
            <a:ext cx="6781800" cy="1077218"/>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How much will Marvin have to pay for 10 wands and 2 hats?   </a:t>
            </a:r>
            <a:endParaRPr lang="en-US" sz="3200" b="1" dirty="0">
              <a:latin typeface="Cambria" pitchFamily="1" charset="0"/>
              <a:ea typeface="Cambria" pitchFamily="1" charset="0"/>
              <a:cs typeface="Cambria" pitchFamily="1" charset="0"/>
            </a:endParaRPr>
          </a:p>
        </p:txBody>
      </p:sp>
      <p:graphicFrame>
        <p:nvGraphicFramePr>
          <p:cNvPr id="76806" name="Object 6"/>
          <p:cNvGraphicFramePr>
            <a:graphicFrameLocks noChangeAspect="1"/>
          </p:cNvGraphicFramePr>
          <p:nvPr/>
        </p:nvGraphicFramePr>
        <p:xfrm>
          <a:off x="2895600" y="2057400"/>
          <a:ext cx="2447925" cy="657225"/>
        </p:xfrm>
        <a:graphic>
          <a:graphicData uri="http://schemas.openxmlformats.org/presentationml/2006/ole">
            <mc:AlternateContent xmlns:mc="http://schemas.openxmlformats.org/markup-compatibility/2006">
              <mc:Choice xmlns:v="urn:schemas-microsoft-com:vml" Requires="v">
                <p:oleObj spid="_x0000_s216094" name="Equation" r:id="rId5" imgW="520700" imgH="139700" progId="Equation.3">
                  <p:embed/>
                </p:oleObj>
              </mc:Choice>
              <mc:Fallback>
                <p:oleObj name="Equation" r:id="rId5" imgW="520700" imgH="1397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057400"/>
                        <a:ext cx="24479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6"/>
          <p:cNvGrpSpPr/>
          <p:nvPr/>
        </p:nvGrpSpPr>
        <p:grpSpPr>
          <a:xfrm>
            <a:off x="2624187" y="2967075"/>
            <a:ext cx="2405013" cy="614325"/>
            <a:chOff x="2624187" y="2967075"/>
            <a:chExt cx="2405013" cy="614325"/>
          </a:xfrm>
        </p:grpSpPr>
        <p:graphicFrame>
          <p:nvGraphicFramePr>
            <p:cNvPr id="76808" name="Object 8"/>
            <p:cNvGraphicFramePr>
              <a:graphicFrameLocks noChangeAspect="1"/>
            </p:cNvGraphicFramePr>
            <p:nvPr/>
          </p:nvGraphicFramePr>
          <p:xfrm>
            <a:off x="2624187" y="2984500"/>
            <a:ext cx="717550" cy="596900"/>
          </p:xfrm>
          <a:graphic>
            <a:graphicData uri="http://schemas.openxmlformats.org/presentationml/2006/ole">
              <mc:AlternateContent xmlns:mc="http://schemas.openxmlformats.org/markup-compatibility/2006">
                <mc:Choice xmlns:v="urn:schemas-microsoft-com:vml" Requires="v">
                  <p:oleObj spid="_x0000_s216095" name="Equation" r:id="rId7" imgW="152400" imgH="127000" progId="Equation.3">
                    <p:embed/>
                  </p:oleObj>
                </mc:Choice>
                <mc:Fallback>
                  <p:oleObj name="Equation" r:id="rId7" imgW="152400" imgH="1270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4187" y="2984500"/>
                          <a:ext cx="71755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9" name="Object 9"/>
            <p:cNvGraphicFramePr>
              <a:graphicFrameLocks noChangeAspect="1"/>
            </p:cNvGraphicFramePr>
            <p:nvPr/>
          </p:nvGraphicFramePr>
          <p:xfrm>
            <a:off x="3895725" y="2967075"/>
            <a:ext cx="1133475" cy="598487"/>
          </p:xfrm>
          <a:graphic>
            <a:graphicData uri="http://schemas.openxmlformats.org/presentationml/2006/ole">
              <mc:AlternateContent xmlns:mc="http://schemas.openxmlformats.org/markup-compatibility/2006">
                <mc:Choice xmlns:v="urn:schemas-microsoft-com:vml" Requires="v">
                  <p:oleObj spid="_x0000_s216096" name="Equation" r:id="rId9" imgW="241300" imgH="127000" progId="Equation.3">
                    <p:embed/>
                  </p:oleObj>
                </mc:Choice>
                <mc:Fallback>
                  <p:oleObj name="Equation" r:id="rId9" imgW="241300" imgH="1270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725" y="2967075"/>
                          <a:ext cx="1133475"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TextBox 24"/>
          <p:cNvSpPr txBox="1"/>
          <p:nvPr/>
        </p:nvSpPr>
        <p:spPr>
          <a:xfrm>
            <a:off x="3095658" y="2805131"/>
            <a:ext cx="990600" cy="923330"/>
          </a:xfrm>
          <a:prstGeom prst="rect">
            <a:avLst/>
          </a:prstGeom>
          <a:noFill/>
        </p:spPr>
        <p:txBody>
          <a:bodyPr wrap="square" rtlCol="0">
            <a:spAutoFit/>
          </a:bodyPr>
          <a:lstStyle/>
          <a:p>
            <a:r>
              <a:rPr lang="en-US" sz="5400" dirty="0" smtClean="0">
                <a:solidFill>
                  <a:srgbClr val="C0504D"/>
                </a:solidFill>
                <a:latin typeface="Cambria "/>
                <a:cs typeface="Cambria "/>
              </a:rPr>
              <a:t>10</a:t>
            </a:r>
            <a:endParaRPr lang="en-US" sz="5400" dirty="0">
              <a:solidFill>
                <a:srgbClr val="C0504D"/>
              </a:solidFill>
              <a:latin typeface="Cambria "/>
              <a:cs typeface="Cambria "/>
            </a:endParaRPr>
          </a:p>
        </p:txBody>
      </p:sp>
      <p:sp>
        <p:nvSpPr>
          <p:cNvPr id="26" name="TextBox 25"/>
          <p:cNvSpPr txBox="1"/>
          <p:nvPr/>
        </p:nvSpPr>
        <p:spPr>
          <a:xfrm>
            <a:off x="4876800" y="2779693"/>
            <a:ext cx="990600" cy="954107"/>
          </a:xfrm>
          <a:prstGeom prst="rect">
            <a:avLst/>
          </a:prstGeom>
          <a:noFill/>
        </p:spPr>
        <p:txBody>
          <a:bodyPr wrap="square" rtlCol="0">
            <a:spAutoFit/>
          </a:bodyPr>
          <a:lstStyle/>
          <a:p>
            <a:r>
              <a:rPr lang="en-US" sz="5600" dirty="0" smtClean="0">
                <a:solidFill>
                  <a:srgbClr val="0000FF"/>
                </a:solidFill>
                <a:latin typeface="Cambria "/>
                <a:cs typeface="Cambria "/>
              </a:rPr>
              <a:t>2</a:t>
            </a:r>
            <a:endParaRPr lang="en-US" sz="5600" dirty="0">
              <a:solidFill>
                <a:srgbClr val="0000FF"/>
              </a:solidFill>
              <a:latin typeface="Cambria "/>
              <a:cs typeface="Cambria "/>
            </a:endParaRPr>
          </a:p>
        </p:txBody>
      </p:sp>
      <p:graphicFrame>
        <p:nvGraphicFramePr>
          <p:cNvPr id="76810" name="Object 10"/>
          <p:cNvGraphicFramePr>
            <a:graphicFrameLocks noChangeAspect="1"/>
          </p:cNvGraphicFramePr>
          <p:nvPr/>
        </p:nvGraphicFramePr>
        <p:xfrm>
          <a:off x="3125788" y="3821112"/>
          <a:ext cx="836612" cy="598488"/>
        </p:xfrm>
        <a:graphic>
          <a:graphicData uri="http://schemas.openxmlformats.org/presentationml/2006/ole">
            <mc:AlternateContent xmlns:mc="http://schemas.openxmlformats.org/markup-compatibility/2006">
              <mc:Choice xmlns:v="urn:schemas-microsoft-com:vml" Requires="v">
                <p:oleObj spid="_x0000_s216097" name="Equation" r:id="rId11" imgW="177800" imgH="127000" progId="Equation.3">
                  <p:embed/>
                </p:oleObj>
              </mc:Choice>
              <mc:Fallback>
                <p:oleObj name="Equation" r:id="rId11" imgW="177800" imgH="1270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5788" y="3821112"/>
                        <a:ext cx="836612"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11" name="Object 11"/>
          <p:cNvGraphicFramePr>
            <a:graphicFrameLocks noChangeAspect="1"/>
          </p:cNvGraphicFramePr>
          <p:nvPr/>
        </p:nvGraphicFramePr>
        <p:xfrm>
          <a:off x="4343400" y="3821112"/>
          <a:ext cx="776288" cy="598488"/>
        </p:xfrm>
        <a:graphic>
          <a:graphicData uri="http://schemas.openxmlformats.org/presentationml/2006/ole">
            <mc:AlternateContent xmlns:mc="http://schemas.openxmlformats.org/markup-compatibility/2006">
              <mc:Choice xmlns:v="urn:schemas-microsoft-com:vml" Requires="v">
                <p:oleObj spid="_x0000_s216098" name="Equation" r:id="rId13" imgW="165100" imgH="127000" progId="Equation.3">
                  <p:embed/>
                </p:oleObj>
              </mc:Choice>
              <mc:Fallback>
                <p:oleObj name="Equation" r:id="rId13" imgW="165100" imgH="12700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3821112"/>
                        <a:ext cx="776288"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12" name="Object 12"/>
          <p:cNvGraphicFramePr>
            <a:graphicFrameLocks noChangeAspect="1"/>
          </p:cNvGraphicFramePr>
          <p:nvPr/>
        </p:nvGraphicFramePr>
        <p:xfrm>
          <a:off x="3886200" y="3865562"/>
          <a:ext cx="536575" cy="477838"/>
        </p:xfrm>
        <a:graphic>
          <a:graphicData uri="http://schemas.openxmlformats.org/presentationml/2006/ole">
            <mc:AlternateContent xmlns:mc="http://schemas.openxmlformats.org/markup-compatibility/2006">
              <mc:Choice xmlns:v="urn:schemas-microsoft-com:vml" Requires="v">
                <p:oleObj spid="_x0000_s216099" name="Equation" r:id="rId15" imgW="114300" imgH="101600" progId="Equation.3">
                  <p:embed/>
                </p:oleObj>
              </mc:Choice>
              <mc:Fallback>
                <p:oleObj name="Equation" r:id="rId15" imgW="114300" imgH="10160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65562"/>
                        <a:ext cx="536575"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13" name="Object 13"/>
          <p:cNvGraphicFramePr>
            <a:graphicFrameLocks noChangeAspect="1"/>
          </p:cNvGraphicFramePr>
          <p:nvPr/>
        </p:nvGraphicFramePr>
        <p:xfrm>
          <a:off x="3781425" y="4506913"/>
          <a:ext cx="835025" cy="598487"/>
        </p:xfrm>
        <a:graphic>
          <a:graphicData uri="http://schemas.openxmlformats.org/presentationml/2006/ole">
            <mc:AlternateContent xmlns:mc="http://schemas.openxmlformats.org/markup-compatibility/2006">
              <mc:Choice xmlns:v="urn:schemas-microsoft-com:vml" Requires="v">
                <p:oleObj spid="_x0000_s216100" name="Equation" r:id="rId17" imgW="177800" imgH="127000" progId="Equation.3">
                  <p:embed/>
                </p:oleObj>
              </mc:Choice>
              <mc:Fallback>
                <p:oleObj name="Equation" r:id="rId17" imgW="177800" imgH="127000" progId="Equation.3">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81425" y="4506913"/>
                        <a:ext cx="835025"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p:nvSpPr>
        <p:spPr>
          <a:xfrm>
            <a:off x="5943600" y="2286000"/>
            <a:ext cx="2971800" cy="1077218"/>
          </a:xfrm>
          <a:prstGeom prst="rect">
            <a:avLst/>
          </a:prstGeom>
        </p:spPr>
        <p:txBody>
          <a:bodyPr wrap="square">
            <a:spAutoFit/>
          </a:bodyPr>
          <a:lstStyle/>
          <a:p>
            <a:r>
              <a:rPr lang="en-US" sz="3200" dirty="0" smtClean="0">
                <a:latin typeface="Cambria" pitchFamily="1" charset="0"/>
                <a:ea typeface="Cambria" pitchFamily="1" charset="0"/>
                <a:cs typeface="Cambria" pitchFamily="1" charset="0"/>
              </a:rPr>
              <a:t>This is called substitution!!</a:t>
            </a:r>
          </a:p>
        </p:txBody>
      </p:sp>
      <p:sp>
        <p:nvSpPr>
          <p:cNvPr id="24" name="TextBox 23"/>
          <p:cNvSpPr txBox="1"/>
          <p:nvPr/>
        </p:nvSpPr>
        <p:spPr>
          <a:xfrm>
            <a:off x="457200" y="5638800"/>
            <a:ext cx="1666875" cy="276999"/>
          </a:xfrm>
          <a:prstGeom prst="rect">
            <a:avLst/>
          </a:prstGeom>
          <a:noFill/>
        </p:spPr>
        <p:txBody>
          <a:bodyPr wrap="square" rtlCol="0">
            <a:spAutoFit/>
          </a:bodyPr>
          <a:lstStyle/>
          <a:p>
            <a:r>
              <a:rPr lang="en-US" sz="1200" dirty="0" smtClean="0">
                <a:solidFill>
                  <a:srgbClr val="C00000"/>
                </a:solidFill>
              </a:rPr>
              <a:t>Click to reveal next part</a:t>
            </a:r>
            <a:endParaRPr lang="en-US" sz="1200" dirty="0">
              <a:solidFill>
                <a:srgbClr val="C00000"/>
              </a:solidFill>
            </a:endParaRPr>
          </a:p>
        </p:txBody>
      </p:sp>
      <p:sp>
        <p:nvSpPr>
          <p:cNvPr id="28" name="Rectangle 27"/>
          <p:cNvSpPr/>
          <p:nvPr/>
        </p:nvSpPr>
        <p:spPr>
          <a:xfrm>
            <a:off x="5943600" y="3429000"/>
            <a:ext cx="2971800" cy="1569660"/>
          </a:xfrm>
          <a:prstGeom prst="rect">
            <a:avLst/>
          </a:prstGeom>
        </p:spPr>
        <p:txBody>
          <a:bodyPr wrap="square">
            <a:spAutoFit/>
          </a:bodyPr>
          <a:lstStyle/>
          <a:p>
            <a:r>
              <a:rPr lang="en-US" sz="3200" dirty="0" smtClean="0">
                <a:latin typeface="Cambria" pitchFamily="1" charset="0"/>
                <a:ea typeface="Cambria" pitchFamily="1" charset="0"/>
                <a:cs typeface="Cambria" pitchFamily="1" charset="0"/>
              </a:rPr>
              <a:t>We just </a:t>
            </a:r>
            <a:r>
              <a:rPr lang="en-US" sz="3200" u="sng" dirty="0" smtClean="0">
                <a:latin typeface="Cambria" pitchFamily="1" charset="0"/>
                <a:ea typeface="Cambria" pitchFamily="1" charset="0"/>
                <a:cs typeface="Cambria" pitchFamily="1" charset="0"/>
              </a:rPr>
              <a:t>evaluated </a:t>
            </a:r>
            <a:r>
              <a:rPr lang="en-US" sz="3200" dirty="0" smtClean="0">
                <a:latin typeface="Cambria" pitchFamily="1" charset="0"/>
                <a:ea typeface="Cambria" pitchFamily="1" charset="0"/>
                <a:cs typeface="Cambria" pitchFamily="1" charset="0"/>
              </a:rPr>
              <a:t>the expression.</a:t>
            </a:r>
          </a:p>
        </p:txBody>
      </p:sp>
      <p:sp>
        <p:nvSpPr>
          <p:cNvPr id="30" name="Rectangle 29"/>
          <p:cNvSpPr/>
          <p:nvPr/>
        </p:nvSpPr>
        <p:spPr>
          <a:xfrm>
            <a:off x="3657600" y="4953000"/>
            <a:ext cx="5257800" cy="954107"/>
          </a:xfrm>
          <a:prstGeom prst="rect">
            <a:avLst/>
          </a:prstGeom>
        </p:spPr>
        <p:txBody>
          <a:bodyPr wrap="square">
            <a:spAutoFit/>
          </a:bodyPr>
          <a:lstStyle/>
          <a:p>
            <a:r>
              <a:rPr lang="en-US" sz="3200" b="1" dirty="0" smtClean="0">
                <a:ln w="10541" cmpd="sng">
                  <a:solidFill>
                    <a:schemeClr val="bg1"/>
                  </a:solidFill>
                  <a:prstDash val="solid"/>
                </a:ln>
                <a:solidFill>
                  <a:srgbClr val="008000"/>
                </a:solidFill>
              </a:rPr>
              <a:t>Evaluate</a:t>
            </a:r>
            <a:r>
              <a:rPr lang="en-US" sz="3200" dirty="0" smtClean="0"/>
              <a:t>:</a:t>
            </a:r>
            <a:r>
              <a:rPr lang="en-US" sz="2400" dirty="0" smtClean="0">
                <a:solidFill>
                  <a:srgbClr val="008000"/>
                </a:solidFill>
              </a:rPr>
              <a:t> to calculate the value of a numerical or algebraic expression.</a:t>
            </a:r>
            <a:endParaRPr lang="en-US" sz="2400" dirty="0" smtClean="0">
              <a:solidFill>
                <a:srgbClr val="008000"/>
              </a:solidFill>
              <a:latin typeface="Cambria" pitchFamily="1" charset="0"/>
              <a:ea typeface="Cambria" pitchFamily="1" charset="0"/>
              <a:cs typeface="Cambria" pitchFamily="1" charset="0"/>
            </a:endParaRPr>
          </a:p>
        </p:txBody>
      </p:sp>
      <p:sp>
        <p:nvSpPr>
          <p:cNvPr id="31" name="TextBox 30">
            <a:hlinkClick r:id="rId4" action="ppaction://hlinksldjump"/>
          </p:cNvPr>
          <p:cNvSpPr txBox="1"/>
          <p:nvPr/>
        </p:nvSpPr>
        <p:spPr>
          <a:xfrm>
            <a:off x="2692400" y="6056868"/>
            <a:ext cx="1219200" cy="430887"/>
          </a:xfrm>
          <a:prstGeom prst="rect">
            <a:avLst/>
          </a:prstGeom>
          <a:noFill/>
        </p:spPr>
        <p:txBody>
          <a:bodyPr wrap="square" rtlCol="0">
            <a:spAutoFit/>
          </a:bodyPr>
          <a:lstStyle/>
          <a:p>
            <a:r>
              <a:rPr lang="en-US" sz="2200" u="sng" dirty="0" smtClean="0">
                <a:solidFill>
                  <a:schemeClr val="bg1"/>
                </a:solidFill>
              </a:rPr>
              <a:t>evaluate</a:t>
            </a:r>
            <a:endParaRPr lang="en-US" sz="2200" u="sng" dirty="0">
              <a:solidFill>
                <a:schemeClr val="bg1"/>
              </a:solidFill>
            </a:endParaRPr>
          </a:p>
        </p:txBody>
      </p:sp>
      <p:sp>
        <p:nvSpPr>
          <p:cNvPr id="27" name="Page Title"/>
          <p:cNvSpPr txBox="1">
            <a:spLocks/>
          </p:cNvSpPr>
          <p:nvPr/>
        </p:nvSpPr>
        <p:spPr bwMode="auto">
          <a:xfrm>
            <a:off x="152400" y="-30163"/>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ＭＳ Ｐゴシック" pitchFamily="1" charset="-128"/>
                <a:cs typeface="ＭＳ Ｐゴシック" pitchFamily="1" charset="-128"/>
              </a:rPr>
              <a:t>Explore 1- Evaluating with Marvin</a:t>
            </a:r>
            <a:endParaRPr kumimoji="0" lang="en-US" sz="3200" b="1" i="0" u="none" strike="noStrike" kern="1200" cap="none" spc="0" normalizeH="0" baseline="0" noProof="0" dirty="0">
              <a:ln>
                <a:noFill/>
              </a:ln>
              <a:solidFill>
                <a:schemeClr val="bg1"/>
              </a:solidFill>
              <a:effectLst/>
              <a:uLnTx/>
              <a:uFillTx/>
              <a:latin typeface="+mj-lt"/>
              <a:ea typeface="ＭＳ Ｐゴシック" pitchFamily="1" charset="-128"/>
              <a:cs typeface="ＭＳ Ｐゴシック" pitchFamily="1"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reen Background"/>
          <p:cNvSpPr>
            <a:spLocks noChangeArrowheads="1"/>
          </p:cNvSpPr>
          <p:nvPr/>
        </p:nvSpPr>
        <p:spPr bwMode="auto">
          <a:xfrm>
            <a:off x="152400" y="533400"/>
            <a:ext cx="8859685" cy="5410200"/>
          </a:xfrm>
          <a:prstGeom prst="roundRect">
            <a:avLst>
              <a:gd name="adj" fmla="val 7954"/>
            </a:avLst>
          </a:prstGeom>
          <a:solidFill>
            <a:srgbClr val="FFFFFF"/>
          </a:solidFill>
          <a:ln w="19050">
            <a:solidFill>
              <a:schemeClr val="bg1"/>
            </a:solidFill>
            <a:round/>
            <a:headEnd/>
            <a:tailEnd/>
          </a:ln>
        </p:spPr>
        <p:txBody>
          <a:bodyPr wrap="none" anchor="ctr">
            <a:prstTxWarp prst="textNoShape">
              <a:avLst/>
            </a:prstTxWarp>
          </a:bodyPr>
          <a:lstStyle/>
          <a:p>
            <a:endParaRPr lang="en-US"/>
          </a:p>
        </p:txBody>
      </p:sp>
      <p:sp>
        <p:nvSpPr>
          <p:cNvPr id="4" name="Agenda Link">
            <a:hlinkClick r:id="rId4"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3" name="Slide Number Placeholder 4"/>
          <p:cNvSpPr>
            <a:spLocks noGrp="1"/>
          </p:cNvSpPr>
          <p:nvPr>
            <p:ph type="sldNum" sz="quarter" idx="12"/>
          </p:nvPr>
        </p:nvSpPr>
        <p:spPr bwMode="auto">
          <a:noFill/>
          <a:ln>
            <a:miter lim="800000"/>
            <a:headEnd/>
            <a:tailEnd/>
          </a:ln>
        </p:spPr>
        <p:txBody>
          <a:bodyPr/>
          <a:lstStyle/>
          <a:p>
            <a:pPr algn="ctr"/>
            <a:fld id="{B25C8CE8-86E9-544C-A1A3-AFC31D1E3359}" type="slidenum">
              <a:rPr lang="en-US"/>
              <a:pPr algn="ctr"/>
              <a:t>9</a:t>
            </a:fld>
            <a:endParaRPr lang="en-US"/>
          </a:p>
        </p:txBody>
      </p:sp>
      <p:sp>
        <p:nvSpPr>
          <p:cNvPr id="37895" name="TextBox 6"/>
          <p:cNvSpPr txBox="1">
            <a:spLocks noChangeArrowheads="1"/>
          </p:cNvSpPr>
          <p:nvPr/>
        </p:nvSpPr>
        <p:spPr bwMode="auto">
          <a:xfrm>
            <a:off x="4648200" y="4343400"/>
            <a:ext cx="2209800" cy="646113"/>
          </a:xfrm>
          <a:prstGeom prst="rect">
            <a:avLst/>
          </a:prstGeom>
          <a:noFill/>
          <a:ln w="9525">
            <a:noFill/>
            <a:miter lim="800000"/>
            <a:headEnd/>
            <a:tailEnd/>
          </a:ln>
        </p:spPr>
        <p:txBody>
          <a:bodyPr>
            <a:prstTxWarp prst="textNoShape">
              <a:avLst/>
            </a:prstTxWarp>
            <a:spAutoFit/>
          </a:bodyPr>
          <a:lstStyle/>
          <a:p>
            <a:endParaRPr lang="en-US" sz="3600">
              <a:solidFill>
                <a:schemeClr val="bg1"/>
              </a:solidFill>
              <a:latin typeface="Arial Black" pitchFamily="1" charset="0"/>
            </a:endParaRPr>
          </a:p>
        </p:txBody>
      </p:sp>
      <p:sp>
        <p:nvSpPr>
          <p:cNvPr id="32" name="Rectangle 31"/>
          <p:cNvSpPr/>
          <p:nvPr/>
        </p:nvSpPr>
        <p:spPr>
          <a:xfrm>
            <a:off x="304800" y="1828800"/>
            <a:ext cx="2743200" cy="584776"/>
          </a:xfrm>
          <a:prstGeom prst="rect">
            <a:avLst/>
          </a:prstGeom>
        </p:spPr>
        <p:txBody>
          <a:bodyPr wrap="square">
            <a:spAutoFit/>
          </a:bodyPr>
          <a:lstStyle/>
          <a:p>
            <a:r>
              <a:rPr lang="en-US" sz="3200" dirty="0" err="1" smtClean="0">
                <a:latin typeface="Cambria" pitchFamily="1" charset="0"/>
                <a:ea typeface="Cambria" pitchFamily="1" charset="0"/>
                <a:cs typeface="Cambria" pitchFamily="1" charset="0"/>
              </a:rPr>
              <a:t>w</a:t>
            </a:r>
            <a:r>
              <a:rPr lang="en-US" sz="3200" dirty="0" smtClean="0">
                <a:latin typeface="Cambria" pitchFamily="1" charset="0"/>
                <a:ea typeface="Cambria" pitchFamily="1" charset="0"/>
                <a:cs typeface="Cambria" pitchFamily="1" charset="0"/>
              </a:rPr>
              <a:t>=</a:t>
            </a:r>
          </a:p>
        </p:txBody>
      </p:sp>
      <p:sp>
        <p:nvSpPr>
          <p:cNvPr id="33" name="Rectangle 32"/>
          <p:cNvSpPr/>
          <p:nvPr/>
        </p:nvSpPr>
        <p:spPr>
          <a:xfrm>
            <a:off x="381000" y="2387024"/>
            <a:ext cx="1447800" cy="584776"/>
          </a:xfrm>
          <a:prstGeom prst="rect">
            <a:avLst/>
          </a:prstGeom>
        </p:spPr>
        <p:txBody>
          <a:bodyPr wrap="square">
            <a:spAutoFit/>
          </a:bodyPr>
          <a:lstStyle/>
          <a:p>
            <a:r>
              <a:rPr lang="en-US" sz="3200" dirty="0" err="1" smtClean="0">
                <a:latin typeface="Cambria" pitchFamily="1" charset="0"/>
                <a:ea typeface="Cambria" pitchFamily="1" charset="0"/>
                <a:cs typeface="Cambria" pitchFamily="1" charset="0"/>
              </a:rPr>
              <a:t>h</a:t>
            </a:r>
            <a:r>
              <a:rPr lang="en-US" sz="3200" dirty="0" smtClean="0">
                <a:latin typeface="Cambria" pitchFamily="1" charset="0"/>
                <a:ea typeface="Cambria" pitchFamily="1" charset="0"/>
                <a:cs typeface="Cambria" pitchFamily="1" charset="0"/>
              </a:rPr>
              <a:t>= </a:t>
            </a:r>
          </a:p>
        </p:txBody>
      </p:sp>
      <p:graphicFrame>
        <p:nvGraphicFramePr>
          <p:cNvPr id="76806" name="Object 6"/>
          <p:cNvGraphicFramePr>
            <a:graphicFrameLocks noChangeAspect="1"/>
          </p:cNvGraphicFramePr>
          <p:nvPr/>
        </p:nvGraphicFramePr>
        <p:xfrm>
          <a:off x="1643013" y="1828800"/>
          <a:ext cx="2447925" cy="657225"/>
        </p:xfrm>
        <a:graphic>
          <a:graphicData uri="http://schemas.openxmlformats.org/presentationml/2006/ole">
            <mc:AlternateContent xmlns:mc="http://schemas.openxmlformats.org/markup-compatibility/2006">
              <mc:Choice xmlns:v="urn:schemas-microsoft-com:vml" Requires="v">
                <p:oleObj spid="_x0000_s109598" name="Equation" r:id="rId5" imgW="520700" imgH="139700" progId="Equation.3">
                  <p:embed/>
                </p:oleObj>
              </mc:Choice>
              <mc:Fallback>
                <p:oleObj name="Equation" r:id="rId5" imgW="520700" imgH="1397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013" y="1828800"/>
                        <a:ext cx="24479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6"/>
          <p:cNvGrpSpPr/>
          <p:nvPr/>
        </p:nvGrpSpPr>
        <p:grpSpPr>
          <a:xfrm>
            <a:off x="1371600" y="2738475"/>
            <a:ext cx="2405013" cy="614325"/>
            <a:chOff x="2624187" y="2967075"/>
            <a:chExt cx="2405013" cy="614325"/>
          </a:xfrm>
        </p:grpSpPr>
        <p:graphicFrame>
          <p:nvGraphicFramePr>
            <p:cNvPr id="76808" name="Object 8"/>
            <p:cNvGraphicFramePr>
              <a:graphicFrameLocks noChangeAspect="1"/>
            </p:cNvGraphicFramePr>
            <p:nvPr/>
          </p:nvGraphicFramePr>
          <p:xfrm>
            <a:off x="2624187" y="2984500"/>
            <a:ext cx="717550" cy="596900"/>
          </p:xfrm>
          <a:graphic>
            <a:graphicData uri="http://schemas.openxmlformats.org/presentationml/2006/ole">
              <mc:AlternateContent xmlns:mc="http://schemas.openxmlformats.org/markup-compatibility/2006">
                <mc:Choice xmlns:v="urn:schemas-microsoft-com:vml" Requires="v">
                  <p:oleObj spid="_x0000_s109599" name="Equation" r:id="rId7" imgW="152400" imgH="127000" progId="Equation.3">
                    <p:embed/>
                  </p:oleObj>
                </mc:Choice>
                <mc:Fallback>
                  <p:oleObj name="Equation" r:id="rId7" imgW="152400" imgH="1270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4187" y="2984500"/>
                          <a:ext cx="71755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9" name="Object 9"/>
            <p:cNvGraphicFramePr>
              <a:graphicFrameLocks noChangeAspect="1"/>
            </p:cNvGraphicFramePr>
            <p:nvPr/>
          </p:nvGraphicFramePr>
          <p:xfrm>
            <a:off x="3895725" y="2967075"/>
            <a:ext cx="1133475" cy="598487"/>
          </p:xfrm>
          <a:graphic>
            <a:graphicData uri="http://schemas.openxmlformats.org/presentationml/2006/ole">
              <mc:AlternateContent xmlns:mc="http://schemas.openxmlformats.org/markup-compatibility/2006">
                <mc:Choice xmlns:v="urn:schemas-microsoft-com:vml" Requires="v">
                  <p:oleObj spid="_x0000_s109600" name="Equation" r:id="rId9" imgW="241300" imgH="127000" progId="Equation.3">
                    <p:embed/>
                  </p:oleObj>
                </mc:Choice>
                <mc:Fallback>
                  <p:oleObj name="Equation" r:id="rId9" imgW="241300" imgH="1270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725" y="2967075"/>
                          <a:ext cx="1133475"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TextBox 24"/>
          <p:cNvSpPr txBox="1"/>
          <p:nvPr/>
        </p:nvSpPr>
        <p:spPr>
          <a:xfrm>
            <a:off x="1905000" y="2555574"/>
            <a:ext cx="990600" cy="923330"/>
          </a:xfrm>
          <a:prstGeom prst="rect">
            <a:avLst/>
          </a:prstGeom>
          <a:noFill/>
        </p:spPr>
        <p:txBody>
          <a:bodyPr wrap="square" rtlCol="0">
            <a:spAutoFit/>
          </a:bodyPr>
          <a:lstStyle/>
          <a:p>
            <a:r>
              <a:rPr lang="en-US" sz="5400" dirty="0" smtClean="0">
                <a:solidFill>
                  <a:srgbClr val="C0504D"/>
                </a:solidFill>
                <a:latin typeface="Cambria "/>
                <a:cs typeface="Cambria "/>
              </a:rPr>
              <a:t>9</a:t>
            </a:r>
            <a:endParaRPr lang="en-US" sz="5400" dirty="0">
              <a:solidFill>
                <a:srgbClr val="C0504D"/>
              </a:solidFill>
              <a:latin typeface="Cambria "/>
              <a:cs typeface="Cambria "/>
            </a:endParaRPr>
          </a:p>
        </p:txBody>
      </p:sp>
      <p:sp>
        <p:nvSpPr>
          <p:cNvPr id="26" name="TextBox 25"/>
          <p:cNvSpPr txBox="1"/>
          <p:nvPr/>
        </p:nvSpPr>
        <p:spPr>
          <a:xfrm>
            <a:off x="3637115" y="2535087"/>
            <a:ext cx="990600" cy="954107"/>
          </a:xfrm>
          <a:prstGeom prst="rect">
            <a:avLst/>
          </a:prstGeom>
          <a:noFill/>
        </p:spPr>
        <p:txBody>
          <a:bodyPr wrap="square" rtlCol="0">
            <a:spAutoFit/>
          </a:bodyPr>
          <a:lstStyle/>
          <a:p>
            <a:r>
              <a:rPr lang="en-US" sz="5600" dirty="0" smtClean="0">
                <a:solidFill>
                  <a:srgbClr val="0000FF"/>
                </a:solidFill>
                <a:latin typeface="Cambria "/>
                <a:cs typeface="Cambria "/>
              </a:rPr>
              <a:t>7</a:t>
            </a:r>
            <a:endParaRPr lang="en-US" sz="5600" dirty="0">
              <a:solidFill>
                <a:srgbClr val="0000FF"/>
              </a:solidFill>
              <a:latin typeface="Cambria "/>
              <a:cs typeface="Cambria "/>
            </a:endParaRPr>
          </a:p>
        </p:txBody>
      </p:sp>
      <p:graphicFrame>
        <p:nvGraphicFramePr>
          <p:cNvPr id="76810" name="Object 10"/>
          <p:cNvGraphicFramePr>
            <a:graphicFrameLocks noChangeAspect="1"/>
          </p:cNvGraphicFramePr>
          <p:nvPr/>
        </p:nvGraphicFramePr>
        <p:xfrm>
          <a:off x="1844626" y="3592513"/>
          <a:ext cx="895350" cy="598487"/>
        </p:xfrm>
        <a:graphic>
          <a:graphicData uri="http://schemas.openxmlformats.org/presentationml/2006/ole">
            <mc:AlternateContent xmlns:mc="http://schemas.openxmlformats.org/markup-compatibility/2006">
              <mc:Choice xmlns:v="urn:schemas-microsoft-com:vml" Requires="v">
                <p:oleObj spid="_x0000_s109601" name="Equation" r:id="rId11" imgW="190500" imgH="127000" progId="Equation.3">
                  <p:embed/>
                </p:oleObj>
              </mc:Choice>
              <mc:Fallback>
                <p:oleObj name="Equation" r:id="rId11" imgW="190500" imgH="1270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4626" y="3592513"/>
                        <a:ext cx="895350"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11" name="Object 11"/>
          <p:cNvGraphicFramePr>
            <a:graphicFrameLocks noChangeAspect="1"/>
          </p:cNvGraphicFramePr>
          <p:nvPr/>
        </p:nvGraphicFramePr>
        <p:xfrm>
          <a:off x="3032076" y="3592513"/>
          <a:ext cx="895350" cy="598487"/>
        </p:xfrm>
        <a:graphic>
          <a:graphicData uri="http://schemas.openxmlformats.org/presentationml/2006/ole">
            <mc:AlternateContent xmlns:mc="http://schemas.openxmlformats.org/markup-compatibility/2006">
              <mc:Choice xmlns:v="urn:schemas-microsoft-com:vml" Requires="v">
                <p:oleObj spid="_x0000_s109602" name="Equation" r:id="rId13" imgW="190500" imgH="127000" progId="Equation.3">
                  <p:embed/>
                </p:oleObj>
              </mc:Choice>
              <mc:Fallback>
                <p:oleObj name="Equation" r:id="rId13" imgW="190500" imgH="12700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2076" y="3592513"/>
                        <a:ext cx="895350"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12" name="Object 12"/>
          <p:cNvGraphicFramePr>
            <a:graphicFrameLocks noChangeAspect="1"/>
          </p:cNvGraphicFramePr>
          <p:nvPr/>
        </p:nvGraphicFramePr>
        <p:xfrm>
          <a:off x="2633613" y="3636962"/>
          <a:ext cx="536575" cy="477838"/>
        </p:xfrm>
        <a:graphic>
          <a:graphicData uri="http://schemas.openxmlformats.org/presentationml/2006/ole">
            <mc:AlternateContent xmlns:mc="http://schemas.openxmlformats.org/markup-compatibility/2006">
              <mc:Choice xmlns:v="urn:schemas-microsoft-com:vml" Requires="v">
                <p:oleObj spid="_x0000_s109603" name="Equation" r:id="rId15" imgW="114300" imgH="101600" progId="Equation.3">
                  <p:embed/>
                </p:oleObj>
              </mc:Choice>
              <mc:Fallback>
                <p:oleObj name="Equation" r:id="rId15" imgW="114300" imgH="10160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33613" y="3636962"/>
                        <a:ext cx="536575"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13" name="Object 13"/>
          <p:cNvGraphicFramePr>
            <a:graphicFrameLocks noChangeAspect="1"/>
          </p:cNvGraphicFramePr>
          <p:nvPr/>
        </p:nvGraphicFramePr>
        <p:xfrm>
          <a:off x="2379613" y="4278313"/>
          <a:ext cx="1133475" cy="598487"/>
        </p:xfrm>
        <a:graphic>
          <a:graphicData uri="http://schemas.openxmlformats.org/presentationml/2006/ole">
            <mc:AlternateContent xmlns:mc="http://schemas.openxmlformats.org/markup-compatibility/2006">
              <mc:Choice xmlns:v="urn:schemas-microsoft-com:vml" Requires="v">
                <p:oleObj spid="_x0000_s109604" name="Equation" r:id="rId17" imgW="241300" imgH="127000" progId="Equation.3">
                  <p:embed/>
                </p:oleObj>
              </mc:Choice>
              <mc:Fallback>
                <p:oleObj name="Equation" r:id="rId17" imgW="241300" imgH="127000" progId="Equation.3">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79613" y="4278313"/>
                        <a:ext cx="1133475"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Box 33"/>
          <p:cNvSpPr txBox="1"/>
          <p:nvPr/>
        </p:nvSpPr>
        <p:spPr>
          <a:xfrm>
            <a:off x="1854200" y="2543770"/>
            <a:ext cx="990600" cy="923330"/>
          </a:xfrm>
          <a:prstGeom prst="rect">
            <a:avLst/>
          </a:prstGeom>
          <a:noFill/>
        </p:spPr>
        <p:txBody>
          <a:bodyPr wrap="square" rtlCol="0">
            <a:spAutoFit/>
          </a:bodyPr>
          <a:lstStyle/>
          <a:p>
            <a:r>
              <a:rPr lang="en-US" sz="5400" dirty="0" err="1" smtClean="0">
                <a:solidFill>
                  <a:srgbClr val="C0504D"/>
                </a:solidFill>
                <a:latin typeface="Cambria "/>
                <a:cs typeface="Cambria "/>
              </a:rPr>
              <a:t>w</a:t>
            </a:r>
            <a:endParaRPr lang="en-US" sz="5400" dirty="0">
              <a:solidFill>
                <a:srgbClr val="C0504D"/>
              </a:solidFill>
              <a:latin typeface="Cambria "/>
              <a:cs typeface="Cambria "/>
            </a:endParaRPr>
          </a:p>
        </p:txBody>
      </p:sp>
      <p:sp>
        <p:nvSpPr>
          <p:cNvPr id="35" name="TextBox 34"/>
          <p:cNvSpPr txBox="1"/>
          <p:nvPr/>
        </p:nvSpPr>
        <p:spPr>
          <a:xfrm>
            <a:off x="3652755" y="2525693"/>
            <a:ext cx="990600" cy="954107"/>
          </a:xfrm>
          <a:prstGeom prst="rect">
            <a:avLst/>
          </a:prstGeom>
          <a:noFill/>
        </p:spPr>
        <p:txBody>
          <a:bodyPr wrap="square" rtlCol="0">
            <a:spAutoFit/>
          </a:bodyPr>
          <a:lstStyle/>
          <a:p>
            <a:r>
              <a:rPr lang="en-US" sz="5600" dirty="0" err="1" smtClean="0">
                <a:solidFill>
                  <a:srgbClr val="0000FF"/>
                </a:solidFill>
                <a:latin typeface="Cambria "/>
                <a:cs typeface="Cambria "/>
              </a:rPr>
              <a:t>h</a:t>
            </a:r>
            <a:endParaRPr lang="en-US" sz="5600" dirty="0">
              <a:solidFill>
                <a:srgbClr val="0000FF"/>
              </a:solidFill>
              <a:latin typeface="Cambria "/>
              <a:cs typeface="Cambria "/>
            </a:endParaRPr>
          </a:p>
        </p:txBody>
      </p:sp>
      <p:sp>
        <p:nvSpPr>
          <p:cNvPr id="23" name="Rectangle 13"/>
          <p:cNvSpPr>
            <a:spLocks noChangeArrowheads="1"/>
          </p:cNvSpPr>
          <p:nvPr/>
        </p:nvSpPr>
        <p:spPr bwMode="auto">
          <a:xfrm>
            <a:off x="533400" y="609600"/>
            <a:ext cx="8610600" cy="584776"/>
          </a:xfrm>
          <a:prstGeom prst="rect">
            <a:avLst/>
          </a:prstGeom>
          <a:noFill/>
          <a:ln w="9525">
            <a:noFill/>
            <a:miter lim="800000"/>
            <a:headEnd/>
            <a:tailEnd/>
          </a:ln>
        </p:spPr>
        <p:txBody>
          <a:bodyPr wrap="square">
            <a:prstTxWarp prst="textNoShape">
              <a:avLst/>
            </a:prstTxWarp>
            <a:spAutoFit/>
          </a:bodyPr>
          <a:lstStyle/>
          <a:p>
            <a:r>
              <a:rPr lang="en-US" sz="3200" b="1" dirty="0" smtClean="0">
                <a:latin typeface="Cambria" pitchFamily="1" charset="0"/>
                <a:ea typeface="Cambria" pitchFamily="1" charset="0"/>
                <a:cs typeface="Cambria" pitchFamily="1" charset="0"/>
              </a:rPr>
              <a:t>Find the cost of buying 9 wands and 7 hats.  </a:t>
            </a:r>
            <a:endParaRPr lang="en-US" sz="3200" b="1" dirty="0">
              <a:latin typeface="Cambria" pitchFamily="1" charset="0"/>
              <a:ea typeface="Cambria" pitchFamily="1" charset="0"/>
              <a:cs typeface="Cambria" pitchFamily="1" charset="0"/>
            </a:endParaRPr>
          </a:p>
        </p:txBody>
      </p:sp>
      <p:sp>
        <p:nvSpPr>
          <p:cNvPr id="24" name="TextBox 23"/>
          <p:cNvSpPr txBox="1"/>
          <p:nvPr/>
        </p:nvSpPr>
        <p:spPr>
          <a:xfrm>
            <a:off x="4267200" y="1636693"/>
            <a:ext cx="4800600" cy="954107"/>
          </a:xfrm>
          <a:prstGeom prst="rect">
            <a:avLst/>
          </a:prstGeom>
          <a:noFill/>
        </p:spPr>
        <p:txBody>
          <a:bodyPr wrap="square">
            <a:spAutoFit/>
          </a:bodyPr>
          <a:lstStyle/>
          <a:p>
            <a:pPr>
              <a:defRPr/>
            </a:pPr>
            <a:r>
              <a:rPr lang="en-US" sz="2800" dirty="0" smtClean="0">
                <a:latin typeface="Arial Black" pitchFamily="34" charset="0"/>
                <a:ea typeface="ＭＳ Ｐゴシック" charset="-128"/>
                <a:cs typeface="+mn-cs"/>
              </a:rPr>
              <a:t>Steps:</a:t>
            </a:r>
          </a:p>
          <a:p>
            <a:pPr>
              <a:defRPr/>
            </a:pPr>
            <a:r>
              <a:rPr lang="en-US" sz="2800" dirty="0" smtClean="0">
                <a:latin typeface="Arial Black" pitchFamily="34" charset="0"/>
                <a:ea typeface="ＭＳ Ｐゴシック" charset="-128"/>
                <a:cs typeface="+mn-cs"/>
              </a:rPr>
              <a:t>1. Copy </a:t>
            </a:r>
            <a:r>
              <a:rPr lang="en-US" sz="2800" dirty="0">
                <a:latin typeface="Arial Black" pitchFamily="34" charset="0"/>
                <a:ea typeface="ＭＳ Ｐゴシック" charset="-128"/>
                <a:cs typeface="+mn-cs"/>
              </a:rPr>
              <a:t>the </a:t>
            </a:r>
            <a:r>
              <a:rPr lang="en-US" sz="2800" dirty="0" smtClean="0">
                <a:latin typeface="Arial Black" pitchFamily="34" charset="0"/>
                <a:ea typeface="ＭＳ Ｐゴシック" charset="-128"/>
                <a:cs typeface="+mn-cs"/>
              </a:rPr>
              <a:t>expression. </a:t>
            </a:r>
          </a:p>
        </p:txBody>
      </p:sp>
      <p:sp>
        <p:nvSpPr>
          <p:cNvPr id="29" name="TextBox 28"/>
          <p:cNvSpPr txBox="1"/>
          <p:nvPr/>
        </p:nvSpPr>
        <p:spPr>
          <a:xfrm>
            <a:off x="4267200" y="2743200"/>
            <a:ext cx="4648200" cy="954107"/>
          </a:xfrm>
          <a:prstGeom prst="rect">
            <a:avLst/>
          </a:prstGeom>
          <a:noFill/>
        </p:spPr>
        <p:txBody>
          <a:bodyPr wrap="square">
            <a:spAutoFit/>
          </a:bodyPr>
          <a:lstStyle/>
          <a:p>
            <a:pPr>
              <a:defRPr/>
            </a:pPr>
            <a:r>
              <a:rPr lang="en-US" sz="2800" dirty="0" smtClean="0">
                <a:latin typeface="Arial Black" pitchFamily="34" charset="0"/>
                <a:ea typeface="ＭＳ Ｐゴシック" charset="-128"/>
                <a:cs typeface="+mn-cs"/>
              </a:rPr>
              <a:t>2. Substitute the value in for the variable.</a:t>
            </a:r>
          </a:p>
        </p:txBody>
      </p:sp>
      <p:sp>
        <p:nvSpPr>
          <p:cNvPr id="30" name="TextBox 29"/>
          <p:cNvSpPr txBox="1"/>
          <p:nvPr/>
        </p:nvSpPr>
        <p:spPr>
          <a:xfrm>
            <a:off x="4343400" y="3846493"/>
            <a:ext cx="4495800" cy="954107"/>
          </a:xfrm>
          <a:prstGeom prst="rect">
            <a:avLst/>
          </a:prstGeom>
          <a:noFill/>
        </p:spPr>
        <p:txBody>
          <a:bodyPr wrap="square">
            <a:spAutoFit/>
          </a:bodyPr>
          <a:lstStyle/>
          <a:p>
            <a:pPr>
              <a:defRPr/>
            </a:pPr>
            <a:r>
              <a:rPr lang="en-US" sz="2800" dirty="0" smtClean="0">
                <a:latin typeface="Arial Black" pitchFamily="34" charset="0"/>
                <a:ea typeface="ＭＳ Ｐゴシック" charset="-128"/>
                <a:cs typeface="+mn-cs"/>
              </a:rPr>
              <a:t>3. Evaluate using the order of operations.</a:t>
            </a:r>
          </a:p>
        </p:txBody>
      </p:sp>
      <p:sp>
        <p:nvSpPr>
          <p:cNvPr id="31" name="TextBox 30"/>
          <p:cNvSpPr txBox="1"/>
          <p:nvPr/>
        </p:nvSpPr>
        <p:spPr>
          <a:xfrm>
            <a:off x="7086600" y="5638800"/>
            <a:ext cx="1666875" cy="276999"/>
          </a:xfrm>
          <a:prstGeom prst="rect">
            <a:avLst/>
          </a:prstGeom>
          <a:noFill/>
        </p:spPr>
        <p:txBody>
          <a:bodyPr wrap="square" rtlCol="0">
            <a:spAutoFit/>
          </a:bodyPr>
          <a:lstStyle/>
          <a:p>
            <a:r>
              <a:rPr lang="en-US" sz="1200" dirty="0" smtClean="0">
                <a:solidFill>
                  <a:srgbClr val="C00000"/>
                </a:solidFill>
              </a:rPr>
              <a:t>Click to reveal next part</a:t>
            </a:r>
            <a:endParaRPr lang="en-US" sz="1200" dirty="0">
              <a:solidFill>
                <a:srgbClr val="C00000"/>
              </a:solidFill>
            </a:endParaRPr>
          </a:p>
        </p:txBody>
      </p:sp>
      <p:sp>
        <p:nvSpPr>
          <p:cNvPr id="27" name="TextBox 26"/>
          <p:cNvSpPr txBox="1"/>
          <p:nvPr/>
        </p:nvSpPr>
        <p:spPr>
          <a:xfrm>
            <a:off x="914400" y="1676400"/>
            <a:ext cx="609600" cy="769441"/>
          </a:xfrm>
          <a:prstGeom prst="rect">
            <a:avLst/>
          </a:prstGeom>
          <a:noFill/>
        </p:spPr>
        <p:txBody>
          <a:bodyPr wrap="square" rtlCol="0">
            <a:spAutoFit/>
          </a:bodyPr>
          <a:lstStyle/>
          <a:p>
            <a:r>
              <a:rPr lang="en-US" sz="4400" dirty="0" smtClean="0">
                <a:solidFill>
                  <a:srgbClr val="C0504D"/>
                </a:solidFill>
                <a:latin typeface="Cambria "/>
                <a:cs typeface="Cambria "/>
              </a:rPr>
              <a:t>9</a:t>
            </a:r>
            <a:endParaRPr lang="en-US" sz="4400" dirty="0">
              <a:solidFill>
                <a:srgbClr val="C0504D"/>
              </a:solidFill>
              <a:latin typeface="Cambria "/>
              <a:cs typeface="Cambria "/>
            </a:endParaRPr>
          </a:p>
        </p:txBody>
      </p:sp>
      <p:sp>
        <p:nvSpPr>
          <p:cNvPr id="28" name="TextBox 27"/>
          <p:cNvSpPr txBox="1"/>
          <p:nvPr/>
        </p:nvSpPr>
        <p:spPr>
          <a:xfrm>
            <a:off x="914400" y="2278559"/>
            <a:ext cx="609600" cy="769441"/>
          </a:xfrm>
          <a:prstGeom prst="rect">
            <a:avLst/>
          </a:prstGeom>
          <a:noFill/>
        </p:spPr>
        <p:txBody>
          <a:bodyPr wrap="square" rtlCol="0">
            <a:spAutoFit/>
          </a:bodyPr>
          <a:lstStyle/>
          <a:p>
            <a:r>
              <a:rPr lang="en-US" sz="4400" dirty="0" smtClean="0">
                <a:solidFill>
                  <a:srgbClr val="0000FF"/>
                </a:solidFill>
                <a:latin typeface="Cambria "/>
                <a:cs typeface="Cambria "/>
              </a:rPr>
              <a:t>7</a:t>
            </a:r>
            <a:endParaRPr lang="en-US" sz="4400" dirty="0">
              <a:solidFill>
                <a:srgbClr val="0000FF"/>
              </a:solidFill>
              <a:latin typeface="Cambria "/>
              <a:cs typeface="Cambria "/>
            </a:endParaRPr>
          </a:p>
        </p:txBody>
      </p:sp>
      <p:sp>
        <p:nvSpPr>
          <p:cNvPr id="36" name="Page Title"/>
          <p:cNvSpPr txBox="1">
            <a:spLocks/>
          </p:cNvSpPr>
          <p:nvPr/>
        </p:nvSpPr>
        <p:spPr bwMode="auto">
          <a:xfrm>
            <a:off x="152400" y="-30163"/>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ＭＳ Ｐゴシック" pitchFamily="1" charset="-128"/>
                <a:cs typeface="ＭＳ Ｐゴシック" pitchFamily="1" charset="-128"/>
              </a:rPr>
              <a:t>Explore 1- Evaluating with Marvin</a:t>
            </a:r>
            <a:endParaRPr kumimoji="0" lang="en-US" sz="3200" b="1" i="0" u="none" strike="noStrike" kern="1200" cap="none" spc="0" normalizeH="0" baseline="0" noProof="0" dirty="0">
              <a:ln>
                <a:noFill/>
              </a:ln>
              <a:solidFill>
                <a:schemeClr val="bg1"/>
              </a:solidFill>
              <a:effectLst/>
              <a:uLnTx/>
              <a:uFillTx/>
              <a:latin typeface="+mj-lt"/>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68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68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68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6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4" grpId="0"/>
      <p:bldP spid="34" grpId="1"/>
      <p:bldP spid="35" grpId="0"/>
      <p:bldP spid="35" grpId="1"/>
      <p:bldP spid="24" grpId="0"/>
      <p:bldP spid="29" grpId="0"/>
      <p:bldP spid="30" grpId="0"/>
      <p:bldP spid="27" grpId="0"/>
      <p:bldP spid="28" grpId="0"/>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7228</TotalTime>
  <Words>2961</Words>
  <Application>Microsoft Office PowerPoint</Application>
  <PresentationFormat>On-screen Show (4:3)</PresentationFormat>
  <Paragraphs>316</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PowerPoint Presentation</vt:lpstr>
      <vt:lpstr>Warm Up</vt:lpstr>
      <vt:lpstr>Launch- Shopping with Marvin</vt:lpstr>
      <vt:lpstr>PowerPoint Presentation</vt:lpstr>
      <vt:lpstr>Explore 1- Evaluating with Marvin</vt:lpstr>
      <vt:lpstr>PowerPoint Presentation</vt:lpstr>
      <vt:lpstr>PowerPoint Presentation</vt:lpstr>
      <vt:lpstr>PowerPoint Presentation</vt:lpstr>
      <vt:lpstr>PowerPoint Presentation</vt:lpstr>
      <vt:lpstr>Explore 2- Formulas</vt:lpstr>
      <vt:lpstr>Explore 2- Formulas</vt:lpstr>
      <vt:lpstr>PowerPoint Presentation</vt:lpstr>
      <vt:lpstr>Exit Slip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Ulrich</dc:creator>
  <cp:lastModifiedBy>Susan</cp:lastModifiedBy>
  <cp:revision>619</cp:revision>
  <cp:lastPrinted>2013-02-24T18:47:07Z</cp:lastPrinted>
  <dcterms:created xsi:type="dcterms:W3CDTF">2013-03-24T20:31:18Z</dcterms:created>
  <dcterms:modified xsi:type="dcterms:W3CDTF">2014-03-10T17:27:54Z</dcterms:modified>
</cp:coreProperties>
</file>