
<file path=[Content_Types].xml><?xml version="1.0" encoding="utf-8"?>
<Types xmlns="http://schemas.openxmlformats.org/package/2006/content-types">
  <Default Extension="png" ContentType="image/png"/>
  <Default Extension="bin" ContentType="audio/unknown"/>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4"/>
  </p:notesMasterIdLst>
  <p:sldIdLst>
    <p:sldId id="259" r:id="rId2"/>
    <p:sldId id="271" r:id="rId3"/>
    <p:sldId id="347" r:id="rId4"/>
    <p:sldId id="280" r:id="rId5"/>
    <p:sldId id="334" r:id="rId6"/>
    <p:sldId id="354" r:id="rId7"/>
    <p:sldId id="348" r:id="rId8"/>
    <p:sldId id="351" r:id="rId9"/>
    <p:sldId id="352" r:id="rId10"/>
    <p:sldId id="349" r:id="rId11"/>
    <p:sldId id="350" r:id="rId12"/>
    <p:sldId id="279"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charset="0"/>
        <a:ea typeface="ＭＳ Ｐゴシック" charset="-128"/>
        <a:cs typeface="+mn-cs"/>
      </a:defRPr>
    </a:lvl1pPr>
    <a:lvl2pPr marL="457200" algn="l" rtl="0" fontAlgn="base">
      <a:spcBef>
        <a:spcPct val="0"/>
      </a:spcBef>
      <a:spcAft>
        <a:spcPct val="0"/>
      </a:spcAft>
      <a:defRPr kern="1200">
        <a:solidFill>
          <a:schemeClr val="tx1"/>
        </a:solidFill>
        <a:latin typeface="Calibri" charset="0"/>
        <a:ea typeface="ＭＳ Ｐゴシック" charset="-128"/>
        <a:cs typeface="+mn-cs"/>
      </a:defRPr>
    </a:lvl2pPr>
    <a:lvl3pPr marL="914400" algn="l" rtl="0" fontAlgn="base">
      <a:spcBef>
        <a:spcPct val="0"/>
      </a:spcBef>
      <a:spcAft>
        <a:spcPct val="0"/>
      </a:spcAft>
      <a:defRPr kern="1200">
        <a:solidFill>
          <a:schemeClr val="tx1"/>
        </a:solidFill>
        <a:latin typeface="Calibri" charset="0"/>
        <a:ea typeface="ＭＳ Ｐゴシック" charset="-128"/>
        <a:cs typeface="+mn-cs"/>
      </a:defRPr>
    </a:lvl3pPr>
    <a:lvl4pPr marL="1371600" algn="l" rtl="0" fontAlgn="base">
      <a:spcBef>
        <a:spcPct val="0"/>
      </a:spcBef>
      <a:spcAft>
        <a:spcPct val="0"/>
      </a:spcAft>
      <a:defRPr kern="1200">
        <a:solidFill>
          <a:schemeClr val="tx1"/>
        </a:solidFill>
        <a:latin typeface="Calibri" charset="0"/>
        <a:ea typeface="ＭＳ Ｐゴシック" charset="-128"/>
        <a:cs typeface="+mn-cs"/>
      </a:defRPr>
    </a:lvl4pPr>
    <a:lvl5pPr marL="1828800" algn="l" rtl="0" fontAlgn="base">
      <a:spcBef>
        <a:spcPct val="0"/>
      </a:spcBef>
      <a:spcAft>
        <a:spcPct val="0"/>
      </a:spcAft>
      <a:defRPr kern="1200">
        <a:solidFill>
          <a:schemeClr val="tx1"/>
        </a:solidFill>
        <a:latin typeface="Calibri" charset="0"/>
        <a:ea typeface="ＭＳ Ｐゴシック" charset="-128"/>
        <a:cs typeface="+mn-cs"/>
      </a:defRPr>
    </a:lvl5pPr>
    <a:lvl6pPr marL="2286000" algn="l" defTabSz="914400" rtl="0" eaLnBrk="1" latinLnBrk="0" hangingPunct="1">
      <a:defRPr kern="1200">
        <a:solidFill>
          <a:schemeClr val="tx1"/>
        </a:solidFill>
        <a:latin typeface="Calibri" charset="0"/>
        <a:ea typeface="ＭＳ Ｐゴシック" charset="-128"/>
        <a:cs typeface="+mn-cs"/>
      </a:defRPr>
    </a:lvl6pPr>
    <a:lvl7pPr marL="2743200" algn="l" defTabSz="914400" rtl="0" eaLnBrk="1" latinLnBrk="0" hangingPunct="1">
      <a:defRPr kern="1200">
        <a:solidFill>
          <a:schemeClr val="tx1"/>
        </a:solidFill>
        <a:latin typeface="Calibri" charset="0"/>
        <a:ea typeface="ＭＳ Ｐゴシック" charset="-128"/>
        <a:cs typeface="+mn-cs"/>
      </a:defRPr>
    </a:lvl7pPr>
    <a:lvl8pPr marL="3200400" algn="l" defTabSz="914400" rtl="0" eaLnBrk="1" latinLnBrk="0" hangingPunct="1">
      <a:defRPr kern="1200">
        <a:solidFill>
          <a:schemeClr val="tx1"/>
        </a:solidFill>
        <a:latin typeface="Calibri" charset="0"/>
        <a:ea typeface="ＭＳ Ｐゴシック" charset="-128"/>
        <a:cs typeface="+mn-cs"/>
      </a:defRPr>
    </a:lvl8pPr>
    <a:lvl9pPr marL="3657600" algn="l" defTabSz="914400" rtl="0" eaLnBrk="1" latinLnBrk="0" hangingPunct="1">
      <a:defRPr kern="1200">
        <a:solidFill>
          <a:schemeClr val="tx1"/>
        </a:solidFill>
        <a:latin typeface="Calibri"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72A376"/>
    <a:srgbClr val="669900"/>
    <a:srgbClr val="488D43"/>
    <a:srgbClr val="3E5A3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211" autoAdjust="0"/>
    <p:restoredTop sz="89627" autoAdjust="0"/>
  </p:normalViewPr>
  <p:slideViewPr>
    <p:cSldViewPr snapToObjects="1">
      <p:cViewPr>
        <p:scale>
          <a:sx n="75" d="100"/>
          <a:sy n="75" d="100"/>
        </p:scale>
        <p:origin x="-906" y="78"/>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notesViewPr>
    <p:cSldViewPr snapToObjects="1">
      <p:cViewPr varScale="1">
        <p:scale>
          <a:sx n="40" d="100"/>
          <a:sy n="40" d="100"/>
        </p:scale>
        <p:origin x="-1494"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cs typeface="Arial" charset="0"/>
              </a:defRPr>
            </a:lvl1pPr>
          </a:lstStyle>
          <a:p>
            <a:pPr>
              <a:defRPr/>
            </a:pPr>
            <a:fld id="{ACA7BE4A-8D31-4410-B960-7E38E6E0F9E7}" type="datetimeFigureOut">
              <a:rPr lang="en-US"/>
              <a:pPr>
                <a:defRPr/>
              </a:pPr>
              <a:t>3/9/2014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44A84EB8-5975-4F07-A9D4-416AF9AAA7DD}" type="slidenum">
              <a:rPr lang="en-US"/>
              <a:pPr>
                <a:defRPr/>
              </a:pPr>
              <a:t>‹#›</a:t>
            </a:fld>
            <a:endParaRPr lang="en-US"/>
          </a:p>
        </p:txBody>
      </p:sp>
    </p:spTree>
    <p:extLst>
      <p:ext uri="{BB962C8B-B14F-4D97-AF65-F5344CB8AC3E}">
        <p14:creationId xmlns:p14="http://schemas.microsoft.com/office/powerpoint/2010/main" val="17041545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ea typeface="ＭＳ Ｐゴシック" charset="-128"/>
            </a:endParaRP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8FCCBA73-F508-4983-978E-B465167FE497}" type="slidenum">
              <a:rPr lang="en-US" smtClean="0"/>
              <a:pPr eaLnBrk="1" hangingPunct="1"/>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Notes Placeholder 2"/>
          <p:cNvSpPr>
            <a:spLocks noGrp="1"/>
          </p:cNvSpPr>
          <p:nvPr>
            <p:ph type="body" idx="1"/>
          </p:nvPr>
        </p:nvSpPr>
        <p:spPr bwMode="auto"/>
        <p:txBody>
          <a:bodyPr wrap="square" numCol="1" anchor="t" anchorCtr="0" compatLnSpc="1">
            <a:prstTxWarp prst="textNoShape">
              <a:avLst/>
            </a:prstTxWarp>
            <a:normAutofit fontScale="85000" lnSpcReduction="20000"/>
          </a:bodyPr>
          <a:lstStyle/>
          <a:p>
            <a:pPr algn="r" eaLnBrk="1" hangingPunct="1">
              <a:spcBef>
                <a:spcPct val="0"/>
              </a:spcBef>
              <a:defRPr/>
            </a:pPr>
            <a:r>
              <a:rPr lang="en-US" dirty="0" smtClean="0">
                <a:ea typeface="+mn-ea"/>
                <a:cs typeface="+mn-cs"/>
              </a:rPr>
              <a:t>(3</a:t>
            </a:r>
            <a:r>
              <a:rPr lang="en-US" baseline="0" dirty="0" smtClean="0">
                <a:ea typeface="+mn-ea"/>
                <a:cs typeface="+mn-cs"/>
              </a:rPr>
              <a:t> </a:t>
            </a:r>
            <a:r>
              <a:rPr lang="en-US" dirty="0" smtClean="0">
                <a:ea typeface="+mn-ea"/>
                <a:cs typeface="+mn-cs"/>
              </a:rPr>
              <a:t>min) 34</a:t>
            </a:r>
            <a:r>
              <a:rPr lang="en-US" baseline="0" dirty="0" smtClean="0">
                <a:ea typeface="+mn-ea"/>
                <a:cs typeface="+mn-cs"/>
              </a:rPr>
              <a:t> minutes</a:t>
            </a:r>
            <a:endParaRPr lang="en-US" dirty="0" smtClean="0">
              <a:ea typeface="+mn-ea"/>
              <a:cs typeface="+mn-cs"/>
            </a:endParaRPr>
          </a:p>
          <a:p>
            <a:pPr eaLnBrk="1" hangingPunct="1">
              <a:spcBef>
                <a:spcPct val="0"/>
              </a:spcBef>
              <a:defRPr/>
            </a:pPr>
            <a:r>
              <a:rPr lang="en-US" u="sng" dirty="0" smtClean="0">
                <a:ea typeface="+mn-ea"/>
                <a:cs typeface="+mn-cs"/>
              </a:rPr>
              <a:t>In-Class Notes</a:t>
            </a:r>
          </a:p>
          <a:p>
            <a:pPr eaLnBrk="1" hangingPunct="1">
              <a:spcBef>
                <a:spcPct val="0"/>
              </a:spcBef>
              <a:buFontTx/>
              <a:buChar char="•"/>
              <a:defRPr/>
            </a:pPr>
            <a:r>
              <a:rPr lang="en-US" dirty="0" smtClean="0">
                <a:ea typeface="+mn-ea"/>
                <a:cs typeface="+mn-cs"/>
              </a:rPr>
              <a:t> Take a moment to</a:t>
            </a:r>
            <a:r>
              <a:rPr lang="en-US" baseline="0" dirty="0" smtClean="0">
                <a:ea typeface="+mn-ea"/>
                <a:cs typeface="+mn-cs"/>
              </a:rPr>
              <a:t> poll the students on the first observational question. If they need reminders, quickly scroll back to each guided practice slide so they can have another look.</a:t>
            </a:r>
          </a:p>
          <a:p>
            <a:pPr eaLnBrk="1" hangingPunct="1">
              <a:spcBef>
                <a:spcPct val="0"/>
              </a:spcBef>
              <a:buFontTx/>
              <a:buChar char="•"/>
              <a:defRPr/>
            </a:pPr>
            <a:r>
              <a:rPr lang="en-US" baseline="0" dirty="0" smtClean="0">
                <a:ea typeface="+mn-ea"/>
                <a:cs typeface="+mn-cs"/>
              </a:rPr>
              <a:t> The aim is for students to notice that TIME was the independent variable in all 3 of the guided practice questions.</a:t>
            </a:r>
          </a:p>
          <a:p>
            <a:pPr eaLnBrk="1" hangingPunct="1">
              <a:spcBef>
                <a:spcPct val="0"/>
              </a:spcBef>
              <a:buFontTx/>
              <a:buChar char="•"/>
              <a:defRPr/>
            </a:pPr>
            <a:r>
              <a:rPr lang="en-US" baseline="0" dirty="0" smtClean="0">
                <a:ea typeface="+mn-ea"/>
                <a:cs typeface="+mn-cs"/>
              </a:rPr>
              <a:t> Click to reveal this observation after your brief discussion</a:t>
            </a:r>
          </a:p>
          <a:p>
            <a:pPr eaLnBrk="1" hangingPunct="1">
              <a:spcBef>
                <a:spcPct val="0"/>
              </a:spcBef>
              <a:buFontTx/>
              <a:buChar char="•"/>
              <a:defRPr/>
            </a:pPr>
            <a:r>
              <a:rPr lang="en-US" baseline="0" dirty="0" smtClean="0">
                <a:ea typeface="+mn-ea"/>
                <a:cs typeface="+mn-cs"/>
              </a:rPr>
              <a:t> Allow students to make conjectures as to WHY this is the case—what is special about time? Poll them!</a:t>
            </a:r>
          </a:p>
          <a:p>
            <a:pPr eaLnBrk="1" hangingPunct="1">
              <a:spcBef>
                <a:spcPct val="0"/>
              </a:spcBef>
              <a:buFontTx/>
              <a:buChar char="•"/>
              <a:defRPr/>
            </a:pPr>
            <a:r>
              <a:rPr lang="en-US" baseline="0" dirty="0" smtClean="0">
                <a:ea typeface="+mn-ea"/>
                <a:cs typeface="+mn-cs"/>
              </a:rPr>
              <a:t> Click to reveal, discuss how this aligns with students’ thinking. Make sure everyone understands that time is a popular independent variable, because time often ‘causes’ change in other things!</a:t>
            </a:r>
            <a:endParaRPr lang="en-US" dirty="0" smtClean="0">
              <a:ea typeface="+mn-ea"/>
              <a:cs typeface="+mn-cs"/>
            </a:endParaRPr>
          </a:p>
          <a:p>
            <a:pPr eaLnBrk="1" hangingPunct="1">
              <a:spcBef>
                <a:spcPct val="0"/>
              </a:spcBef>
              <a:buFontTx/>
              <a:buChar char="•"/>
              <a:defRPr/>
            </a:pPr>
            <a:endParaRPr lang="en-US" dirty="0" smtClean="0">
              <a:ea typeface="+mn-ea"/>
              <a:cs typeface="+mn-cs"/>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75AE3A94-1C2B-4D8D-8581-469CA4637C53}" type="slidenum">
              <a:rPr lang="en-US" smtClean="0"/>
              <a:pPr eaLnBrk="1" hangingPunct="1"/>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Notes Placeholder 2"/>
          <p:cNvSpPr>
            <a:spLocks noGrp="1"/>
          </p:cNvSpPr>
          <p:nvPr>
            <p:ph type="body" idx="1"/>
          </p:nvPr>
        </p:nvSpPr>
        <p:spPr bwMode="auto"/>
        <p:txBody>
          <a:bodyPr wrap="square" numCol="1" anchor="t" anchorCtr="0" compatLnSpc="1">
            <a:prstTxWarp prst="textNoShape">
              <a:avLst/>
            </a:prstTxWarp>
            <a:normAutofit fontScale="85000" lnSpcReduction="20000"/>
          </a:bodyPr>
          <a:lstStyle/>
          <a:p>
            <a:pPr algn="r" eaLnBrk="1" hangingPunct="1">
              <a:spcBef>
                <a:spcPct val="0"/>
              </a:spcBef>
              <a:defRPr/>
            </a:pPr>
            <a:r>
              <a:rPr lang="en-US" dirty="0" smtClean="0">
                <a:ea typeface="+mn-ea"/>
                <a:cs typeface="+mn-cs"/>
              </a:rPr>
              <a:t>(3 min) 37</a:t>
            </a:r>
            <a:r>
              <a:rPr lang="en-US" baseline="0" dirty="0" smtClean="0">
                <a:ea typeface="+mn-ea"/>
                <a:cs typeface="+mn-cs"/>
              </a:rPr>
              <a:t> minutes</a:t>
            </a:r>
            <a:endParaRPr lang="en-US" dirty="0" smtClean="0">
              <a:ea typeface="+mn-ea"/>
              <a:cs typeface="+mn-cs"/>
            </a:endParaRPr>
          </a:p>
          <a:p>
            <a:pPr eaLnBrk="1" hangingPunct="1">
              <a:spcBef>
                <a:spcPct val="0"/>
              </a:spcBef>
              <a:defRPr/>
            </a:pPr>
            <a:r>
              <a:rPr lang="en-US" u="sng" dirty="0" smtClean="0">
                <a:ea typeface="+mn-ea"/>
                <a:cs typeface="+mn-cs"/>
              </a:rPr>
              <a:t>In-Class Notes</a:t>
            </a:r>
          </a:p>
          <a:p>
            <a:pPr eaLnBrk="1" hangingPunct="1">
              <a:spcBef>
                <a:spcPct val="0"/>
              </a:spcBef>
              <a:buFontTx/>
              <a:buChar char="•"/>
              <a:defRPr/>
            </a:pPr>
            <a:r>
              <a:rPr lang="en-US" dirty="0" smtClean="0">
                <a:ea typeface="+mn-ea"/>
                <a:cs typeface="+mn-cs"/>
              </a:rPr>
              <a:t> This is an example where time is not the independent variable,</a:t>
            </a:r>
            <a:r>
              <a:rPr lang="en-US" baseline="0" dirty="0" smtClean="0">
                <a:ea typeface="+mn-ea"/>
                <a:cs typeface="+mn-cs"/>
              </a:rPr>
              <a:t> to make a point that we always need to think about it carefully and consider which variable depends on the other based on the scenario!</a:t>
            </a:r>
          </a:p>
          <a:p>
            <a:pPr eaLnBrk="1" hangingPunct="1">
              <a:spcBef>
                <a:spcPct val="0"/>
              </a:spcBef>
              <a:buFontTx/>
              <a:buChar char="•"/>
              <a:defRPr/>
            </a:pPr>
            <a:r>
              <a:rPr lang="en-US" baseline="0" dirty="0" smtClean="0">
                <a:ea typeface="+mn-ea"/>
                <a:cs typeface="+mn-cs"/>
              </a:rPr>
              <a:t> Instruct students to follow the same procedures to identify the variables and relationship between them, then click to reveal answers.</a:t>
            </a:r>
          </a:p>
          <a:p>
            <a:pPr eaLnBrk="1" hangingPunct="1">
              <a:spcBef>
                <a:spcPct val="0"/>
              </a:spcBef>
              <a:buFontTx/>
              <a:buChar char="•"/>
              <a:defRPr/>
            </a:pPr>
            <a:r>
              <a:rPr lang="en-US" baseline="0" dirty="0" smtClean="0">
                <a:ea typeface="+mn-ea"/>
                <a:cs typeface="+mn-cs"/>
              </a:rPr>
              <a:t> For the sake of one more practice problem, have students come up with the expression as well, before moving on to the Explore </a:t>
            </a:r>
            <a:r>
              <a:rPr lang="en-US" baseline="0" dirty="0" err="1" smtClean="0">
                <a:ea typeface="+mn-ea"/>
                <a:cs typeface="+mn-cs"/>
              </a:rPr>
              <a:t>classwork</a:t>
            </a:r>
            <a:r>
              <a:rPr lang="en-US" baseline="0" dirty="0" smtClean="0">
                <a:ea typeface="+mn-ea"/>
                <a:cs typeface="+mn-cs"/>
              </a:rPr>
              <a:t>.</a:t>
            </a:r>
            <a:endParaRPr lang="en-US" dirty="0" smtClean="0">
              <a:ea typeface="+mn-ea"/>
              <a:cs typeface="+mn-cs"/>
            </a:endParaRPr>
          </a:p>
          <a:p>
            <a:pPr eaLnBrk="1" hangingPunct="1">
              <a:spcBef>
                <a:spcPct val="0"/>
              </a:spcBef>
              <a:buFontTx/>
              <a:buChar char="•"/>
              <a:defRPr/>
            </a:pPr>
            <a:endParaRPr lang="en-US" dirty="0" smtClean="0">
              <a:ea typeface="+mn-ea"/>
              <a:cs typeface="+mn-cs"/>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75AE3A94-1C2B-4D8D-8581-469CA4637C53}" type="slidenum">
              <a:rPr lang="en-US" smtClean="0"/>
              <a:pPr eaLnBrk="1" hangingPunct="1"/>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r" eaLnBrk="1" hangingPunct="1">
              <a:spcBef>
                <a:spcPct val="0"/>
              </a:spcBef>
              <a:defRPr/>
            </a:pPr>
            <a:r>
              <a:rPr lang="en-US" smtClean="0">
                <a:ea typeface="+mn-ea"/>
                <a:cs typeface="+mn-cs"/>
              </a:rPr>
              <a:t>(</a:t>
            </a:r>
            <a:r>
              <a:rPr lang="en-US" dirty="0" smtClean="0">
                <a:ea typeface="+mn-ea"/>
                <a:cs typeface="+mn-cs"/>
              </a:rPr>
              <a:t>6</a:t>
            </a:r>
            <a:r>
              <a:rPr lang="en-US" smtClean="0">
                <a:ea typeface="+mn-ea"/>
                <a:cs typeface="+mn-cs"/>
              </a:rPr>
              <a:t> </a:t>
            </a:r>
            <a:r>
              <a:rPr lang="en-US" dirty="0" smtClean="0">
                <a:ea typeface="+mn-ea"/>
                <a:cs typeface="+mn-cs"/>
              </a:rPr>
              <a:t>min</a:t>
            </a:r>
            <a:r>
              <a:rPr lang="en-US" smtClean="0">
                <a:ea typeface="+mn-ea"/>
                <a:cs typeface="+mn-cs"/>
              </a:rPr>
              <a:t>) 73 </a:t>
            </a:r>
            <a:r>
              <a:rPr lang="en-US" dirty="0" smtClean="0">
                <a:ea typeface="+mn-ea"/>
                <a:cs typeface="+mn-cs"/>
              </a:rPr>
              <a:t>minutes</a:t>
            </a:r>
          </a:p>
          <a:p>
            <a:pPr eaLnBrk="1" hangingPunct="1">
              <a:spcBef>
                <a:spcPct val="0"/>
              </a:spcBef>
              <a:defRPr/>
            </a:pPr>
            <a:r>
              <a:rPr lang="en-US" u="sng" dirty="0" smtClean="0">
                <a:ea typeface="+mn-ea"/>
                <a:cs typeface="+mn-cs"/>
              </a:rPr>
              <a:t>In-Class Notes</a:t>
            </a:r>
          </a:p>
          <a:p>
            <a:pPr eaLnBrk="1" hangingPunct="1">
              <a:spcBef>
                <a:spcPct val="0"/>
              </a:spcBef>
              <a:buFontTx/>
              <a:buChar char="•"/>
              <a:defRPr/>
            </a:pPr>
            <a:r>
              <a:rPr lang="en-US" dirty="0" smtClean="0">
                <a:ea typeface="+mn-ea"/>
                <a:cs typeface="+mn-cs"/>
              </a:rPr>
              <a:t> Ask students to take out a blank piece</a:t>
            </a:r>
            <a:r>
              <a:rPr lang="en-US" baseline="0" dirty="0" smtClean="0">
                <a:ea typeface="+mn-ea"/>
                <a:cs typeface="+mn-cs"/>
              </a:rPr>
              <a:t> of paper, or distribute the paper. Instruct them to write their name, date, and “exit ticket” at the top.</a:t>
            </a:r>
          </a:p>
          <a:p>
            <a:pPr eaLnBrk="1" hangingPunct="1">
              <a:spcBef>
                <a:spcPct val="0"/>
              </a:spcBef>
              <a:buFontTx/>
              <a:buChar char="•"/>
              <a:defRPr/>
            </a:pPr>
            <a:r>
              <a:rPr lang="en-US" baseline="0" dirty="0" smtClean="0">
                <a:ea typeface="+mn-ea"/>
                <a:cs typeface="+mn-cs"/>
              </a:rPr>
              <a:t> Remind students that Exit Tickets are to be done ‘solo’ –eyes on own papers only please</a:t>
            </a:r>
          </a:p>
          <a:p>
            <a:pPr eaLnBrk="1" hangingPunct="1">
              <a:spcBef>
                <a:spcPct val="0"/>
              </a:spcBef>
              <a:buFontTx/>
              <a:buChar char="•"/>
              <a:defRPr/>
            </a:pPr>
            <a:r>
              <a:rPr lang="en-US" baseline="0" dirty="0" smtClean="0">
                <a:ea typeface="+mn-ea"/>
                <a:cs typeface="+mn-cs"/>
              </a:rPr>
              <a:t> This should only take 5-8 minutes to complete—leave enough time (a minute or two) for students to receive the HW before the end of class!</a:t>
            </a:r>
            <a:endParaRPr lang="en-US" dirty="0" smtClean="0">
              <a:ea typeface="+mn-ea"/>
              <a:cs typeface="+mn-cs"/>
            </a:endParaRPr>
          </a:p>
          <a:p>
            <a:pPr eaLnBrk="1" hangingPunct="1">
              <a:spcBef>
                <a:spcPct val="0"/>
              </a:spcBef>
              <a:buFontTx/>
              <a:buChar char="•"/>
              <a:defRPr/>
            </a:pPr>
            <a:endParaRPr lang="en-US" dirty="0" smtClean="0">
              <a:ea typeface="+mn-ea"/>
              <a:cs typeface="+mn-cs"/>
            </a:endParaRPr>
          </a:p>
          <a:p>
            <a:pPr eaLnBrk="1" hangingPunct="1">
              <a:spcBef>
                <a:spcPct val="0"/>
              </a:spcBef>
              <a:defRPr/>
            </a:pPr>
            <a:r>
              <a:rPr lang="en-US" u="sng" dirty="0" smtClean="0">
                <a:ea typeface="+mn-ea"/>
                <a:cs typeface="+mn-cs"/>
              </a:rPr>
              <a:t>Preparation Notes</a:t>
            </a:r>
          </a:p>
          <a:p>
            <a:pPr marL="171450" indent="-171450" eaLnBrk="1" hangingPunct="1">
              <a:spcBef>
                <a:spcPct val="0"/>
              </a:spcBef>
              <a:buFont typeface="Arial" pitchFamily="34" charset="0"/>
              <a:buChar char="•"/>
              <a:defRPr/>
            </a:pPr>
            <a:r>
              <a:rPr lang="en-US" u="none" dirty="0" smtClean="0">
                <a:ea typeface="+mn-ea"/>
                <a:cs typeface="+mn-cs"/>
              </a:rPr>
              <a:t>Have</a:t>
            </a:r>
            <a:r>
              <a:rPr lang="en-US" u="none" baseline="0" dirty="0" smtClean="0">
                <a:ea typeface="+mn-ea"/>
                <a:cs typeface="+mn-cs"/>
              </a:rPr>
              <a:t> an extension question provided in the lesson materials (or one of your own!) ready for students who breeze through this exit ticket quickly!</a:t>
            </a:r>
            <a:endParaRPr lang="en-US" u="none" dirty="0" smtClean="0">
              <a:ea typeface="+mn-ea"/>
              <a:cs typeface="+mn-cs"/>
            </a:endParaRP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1704B1C5-E762-4F55-9405-94C1B3EA818C}" type="slidenum">
              <a:rPr lang="en-US" smtClean="0"/>
              <a:pPr eaLnBrk="1" hangingPunct="1"/>
              <a:t>12</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es Placeholder 2"/>
          <p:cNvSpPr>
            <a:spLocks noGrp="1"/>
          </p:cNvSpPr>
          <p:nvPr>
            <p:ph type="body" idx="1"/>
          </p:nvPr>
        </p:nvSpPr>
        <p:spPr bwMode="auto"/>
        <p:txBody>
          <a:bodyPr wrap="square" numCol="1" anchor="t" anchorCtr="0" compatLnSpc="1">
            <a:prstTxWarp prst="textNoShape">
              <a:avLst/>
            </a:prstTxWarp>
            <a:normAutofit fontScale="85000" lnSpcReduction="20000"/>
          </a:bodyPr>
          <a:lstStyle/>
          <a:p>
            <a:pPr algn="r" eaLnBrk="1" hangingPunct="1">
              <a:spcBef>
                <a:spcPct val="0"/>
              </a:spcBef>
              <a:defRPr/>
            </a:pPr>
            <a:r>
              <a:rPr lang="en-US" sz="900" dirty="0" smtClean="0">
                <a:ea typeface="+mn-ea"/>
                <a:cs typeface="+mn-cs"/>
              </a:rPr>
              <a:t>(5 min) 5</a:t>
            </a:r>
            <a:r>
              <a:rPr lang="en-US" sz="900" baseline="0" dirty="0" smtClean="0">
                <a:ea typeface="+mn-ea"/>
                <a:cs typeface="+mn-cs"/>
              </a:rPr>
              <a:t> minutes</a:t>
            </a:r>
            <a:endParaRPr lang="en-US" sz="900" dirty="0" smtClean="0">
              <a:ea typeface="+mn-ea"/>
              <a:cs typeface="+mn-cs"/>
            </a:endParaRPr>
          </a:p>
          <a:p>
            <a:pPr eaLnBrk="1" hangingPunct="1">
              <a:spcBef>
                <a:spcPct val="0"/>
              </a:spcBef>
              <a:defRPr/>
            </a:pPr>
            <a:r>
              <a:rPr lang="en-US" sz="900" u="sng" dirty="0" smtClean="0">
                <a:ea typeface="+mn-ea"/>
                <a:cs typeface="+mn-cs"/>
              </a:rPr>
              <a:t>In-Class Notes</a:t>
            </a:r>
          </a:p>
          <a:p>
            <a:pPr eaLnBrk="1" hangingPunct="1">
              <a:spcBef>
                <a:spcPct val="0"/>
              </a:spcBef>
              <a:buFontTx/>
              <a:buChar char="•"/>
              <a:defRPr/>
            </a:pPr>
            <a:r>
              <a:rPr lang="en-US" sz="900" dirty="0" smtClean="0">
                <a:ea typeface="+mn-ea"/>
                <a:cs typeface="+mn-cs"/>
              </a:rPr>
              <a:t> Allow</a:t>
            </a:r>
            <a:r>
              <a:rPr lang="en-US" sz="900" baseline="0" dirty="0" smtClean="0">
                <a:ea typeface="+mn-ea"/>
                <a:cs typeface="+mn-cs"/>
              </a:rPr>
              <a:t> students to complete this warm up according to your regular “do now” routine. Click the stopwatch if you want to project the time limit for students.</a:t>
            </a:r>
          </a:p>
          <a:p>
            <a:pPr eaLnBrk="1" hangingPunct="1">
              <a:spcBef>
                <a:spcPct val="0"/>
              </a:spcBef>
              <a:buFontTx/>
              <a:buChar char="•"/>
              <a:defRPr/>
            </a:pPr>
            <a:r>
              <a:rPr lang="en-US" sz="900" baseline="0" dirty="0" smtClean="0">
                <a:ea typeface="+mn-ea"/>
                <a:cs typeface="+mn-cs"/>
              </a:rPr>
              <a:t> Recommended: teacher/student reads the scenario and questions aloud. Clarify and student questions on the directions, but instruct students to try it out giving minimal guidance. </a:t>
            </a:r>
          </a:p>
          <a:p>
            <a:pPr eaLnBrk="1" hangingPunct="1">
              <a:spcBef>
                <a:spcPct val="0"/>
              </a:spcBef>
              <a:buFontTx/>
              <a:buChar char="•"/>
              <a:defRPr/>
            </a:pPr>
            <a:r>
              <a:rPr lang="en-US" sz="900" baseline="0" dirty="0" smtClean="0">
                <a:ea typeface="+mn-ea"/>
                <a:cs typeface="+mn-cs"/>
              </a:rPr>
              <a:t> Once students are ready, click “SOLUTION” at lower right of slide.</a:t>
            </a:r>
            <a:endParaRPr lang="en-US" sz="900" dirty="0" smtClean="0">
              <a:ea typeface="+mn-ea"/>
              <a:cs typeface="+mn-cs"/>
            </a:endParaRPr>
          </a:p>
          <a:p>
            <a:pPr eaLnBrk="1" hangingPunct="1">
              <a:spcBef>
                <a:spcPct val="0"/>
              </a:spcBef>
              <a:buFontTx/>
              <a:buChar char="•"/>
              <a:defRPr/>
            </a:pPr>
            <a:endParaRPr lang="en-US" sz="900" dirty="0" smtClean="0">
              <a:ea typeface="+mn-ea"/>
              <a:cs typeface="+mn-cs"/>
            </a:endParaRPr>
          </a:p>
          <a:p>
            <a:pPr eaLnBrk="1" hangingPunct="1">
              <a:spcBef>
                <a:spcPct val="0"/>
              </a:spcBef>
              <a:defRPr/>
            </a:pPr>
            <a:r>
              <a:rPr lang="en-US" sz="900" u="sng" dirty="0" smtClean="0">
                <a:ea typeface="+mn-ea"/>
                <a:cs typeface="+mn-cs"/>
              </a:rPr>
              <a:t>Preparation Notes</a:t>
            </a:r>
          </a:p>
          <a:p>
            <a:pPr marL="171450" indent="-171450" eaLnBrk="1" hangingPunct="1">
              <a:spcBef>
                <a:spcPct val="0"/>
              </a:spcBef>
              <a:buFont typeface="Arial" pitchFamily="34" charset="0"/>
              <a:buChar char="•"/>
              <a:defRPr/>
            </a:pPr>
            <a:r>
              <a:rPr lang="en-US" sz="900" u="none" dirty="0" smtClean="0">
                <a:ea typeface="+mn-ea"/>
                <a:cs typeface="+mn-cs"/>
              </a:rPr>
              <a:t>Note that, while writing</a:t>
            </a:r>
            <a:r>
              <a:rPr lang="en-US" sz="900" u="none" baseline="0" dirty="0" smtClean="0">
                <a:ea typeface="+mn-ea"/>
                <a:cs typeface="+mn-cs"/>
              </a:rPr>
              <a:t> tables to match scenarios is not the focus of this lesson, it is a habit that is encouraged and practiced across many of the EE strand lessons (and beyond). Feel free to give the appropriate level of guidance to your students in regard to creating/using tables.</a:t>
            </a:r>
            <a:endParaRPr lang="en-US" sz="900" u="none" dirty="0" smtClean="0">
              <a:ea typeface="+mn-ea"/>
              <a:cs typeface="+mn-cs"/>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449821E1-9BD3-4BB5-821F-D6C1C9FAF432}" type="slidenum">
              <a:rPr lang="en-US" smtClean="0"/>
              <a:pPr eaLnBrk="1" hangingPunct="1"/>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es Placeholder 2"/>
          <p:cNvSpPr>
            <a:spLocks noGrp="1"/>
          </p:cNvSpPr>
          <p:nvPr>
            <p:ph type="body" idx="1"/>
          </p:nvPr>
        </p:nvSpPr>
        <p:spPr bwMode="auto"/>
        <p:txBody>
          <a:bodyPr wrap="square" numCol="1" anchor="t" anchorCtr="0" compatLnSpc="1">
            <a:prstTxWarp prst="textNoShape">
              <a:avLst/>
            </a:prstTxWarp>
            <a:normAutofit fontScale="85000" lnSpcReduction="20000"/>
          </a:bodyPr>
          <a:lstStyle/>
          <a:p>
            <a:pPr algn="r" eaLnBrk="1" hangingPunct="1">
              <a:spcBef>
                <a:spcPct val="0"/>
              </a:spcBef>
              <a:defRPr/>
            </a:pPr>
            <a:r>
              <a:rPr lang="en-US" sz="900" dirty="0" smtClean="0">
                <a:ea typeface="+mn-ea"/>
                <a:cs typeface="+mn-cs"/>
              </a:rPr>
              <a:t>(5 min) 10</a:t>
            </a:r>
            <a:r>
              <a:rPr lang="en-US" sz="900" baseline="0" dirty="0" smtClean="0">
                <a:ea typeface="+mn-ea"/>
                <a:cs typeface="+mn-cs"/>
              </a:rPr>
              <a:t> minutes</a:t>
            </a:r>
            <a:endParaRPr lang="en-US" sz="900" dirty="0" smtClean="0">
              <a:ea typeface="+mn-ea"/>
              <a:cs typeface="+mn-cs"/>
            </a:endParaRPr>
          </a:p>
          <a:p>
            <a:pPr eaLnBrk="1" hangingPunct="1">
              <a:spcBef>
                <a:spcPct val="0"/>
              </a:spcBef>
              <a:defRPr/>
            </a:pPr>
            <a:r>
              <a:rPr lang="en-US" sz="900" u="sng" dirty="0" smtClean="0">
                <a:ea typeface="+mn-ea"/>
                <a:cs typeface="+mn-cs"/>
              </a:rPr>
              <a:t>In-Class Notes</a:t>
            </a:r>
          </a:p>
          <a:p>
            <a:pPr eaLnBrk="1" hangingPunct="1">
              <a:spcBef>
                <a:spcPct val="0"/>
              </a:spcBef>
              <a:buFontTx/>
              <a:buChar char="•"/>
              <a:defRPr/>
            </a:pPr>
            <a:r>
              <a:rPr lang="en-US" sz="900" dirty="0" smtClean="0">
                <a:ea typeface="+mn-ea"/>
                <a:cs typeface="+mn-cs"/>
              </a:rPr>
              <a:t> Before</a:t>
            </a:r>
            <a:r>
              <a:rPr lang="en-US" sz="900" baseline="0" dirty="0" smtClean="0">
                <a:ea typeface="+mn-ea"/>
                <a:cs typeface="+mn-cs"/>
              </a:rPr>
              <a:t> clicking to reveal answers, a</a:t>
            </a:r>
            <a:r>
              <a:rPr lang="en-US" sz="900" dirty="0" smtClean="0">
                <a:ea typeface="+mn-ea"/>
                <a:cs typeface="+mn-cs"/>
              </a:rPr>
              <a:t>sk</a:t>
            </a:r>
            <a:r>
              <a:rPr lang="en-US" sz="900" baseline="0" dirty="0" smtClean="0">
                <a:ea typeface="+mn-ea"/>
                <a:cs typeface="+mn-cs"/>
              </a:rPr>
              <a:t> for student volunteers to show their work on the board! Your class may engage in a better discussion through these means than through just clicking to review answers. </a:t>
            </a:r>
          </a:p>
          <a:p>
            <a:pPr eaLnBrk="1" hangingPunct="1">
              <a:spcBef>
                <a:spcPct val="0"/>
              </a:spcBef>
              <a:buFontTx/>
              <a:buChar char="•"/>
              <a:defRPr/>
            </a:pPr>
            <a:r>
              <a:rPr lang="en-US" sz="900" baseline="0" dirty="0" smtClean="0">
                <a:ea typeface="+mn-ea"/>
                <a:cs typeface="+mn-cs"/>
              </a:rPr>
              <a:t> For part (</a:t>
            </a:r>
            <a:r>
              <a:rPr lang="en-US" sz="900" baseline="0" dirty="0" err="1" smtClean="0">
                <a:ea typeface="+mn-ea"/>
                <a:cs typeface="+mn-cs"/>
              </a:rPr>
              <a:t>b</a:t>
            </a:r>
            <a:r>
              <a:rPr lang="en-US" sz="900" baseline="0" dirty="0" smtClean="0">
                <a:ea typeface="+mn-ea"/>
                <a:cs typeface="+mn-cs"/>
              </a:rPr>
              <a:t>), follow same process; allow for a few different student answers and dialogue among the class on a rules that work. Mention that a rule can be written in any way that makes sense, and accept various types of answers that work. If </a:t>
            </a:r>
            <a:r>
              <a:rPr lang="en-US" sz="900" baseline="0" dirty="0" err="1" smtClean="0">
                <a:ea typeface="+mn-ea"/>
                <a:cs typeface="+mn-cs"/>
              </a:rPr>
              <a:t>student(s</a:t>
            </a:r>
            <a:r>
              <a:rPr lang="en-US" sz="900" baseline="0" dirty="0" smtClean="0">
                <a:ea typeface="+mn-ea"/>
                <a:cs typeface="+mn-cs"/>
              </a:rPr>
              <a:t>) share an answer that does not work, let students talk it out—why does it not work? If you like, click to reveal possible answers. Then move on to the lesson.</a:t>
            </a:r>
            <a:br>
              <a:rPr lang="en-US" sz="900" baseline="0" dirty="0" smtClean="0">
                <a:ea typeface="+mn-ea"/>
                <a:cs typeface="+mn-cs"/>
              </a:rPr>
            </a:br>
            <a:endParaRPr lang="en-US" sz="900" dirty="0" smtClean="0">
              <a:ea typeface="+mn-ea"/>
              <a:cs typeface="+mn-cs"/>
            </a:endParaRPr>
          </a:p>
          <a:p>
            <a:pPr eaLnBrk="1" hangingPunct="1">
              <a:spcBef>
                <a:spcPct val="0"/>
              </a:spcBef>
              <a:defRPr/>
            </a:pPr>
            <a:r>
              <a:rPr lang="en-US" sz="900" u="sng" dirty="0" smtClean="0">
                <a:ea typeface="+mn-ea"/>
                <a:cs typeface="+mn-cs"/>
              </a:rPr>
              <a:t>Preparation Notes</a:t>
            </a:r>
          </a:p>
          <a:p>
            <a:pPr marL="171450" indent="-171450" eaLnBrk="1" hangingPunct="1">
              <a:spcBef>
                <a:spcPct val="0"/>
              </a:spcBef>
              <a:buFont typeface="Arial" pitchFamily="34" charset="0"/>
              <a:buChar char="•"/>
              <a:defRPr/>
            </a:pPr>
            <a:r>
              <a:rPr lang="en-US" sz="900" u="none" dirty="0" smtClean="0">
                <a:ea typeface="+mn-ea"/>
                <a:cs typeface="+mn-cs"/>
              </a:rPr>
              <a:t>Note that, while writing</a:t>
            </a:r>
            <a:r>
              <a:rPr lang="en-US" sz="900" u="none" baseline="0" dirty="0" smtClean="0">
                <a:ea typeface="+mn-ea"/>
                <a:cs typeface="+mn-cs"/>
              </a:rPr>
              <a:t> tables to match scenarios is not the focus of this lesson, it is a habit that is encouraged and practiced across many of the EE strand lessons (and beyond). Feel free to give the appropriate level of guidance to your students in regard to creating/using tables.</a:t>
            </a:r>
            <a:endParaRPr lang="en-US" sz="900" u="none" dirty="0" smtClean="0">
              <a:ea typeface="+mn-ea"/>
              <a:cs typeface="+mn-cs"/>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449821E1-9BD3-4BB5-821F-D6C1C9FAF432}" type="slidenum">
              <a:rPr lang="en-US" smtClean="0"/>
              <a:pPr eaLnBrk="1" hangingPunct="1"/>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p:txBody>
          <a:bodyPr wrap="square" numCol="1" anchor="t" anchorCtr="0" compatLnSpc="1">
            <a:prstTxWarp prst="textNoShape">
              <a:avLst/>
            </a:prstTxWarp>
          </a:bodyPr>
          <a:lstStyle/>
          <a:p>
            <a:pPr algn="r" eaLnBrk="1" hangingPunct="1">
              <a:spcBef>
                <a:spcPct val="0"/>
              </a:spcBef>
              <a:defRPr/>
            </a:pPr>
            <a:r>
              <a:rPr lang="en-US" dirty="0" smtClean="0">
                <a:ea typeface="+mn-ea"/>
                <a:cs typeface="+mn-cs"/>
              </a:rPr>
              <a:t>(3 </a:t>
            </a:r>
            <a:r>
              <a:rPr lang="en-US" dirty="0" err="1" smtClean="0">
                <a:ea typeface="+mn-ea"/>
                <a:cs typeface="+mn-cs"/>
              </a:rPr>
              <a:t>mins</a:t>
            </a:r>
            <a:r>
              <a:rPr lang="en-US" dirty="0" smtClean="0">
                <a:ea typeface="+mn-ea"/>
                <a:cs typeface="+mn-cs"/>
              </a:rPr>
              <a:t>) 15 minutes</a:t>
            </a:r>
          </a:p>
          <a:p>
            <a:pPr eaLnBrk="1" hangingPunct="1">
              <a:spcBef>
                <a:spcPct val="0"/>
              </a:spcBef>
              <a:defRPr/>
            </a:pPr>
            <a:r>
              <a:rPr lang="en-US" u="sng" dirty="0" smtClean="0">
                <a:ea typeface="+mn-ea"/>
                <a:cs typeface="+mn-cs"/>
              </a:rPr>
              <a:t>In-Class Notes</a:t>
            </a:r>
          </a:p>
          <a:p>
            <a:pPr eaLnBrk="1" hangingPunct="1">
              <a:spcBef>
                <a:spcPct val="0"/>
              </a:spcBef>
              <a:buFontTx/>
              <a:buChar char="•"/>
              <a:defRPr/>
            </a:pPr>
            <a:r>
              <a:rPr lang="en-US" dirty="0" smtClean="0">
                <a:ea typeface="+mn-ea"/>
                <a:cs typeface="+mn-cs"/>
              </a:rPr>
              <a:t> The upper portion of this slide should serve</a:t>
            </a:r>
            <a:r>
              <a:rPr lang="en-US" baseline="0" dirty="0" smtClean="0">
                <a:ea typeface="+mn-ea"/>
                <a:cs typeface="+mn-cs"/>
              </a:rPr>
              <a:t> as simply a </a:t>
            </a:r>
            <a:r>
              <a:rPr lang="en-US" baseline="0" dirty="0" err="1" smtClean="0">
                <a:ea typeface="+mn-ea"/>
                <a:cs typeface="+mn-cs"/>
              </a:rPr>
              <a:t>reactivator</a:t>
            </a:r>
            <a:r>
              <a:rPr lang="en-US" baseline="0" dirty="0" smtClean="0">
                <a:ea typeface="+mn-ea"/>
                <a:cs typeface="+mn-cs"/>
              </a:rPr>
              <a:t> of prior knowledge for students.</a:t>
            </a:r>
          </a:p>
          <a:p>
            <a:pPr eaLnBrk="1" hangingPunct="1">
              <a:spcBef>
                <a:spcPct val="0"/>
              </a:spcBef>
              <a:buFontTx/>
              <a:buChar char="•"/>
              <a:defRPr/>
            </a:pPr>
            <a:r>
              <a:rPr lang="en-US" baseline="0" dirty="0" smtClean="0">
                <a:ea typeface="+mn-ea"/>
                <a:cs typeface="+mn-cs"/>
              </a:rPr>
              <a:t> Remind the kids of the scenario if needed, or ask a student to recall it aloud for the class: The bowling alley charges $3.50 for shoe rentals and $5 per game.</a:t>
            </a:r>
          </a:p>
          <a:p>
            <a:pPr eaLnBrk="1" hangingPunct="1">
              <a:spcBef>
                <a:spcPct val="0"/>
              </a:spcBef>
              <a:buFontTx/>
              <a:buChar char="•"/>
              <a:defRPr/>
            </a:pPr>
            <a:r>
              <a:rPr lang="en-US" baseline="0" dirty="0" smtClean="0">
                <a:ea typeface="+mn-ea"/>
                <a:cs typeface="+mn-cs"/>
              </a:rPr>
              <a:t> Click as appropriate to reveal next part and question. This may be the first discussion about independent and dependent variables for your students. If you have ELL students in your classroom, take a moment before moving on to next slide to go over the word meanings according to your routines to ensure understanding.</a:t>
            </a:r>
          </a:p>
          <a:p>
            <a:pPr eaLnBrk="1" hangingPunct="1">
              <a:spcBef>
                <a:spcPct val="0"/>
              </a:spcBef>
              <a:buFontTx/>
              <a:buChar char="•"/>
              <a:defRPr/>
            </a:pPr>
            <a:r>
              <a:rPr lang="en-US" baseline="0" dirty="0" smtClean="0">
                <a:ea typeface="+mn-ea"/>
                <a:cs typeface="+mn-cs"/>
              </a:rPr>
              <a:t> Next slide continues this question with the “turn and talk”. </a:t>
            </a:r>
            <a:endParaRPr lang="en-US" dirty="0" smtClean="0">
              <a:ea typeface="+mn-ea"/>
              <a:cs typeface="+mn-cs"/>
            </a:endParaRPr>
          </a:p>
          <a:p>
            <a:pPr eaLnBrk="1" hangingPunct="1">
              <a:spcBef>
                <a:spcPct val="0"/>
              </a:spcBef>
              <a:buFontTx/>
              <a:buChar char="•"/>
              <a:defRPr/>
            </a:pPr>
            <a:endParaRPr lang="en-US" dirty="0" smtClean="0">
              <a:ea typeface="+mn-ea"/>
              <a:cs typeface="+mn-cs"/>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233679CA-8D16-4893-9E1B-F9773BC4A755}" type="slidenum">
              <a:rPr lang="en-US" smtClean="0"/>
              <a:pPr eaLnBrk="1" hangingPunct="1"/>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Notes Placeholder 2"/>
          <p:cNvSpPr>
            <a:spLocks noGrp="1"/>
          </p:cNvSpPr>
          <p:nvPr>
            <p:ph type="body" idx="1"/>
          </p:nvPr>
        </p:nvSpPr>
        <p:spPr bwMode="auto"/>
        <p:txBody>
          <a:bodyPr wrap="square" numCol="1" anchor="t" anchorCtr="0" compatLnSpc="1">
            <a:prstTxWarp prst="textNoShape">
              <a:avLst/>
            </a:prstTxWarp>
            <a:normAutofit fontScale="85000" lnSpcReduction="20000"/>
          </a:bodyPr>
          <a:lstStyle/>
          <a:p>
            <a:pPr algn="r" eaLnBrk="1" hangingPunct="1">
              <a:spcBef>
                <a:spcPct val="0"/>
              </a:spcBef>
              <a:defRPr/>
            </a:pPr>
            <a:r>
              <a:rPr lang="en-US" dirty="0" smtClean="0">
                <a:ea typeface="+mn-ea"/>
                <a:cs typeface="+mn-cs"/>
              </a:rPr>
              <a:t>(3 </a:t>
            </a:r>
            <a:r>
              <a:rPr lang="en-US" dirty="0" err="1" smtClean="0">
                <a:ea typeface="+mn-ea"/>
                <a:cs typeface="+mn-cs"/>
              </a:rPr>
              <a:t>mins</a:t>
            </a:r>
            <a:r>
              <a:rPr lang="en-US" dirty="0" smtClean="0">
                <a:ea typeface="+mn-ea"/>
                <a:cs typeface="+mn-cs"/>
              </a:rPr>
              <a:t>) 18</a:t>
            </a:r>
            <a:r>
              <a:rPr lang="en-US" baseline="0" dirty="0" smtClean="0">
                <a:ea typeface="+mn-ea"/>
                <a:cs typeface="+mn-cs"/>
              </a:rPr>
              <a:t> minutes</a:t>
            </a:r>
            <a:endParaRPr lang="en-US" dirty="0" smtClean="0">
              <a:ea typeface="+mn-ea"/>
              <a:cs typeface="+mn-cs"/>
            </a:endParaRPr>
          </a:p>
          <a:p>
            <a:pPr eaLnBrk="1" hangingPunct="1">
              <a:spcBef>
                <a:spcPct val="0"/>
              </a:spcBef>
              <a:defRPr/>
            </a:pPr>
            <a:r>
              <a:rPr lang="en-US" u="sng" dirty="0" smtClean="0">
                <a:ea typeface="+mn-ea"/>
                <a:cs typeface="+mn-cs"/>
              </a:rPr>
              <a:t>In-Class Notes</a:t>
            </a:r>
          </a:p>
          <a:p>
            <a:pPr eaLnBrk="1" hangingPunct="1">
              <a:spcBef>
                <a:spcPct val="0"/>
              </a:spcBef>
              <a:buFontTx/>
              <a:buChar char="•"/>
              <a:defRPr/>
            </a:pPr>
            <a:r>
              <a:rPr lang="en-US" dirty="0" smtClean="0">
                <a:ea typeface="+mn-ea"/>
                <a:cs typeface="+mn-cs"/>
              </a:rPr>
              <a:t> Read over the task,</a:t>
            </a:r>
            <a:r>
              <a:rPr lang="en-US" baseline="0" dirty="0" smtClean="0">
                <a:ea typeface="+mn-ea"/>
                <a:cs typeface="+mn-cs"/>
              </a:rPr>
              <a:t> click the timer, set for 1 min and say “GO” as you start it. </a:t>
            </a:r>
          </a:p>
          <a:p>
            <a:pPr eaLnBrk="1" hangingPunct="1">
              <a:spcBef>
                <a:spcPct val="0"/>
              </a:spcBef>
              <a:buFontTx/>
              <a:buChar char="•"/>
              <a:defRPr/>
            </a:pPr>
            <a:r>
              <a:rPr lang="en-US" baseline="0" dirty="0" smtClean="0">
                <a:ea typeface="+mn-ea"/>
                <a:cs typeface="+mn-cs"/>
              </a:rPr>
              <a:t> At 30 sec mark, announce “SWITCH if you haven’t yet!”</a:t>
            </a:r>
          </a:p>
          <a:p>
            <a:pPr eaLnBrk="1" hangingPunct="1">
              <a:spcBef>
                <a:spcPct val="0"/>
              </a:spcBef>
              <a:buFontTx/>
              <a:buChar char="•"/>
              <a:defRPr/>
            </a:pPr>
            <a:r>
              <a:rPr lang="en-US" baseline="0" dirty="0" smtClean="0">
                <a:ea typeface="+mn-ea"/>
                <a:cs typeface="+mn-cs"/>
              </a:rPr>
              <a:t> Once buzzer sounds, ask for volunteers to share their partner’s thoughts. Get a clear vote around the room if you </a:t>
            </a:r>
            <a:br>
              <a:rPr lang="en-US" baseline="0" dirty="0" smtClean="0">
                <a:ea typeface="+mn-ea"/>
                <a:cs typeface="+mn-cs"/>
              </a:rPr>
            </a:br>
            <a:r>
              <a:rPr lang="en-US" baseline="0" dirty="0" smtClean="0">
                <a:ea typeface="+mn-ea"/>
                <a:cs typeface="+mn-cs"/>
              </a:rPr>
              <a:t>  can quickly. Hold students to sharing each other’s rationale, not just the answer!</a:t>
            </a:r>
          </a:p>
          <a:p>
            <a:pPr eaLnBrk="1" hangingPunct="1">
              <a:spcBef>
                <a:spcPct val="0"/>
              </a:spcBef>
              <a:buFontTx/>
              <a:buChar char="•"/>
              <a:defRPr/>
            </a:pPr>
            <a:r>
              <a:rPr lang="en-US" baseline="0" dirty="0" smtClean="0">
                <a:ea typeface="+mn-ea"/>
                <a:cs typeface="+mn-cs"/>
              </a:rPr>
              <a:t> When ready, click to reveal the correct answer (</a:t>
            </a:r>
            <a:r>
              <a:rPr lang="en-US" baseline="0" dirty="0" err="1" smtClean="0">
                <a:ea typeface="+mn-ea"/>
                <a:cs typeface="+mn-cs"/>
              </a:rPr>
              <a:t>b</a:t>
            </a:r>
            <a:r>
              <a:rPr lang="en-US" baseline="0" dirty="0" smtClean="0">
                <a:ea typeface="+mn-ea"/>
                <a:cs typeface="+mn-cs"/>
              </a:rPr>
              <a:t>). Then be </a:t>
            </a:r>
            <a:endParaRPr lang="en-US" dirty="0" smtClean="0">
              <a:ea typeface="+mn-ea"/>
              <a:cs typeface="+mn-cs"/>
            </a:endParaRPr>
          </a:p>
          <a:p>
            <a:pPr eaLnBrk="1" hangingPunct="1">
              <a:spcBef>
                <a:spcPct val="0"/>
              </a:spcBef>
              <a:buFontTx/>
              <a:buChar char="•"/>
              <a:defRPr/>
            </a:pPr>
            <a:endParaRPr lang="en-US" dirty="0" smtClean="0">
              <a:ea typeface="+mn-ea"/>
              <a:cs typeface="+mn-cs"/>
            </a:endParaRPr>
          </a:p>
          <a:p>
            <a:pPr eaLnBrk="1" hangingPunct="1">
              <a:spcBef>
                <a:spcPct val="0"/>
              </a:spcBef>
              <a:defRPr/>
            </a:pPr>
            <a:r>
              <a:rPr lang="en-US" u="sng" dirty="0" smtClean="0">
                <a:ea typeface="+mn-ea"/>
                <a:cs typeface="+mn-cs"/>
              </a:rPr>
              <a:t>Preparation Notes</a:t>
            </a:r>
          </a:p>
          <a:p>
            <a:pPr marL="171450" indent="-171450" eaLnBrk="1" hangingPunct="1">
              <a:spcBef>
                <a:spcPct val="0"/>
              </a:spcBef>
              <a:buFont typeface="Arial" pitchFamily="34" charset="0"/>
              <a:buChar char="•"/>
              <a:defRPr/>
            </a:pPr>
            <a:r>
              <a:rPr lang="en-US" u="none" dirty="0" smtClean="0">
                <a:ea typeface="+mn-ea"/>
                <a:cs typeface="+mn-cs"/>
              </a:rPr>
              <a:t>Some common misconceptions</a:t>
            </a:r>
            <a:r>
              <a:rPr lang="en-US" u="none" baseline="0" dirty="0" smtClean="0">
                <a:ea typeface="+mn-ea"/>
                <a:cs typeface="+mn-cs"/>
              </a:rPr>
              <a:t> for students may arise at this time that you will need address if confusion occurs with determining which “depends on” what. The primary misconception may be specific to this particular bowling example—some students could perceive that you will play only a certain number of games based on what you can afford, in which case they’d be inclined to choose “a” as an answer. Explain that this is good rational thinking that is commonly used, but for the way the do-now question was worded, the cost MUST depend on games (since no mention was made in the question about needing to pick how many games you play based on the money you have with you.)</a:t>
            </a:r>
          </a:p>
          <a:p>
            <a:pPr marL="171450" indent="-171450" eaLnBrk="1" hangingPunct="1">
              <a:spcBef>
                <a:spcPct val="0"/>
              </a:spcBef>
              <a:buFont typeface="Arial" pitchFamily="34" charset="0"/>
              <a:buChar char="•"/>
              <a:defRPr/>
            </a:pPr>
            <a:r>
              <a:rPr lang="en-US" u="none" baseline="0" dirty="0" smtClean="0">
                <a:ea typeface="+mn-ea"/>
                <a:cs typeface="+mn-cs"/>
              </a:rPr>
              <a:t>A second pitfall to consider is that some students, particular ELL students, may need assistance understanding the word “depend”. Please plan accordingly for translations and reword as needed to help students full grasp the concept.</a:t>
            </a:r>
            <a:endParaRPr lang="en-US" u="none" dirty="0" smtClean="0">
              <a:ea typeface="+mn-ea"/>
              <a:cs typeface="+mn-cs"/>
            </a:endParaRP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75AE3A94-1C2B-4D8D-8581-469CA4637C53}" type="slidenum">
              <a:rPr lang="en-US" smtClean="0"/>
              <a:pPr eaLnBrk="1" hangingPunct="1"/>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Notes Placeholder 2"/>
          <p:cNvSpPr>
            <a:spLocks noGrp="1"/>
          </p:cNvSpPr>
          <p:nvPr>
            <p:ph type="body" idx="1"/>
          </p:nvPr>
        </p:nvSpPr>
        <p:spPr bwMode="auto"/>
        <p:txBody>
          <a:bodyPr wrap="square" numCol="1" anchor="t" anchorCtr="0" compatLnSpc="1">
            <a:prstTxWarp prst="textNoShape">
              <a:avLst/>
            </a:prstTxWarp>
            <a:normAutofit fontScale="85000" lnSpcReduction="20000"/>
          </a:bodyPr>
          <a:lstStyle/>
          <a:p>
            <a:pPr algn="r" eaLnBrk="1" hangingPunct="1">
              <a:spcBef>
                <a:spcPct val="0"/>
              </a:spcBef>
              <a:defRPr/>
            </a:pPr>
            <a:r>
              <a:rPr lang="en-US" dirty="0" smtClean="0">
                <a:ea typeface="+mn-ea"/>
                <a:cs typeface="+mn-cs"/>
              </a:rPr>
              <a:t>(with</a:t>
            </a:r>
            <a:r>
              <a:rPr lang="en-US" baseline="0" dirty="0" smtClean="0">
                <a:ea typeface="+mn-ea"/>
                <a:cs typeface="+mn-cs"/>
              </a:rPr>
              <a:t> previous</a:t>
            </a:r>
            <a:r>
              <a:rPr lang="en-US" dirty="0" smtClean="0">
                <a:ea typeface="+mn-ea"/>
                <a:cs typeface="+mn-cs"/>
              </a:rPr>
              <a:t>) 18</a:t>
            </a:r>
            <a:r>
              <a:rPr lang="en-US" baseline="0" dirty="0" smtClean="0">
                <a:ea typeface="+mn-ea"/>
                <a:cs typeface="+mn-cs"/>
              </a:rPr>
              <a:t> minutes</a:t>
            </a:r>
            <a:endParaRPr lang="en-US" dirty="0" smtClean="0">
              <a:ea typeface="+mn-ea"/>
              <a:cs typeface="+mn-cs"/>
            </a:endParaRPr>
          </a:p>
          <a:p>
            <a:pPr eaLnBrk="1" hangingPunct="1">
              <a:spcBef>
                <a:spcPct val="0"/>
              </a:spcBef>
              <a:defRPr/>
            </a:pPr>
            <a:r>
              <a:rPr lang="en-US" u="sng" dirty="0" smtClean="0">
                <a:ea typeface="+mn-ea"/>
                <a:cs typeface="+mn-cs"/>
              </a:rPr>
              <a:t>In-Class Notes</a:t>
            </a:r>
          </a:p>
          <a:p>
            <a:pPr eaLnBrk="1" hangingPunct="1">
              <a:spcBef>
                <a:spcPct val="0"/>
              </a:spcBef>
              <a:buFontTx/>
              <a:buChar char="•"/>
              <a:defRPr/>
            </a:pPr>
            <a:r>
              <a:rPr lang="en-US" dirty="0" smtClean="0">
                <a:ea typeface="+mn-ea"/>
                <a:cs typeface="+mn-cs"/>
              </a:rPr>
              <a:t> Read over the task,</a:t>
            </a:r>
            <a:r>
              <a:rPr lang="en-US" baseline="0" dirty="0" smtClean="0">
                <a:ea typeface="+mn-ea"/>
                <a:cs typeface="+mn-cs"/>
              </a:rPr>
              <a:t> click the timer, set for 1 min and say “GO” as you start it. </a:t>
            </a:r>
          </a:p>
          <a:p>
            <a:pPr eaLnBrk="1" hangingPunct="1">
              <a:spcBef>
                <a:spcPct val="0"/>
              </a:spcBef>
              <a:buFontTx/>
              <a:buChar char="•"/>
              <a:defRPr/>
            </a:pPr>
            <a:r>
              <a:rPr lang="en-US" baseline="0" dirty="0" smtClean="0">
                <a:ea typeface="+mn-ea"/>
                <a:cs typeface="+mn-cs"/>
              </a:rPr>
              <a:t> At 30 sec mark, announce “SWITCH if you haven’t yet!”</a:t>
            </a:r>
          </a:p>
          <a:p>
            <a:pPr eaLnBrk="1" hangingPunct="1">
              <a:spcBef>
                <a:spcPct val="0"/>
              </a:spcBef>
              <a:buFontTx/>
              <a:buChar char="•"/>
              <a:defRPr/>
            </a:pPr>
            <a:r>
              <a:rPr lang="en-US" baseline="0" dirty="0" smtClean="0">
                <a:ea typeface="+mn-ea"/>
                <a:cs typeface="+mn-cs"/>
              </a:rPr>
              <a:t> Once buzzer sounds, ask for volunteers to share their partner’s thoughts. Get a clear vote around the room if you </a:t>
            </a:r>
            <a:br>
              <a:rPr lang="en-US" baseline="0" dirty="0" smtClean="0">
                <a:ea typeface="+mn-ea"/>
                <a:cs typeface="+mn-cs"/>
              </a:rPr>
            </a:br>
            <a:r>
              <a:rPr lang="en-US" baseline="0" dirty="0" smtClean="0">
                <a:ea typeface="+mn-ea"/>
                <a:cs typeface="+mn-cs"/>
              </a:rPr>
              <a:t>  can quickly. Hold students to sharing each other’s rationale, not just the answer!</a:t>
            </a:r>
          </a:p>
          <a:p>
            <a:pPr eaLnBrk="1" hangingPunct="1">
              <a:spcBef>
                <a:spcPct val="0"/>
              </a:spcBef>
              <a:buFontTx/>
              <a:buChar char="•"/>
              <a:defRPr/>
            </a:pPr>
            <a:r>
              <a:rPr lang="en-US" baseline="0" dirty="0" smtClean="0">
                <a:ea typeface="+mn-ea"/>
                <a:cs typeface="+mn-cs"/>
              </a:rPr>
              <a:t> When ready, click to reveal the correct answer (</a:t>
            </a:r>
            <a:r>
              <a:rPr lang="en-US" baseline="0" dirty="0" err="1" smtClean="0">
                <a:ea typeface="+mn-ea"/>
                <a:cs typeface="+mn-cs"/>
              </a:rPr>
              <a:t>b</a:t>
            </a:r>
            <a:r>
              <a:rPr lang="en-US" baseline="0" dirty="0" smtClean="0">
                <a:ea typeface="+mn-ea"/>
                <a:cs typeface="+mn-cs"/>
              </a:rPr>
              <a:t>). Then be </a:t>
            </a:r>
            <a:endParaRPr lang="en-US" dirty="0" smtClean="0">
              <a:ea typeface="+mn-ea"/>
              <a:cs typeface="+mn-cs"/>
            </a:endParaRPr>
          </a:p>
          <a:p>
            <a:pPr eaLnBrk="1" hangingPunct="1">
              <a:spcBef>
                <a:spcPct val="0"/>
              </a:spcBef>
              <a:buFontTx/>
              <a:buChar char="•"/>
              <a:defRPr/>
            </a:pPr>
            <a:endParaRPr lang="en-US" dirty="0" smtClean="0">
              <a:ea typeface="+mn-ea"/>
              <a:cs typeface="+mn-cs"/>
            </a:endParaRPr>
          </a:p>
          <a:p>
            <a:pPr eaLnBrk="1" hangingPunct="1">
              <a:spcBef>
                <a:spcPct val="0"/>
              </a:spcBef>
              <a:defRPr/>
            </a:pPr>
            <a:r>
              <a:rPr lang="en-US" u="sng" dirty="0" smtClean="0">
                <a:ea typeface="+mn-ea"/>
                <a:cs typeface="+mn-cs"/>
              </a:rPr>
              <a:t>Preparation Notes</a:t>
            </a:r>
          </a:p>
          <a:p>
            <a:pPr marL="171450" indent="-171450" eaLnBrk="1" hangingPunct="1">
              <a:spcBef>
                <a:spcPct val="0"/>
              </a:spcBef>
              <a:buFont typeface="Arial" pitchFamily="34" charset="0"/>
              <a:buChar char="•"/>
              <a:defRPr/>
            </a:pPr>
            <a:r>
              <a:rPr lang="en-US" u="none" dirty="0" smtClean="0">
                <a:ea typeface="+mn-ea"/>
                <a:cs typeface="+mn-cs"/>
              </a:rPr>
              <a:t>Some common misconceptions</a:t>
            </a:r>
            <a:r>
              <a:rPr lang="en-US" u="none" baseline="0" dirty="0" smtClean="0">
                <a:ea typeface="+mn-ea"/>
                <a:cs typeface="+mn-cs"/>
              </a:rPr>
              <a:t> for students may arise at this time that you will need address if confusion occurs with determining which “depends on” what. The primary misconception may be specific to this particular bowling example—some students could perceive that you will play only a certain number of games based on what you can afford, in which case they’d be inclined to choose “a” as an answer. Explain that this is good rational thinking that is commonly used, but for the way the do-now question was worded, the cost MUST depend on games (since no mention was made in the question about needing to pick how many games you play based on the money you have with you.)</a:t>
            </a:r>
          </a:p>
          <a:p>
            <a:pPr marL="171450" indent="-171450" eaLnBrk="1" hangingPunct="1">
              <a:spcBef>
                <a:spcPct val="0"/>
              </a:spcBef>
              <a:buFont typeface="Arial" pitchFamily="34" charset="0"/>
              <a:buChar char="•"/>
              <a:defRPr/>
            </a:pPr>
            <a:r>
              <a:rPr lang="en-US" u="none" baseline="0" dirty="0" smtClean="0">
                <a:ea typeface="+mn-ea"/>
                <a:cs typeface="+mn-cs"/>
              </a:rPr>
              <a:t>A second pitfall to consider is that some students, particular ELL students, may need assistance understanding the word “depend”. Please plan accordingly for translations and reword as needed to help students full grasp the concept.</a:t>
            </a:r>
            <a:endParaRPr lang="en-US" u="none" dirty="0" smtClean="0">
              <a:ea typeface="+mn-ea"/>
              <a:cs typeface="+mn-cs"/>
            </a:endParaRP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75AE3A94-1C2B-4D8D-8581-469CA4637C53}" type="slidenum">
              <a:rPr lang="en-US" smtClean="0"/>
              <a:pPr eaLnBrk="1" hangingPunct="1"/>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Notes Placeholder 2"/>
          <p:cNvSpPr>
            <a:spLocks noGrp="1"/>
          </p:cNvSpPr>
          <p:nvPr>
            <p:ph type="body" idx="1"/>
          </p:nvPr>
        </p:nvSpPr>
        <p:spPr bwMode="auto"/>
        <p:txBody>
          <a:bodyPr wrap="square" numCol="1" anchor="t" anchorCtr="0" compatLnSpc="1">
            <a:prstTxWarp prst="textNoShape">
              <a:avLst/>
            </a:prstTxWarp>
            <a:normAutofit fontScale="85000" lnSpcReduction="20000"/>
          </a:bodyPr>
          <a:lstStyle/>
          <a:p>
            <a:pPr algn="r" eaLnBrk="1" hangingPunct="1">
              <a:spcBef>
                <a:spcPct val="0"/>
              </a:spcBef>
              <a:defRPr/>
            </a:pPr>
            <a:r>
              <a:rPr lang="en-US" dirty="0" smtClean="0">
                <a:ea typeface="+mn-ea"/>
                <a:cs typeface="+mn-cs"/>
              </a:rPr>
              <a:t>(5 min) 23 minutes</a:t>
            </a:r>
          </a:p>
          <a:p>
            <a:pPr eaLnBrk="1" hangingPunct="1">
              <a:spcBef>
                <a:spcPct val="0"/>
              </a:spcBef>
              <a:defRPr/>
            </a:pPr>
            <a:r>
              <a:rPr lang="en-US" u="sng" dirty="0" smtClean="0">
                <a:ea typeface="+mn-ea"/>
                <a:cs typeface="+mn-cs"/>
              </a:rPr>
              <a:t>In-Class Notes</a:t>
            </a:r>
          </a:p>
          <a:p>
            <a:pPr eaLnBrk="1" hangingPunct="1">
              <a:spcBef>
                <a:spcPct val="0"/>
              </a:spcBef>
              <a:buFontTx/>
              <a:buChar char="•"/>
              <a:defRPr/>
            </a:pPr>
            <a:r>
              <a:rPr lang="en-US" dirty="0" smtClean="0">
                <a:ea typeface="+mn-ea"/>
                <a:cs typeface="+mn-cs"/>
              </a:rPr>
              <a:t> Read</a:t>
            </a:r>
            <a:r>
              <a:rPr lang="en-US" baseline="0" dirty="0" smtClean="0">
                <a:ea typeface="+mn-ea"/>
                <a:cs typeface="+mn-cs"/>
              </a:rPr>
              <a:t> over directions, then click to reveal the question. After you or a student reads the question, the teacher icon will appear to guide student thinking. This scaffolding will be provided for the first 2 questions; it is recommended you continue to encourage the same process for each question. </a:t>
            </a:r>
          </a:p>
          <a:p>
            <a:pPr eaLnBrk="1" hangingPunct="1">
              <a:spcBef>
                <a:spcPct val="0"/>
              </a:spcBef>
              <a:buFontTx/>
              <a:buChar char="•"/>
              <a:defRPr/>
            </a:pPr>
            <a:r>
              <a:rPr lang="en-US" baseline="0" dirty="0" smtClean="0">
                <a:ea typeface="+mn-ea"/>
                <a:cs typeface="+mn-cs"/>
              </a:rPr>
              <a:t> Give students time to identify the variables, then click again to reveal the highlighting.</a:t>
            </a:r>
          </a:p>
          <a:p>
            <a:pPr eaLnBrk="1" hangingPunct="1">
              <a:spcBef>
                <a:spcPct val="0"/>
              </a:spcBef>
              <a:buFontTx/>
              <a:buChar char="•"/>
              <a:defRPr/>
            </a:pPr>
            <a:r>
              <a:rPr lang="en-US" baseline="0" dirty="0" smtClean="0">
                <a:ea typeface="+mn-ea"/>
                <a:cs typeface="+mn-cs"/>
              </a:rPr>
              <a:t> Once next guiding question is revealed, poll students for answers– does money depend on weeks, or do the weeks depend on money? Which is the dependent variable, which is independent?</a:t>
            </a:r>
          </a:p>
          <a:p>
            <a:pPr eaLnBrk="1" hangingPunct="1">
              <a:spcBef>
                <a:spcPct val="0"/>
              </a:spcBef>
              <a:buFontTx/>
              <a:buChar char="•"/>
              <a:defRPr/>
            </a:pPr>
            <a:r>
              <a:rPr lang="en-US" baseline="0" dirty="0" smtClean="0">
                <a:ea typeface="+mn-ea"/>
                <a:cs typeface="+mn-cs"/>
              </a:rPr>
              <a:t> Click reveals answer, then prompts students to think about how to write a rule or expression for this story. Allow students to brainstorm this for a moment, alone or in a small group, then click to show answer.</a:t>
            </a:r>
          </a:p>
          <a:p>
            <a:pPr eaLnBrk="1" hangingPunct="1">
              <a:spcBef>
                <a:spcPct val="0"/>
              </a:spcBef>
              <a:buFontTx/>
              <a:buChar char="•"/>
              <a:defRPr/>
            </a:pPr>
            <a:r>
              <a:rPr lang="en-US" baseline="0" dirty="0" smtClean="0">
                <a:ea typeface="+mn-ea"/>
                <a:cs typeface="+mn-cs"/>
              </a:rPr>
              <a:t> Pause to acknowledge the patterns that occur when writing a rule—it’s easy to place the dependent variable all by itself on one side of the equal sign, then show what happens to the independent variable on the other side.</a:t>
            </a:r>
            <a:br>
              <a:rPr lang="en-US" baseline="0" dirty="0" smtClean="0">
                <a:ea typeface="+mn-ea"/>
                <a:cs typeface="+mn-cs"/>
              </a:rPr>
            </a:br>
            <a:endParaRPr lang="en-US" dirty="0" smtClean="0">
              <a:ea typeface="+mn-ea"/>
              <a:cs typeface="+mn-cs"/>
            </a:endParaRPr>
          </a:p>
          <a:p>
            <a:pPr eaLnBrk="1" hangingPunct="1">
              <a:spcBef>
                <a:spcPct val="0"/>
              </a:spcBef>
              <a:buFontTx/>
              <a:buChar char="•"/>
              <a:defRPr/>
            </a:pPr>
            <a:endParaRPr lang="en-US" dirty="0" smtClean="0">
              <a:ea typeface="+mn-ea"/>
              <a:cs typeface="+mn-cs"/>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75AE3A94-1C2B-4D8D-8581-469CA4637C53}" type="slidenum">
              <a:rPr lang="en-US" smtClean="0"/>
              <a:pPr eaLnBrk="1" hangingPunct="1"/>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Notes Placeholder 2"/>
          <p:cNvSpPr>
            <a:spLocks noGrp="1"/>
          </p:cNvSpPr>
          <p:nvPr>
            <p:ph type="body" idx="1"/>
          </p:nvPr>
        </p:nvSpPr>
        <p:spPr bwMode="auto"/>
        <p:txBody>
          <a:bodyPr wrap="square" numCol="1" anchor="t" anchorCtr="0" compatLnSpc="1">
            <a:prstTxWarp prst="textNoShape">
              <a:avLst/>
            </a:prstTxWarp>
            <a:normAutofit fontScale="85000" lnSpcReduction="20000"/>
          </a:bodyPr>
          <a:lstStyle/>
          <a:p>
            <a:pPr algn="r" eaLnBrk="1" hangingPunct="1">
              <a:spcBef>
                <a:spcPct val="0"/>
              </a:spcBef>
              <a:defRPr/>
            </a:pPr>
            <a:r>
              <a:rPr lang="en-US" dirty="0" smtClean="0">
                <a:ea typeface="+mn-ea"/>
                <a:cs typeface="+mn-cs"/>
              </a:rPr>
              <a:t>(4 min) 27 minutes</a:t>
            </a:r>
          </a:p>
          <a:p>
            <a:pPr eaLnBrk="1" hangingPunct="1">
              <a:spcBef>
                <a:spcPct val="0"/>
              </a:spcBef>
              <a:defRPr/>
            </a:pPr>
            <a:r>
              <a:rPr lang="en-US" u="sng" dirty="0" smtClean="0">
                <a:ea typeface="+mn-ea"/>
                <a:cs typeface="+mn-cs"/>
              </a:rPr>
              <a:t>In-Class Notes</a:t>
            </a:r>
          </a:p>
          <a:p>
            <a:pPr eaLnBrk="1" hangingPunct="1">
              <a:spcBef>
                <a:spcPct val="0"/>
              </a:spcBef>
              <a:buFontTx/>
              <a:buChar char="•"/>
              <a:defRPr/>
            </a:pPr>
            <a:r>
              <a:rPr lang="en-US" dirty="0" smtClean="0">
                <a:ea typeface="+mn-ea"/>
                <a:cs typeface="+mn-cs"/>
              </a:rPr>
              <a:t> Read</a:t>
            </a:r>
            <a:r>
              <a:rPr lang="en-US" baseline="0" dirty="0" smtClean="0">
                <a:ea typeface="+mn-ea"/>
                <a:cs typeface="+mn-cs"/>
              </a:rPr>
              <a:t> over directions, then click to reveal the question. After you or a student reads the question, the teacher icon will appear to guide student thinking. This scaffolding will be provided; it is recommended you continue to encourage the same process for each question. </a:t>
            </a:r>
          </a:p>
          <a:p>
            <a:pPr eaLnBrk="1" hangingPunct="1">
              <a:spcBef>
                <a:spcPct val="0"/>
              </a:spcBef>
              <a:buFontTx/>
              <a:buChar char="•"/>
              <a:defRPr/>
            </a:pPr>
            <a:r>
              <a:rPr lang="en-US" baseline="0" dirty="0" smtClean="0">
                <a:ea typeface="+mn-ea"/>
                <a:cs typeface="+mn-cs"/>
              </a:rPr>
              <a:t> Give students time to identify the variables, then click again to reveal the highlighting.</a:t>
            </a:r>
          </a:p>
          <a:p>
            <a:pPr eaLnBrk="1" hangingPunct="1">
              <a:spcBef>
                <a:spcPct val="0"/>
              </a:spcBef>
              <a:buFontTx/>
              <a:buChar char="•"/>
              <a:defRPr/>
            </a:pPr>
            <a:r>
              <a:rPr lang="en-US" baseline="0" dirty="0" smtClean="0">
                <a:ea typeface="+mn-ea"/>
                <a:cs typeface="+mn-cs"/>
              </a:rPr>
              <a:t> Once next guiding question is revealed, poll students for answers– do miles depend on days, or do the days depend on miles? Which is the dependent variable, which is independent?</a:t>
            </a:r>
          </a:p>
          <a:p>
            <a:pPr eaLnBrk="1" hangingPunct="1">
              <a:spcBef>
                <a:spcPct val="0"/>
              </a:spcBef>
              <a:buFontTx/>
              <a:buChar char="•"/>
              <a:defRPr/>
            </a:pPr>
            <a:r>
              <a:rPr lang="en-US" baseline="0" dirty="0" smtClean="0">
                <a:ea typeface="+mn-ea"/>
                <a:cs typeface="+mn-cs"/>
              </a:rPr>
              <a:t> </a:t>
            </a:r>
            <a:r>
              <a:rPr lang="en-US" sz="1200" kern="1200" baseline="0" dirty="0" smtClean="0">
                <a:solidFill>
                  <a:schemeClr val="tx1"/>
                </a:solidFill>
                <a:latin typeface="+mn-lt"/>
                <a:ea typeface="ＭＳ Ｐゴシック" charset="0"/>
                <a:cs typeface="ＭＳ Ｐゴシック" charset="0"/>
              </a:rPr>
              <a:t>Click reveals answer, then prompts students to think about how to write a rule or expression for this story. Again, allow students to brainstorm this for a moment, alone or in a small group, then click to show answer.</a:t>
            </a:r>
            <a:endParaRPr lang="en-US" dirty="0" smtClean="0">
              <a:ea typeface="+mn-ea"/>
              <a:cs typeface="+mn-cs"/>
            </a:endParaRPr>
          </a:p>
          <a:p>
            <a:pPr eaLnBrk="1" hangingPunct="1">
              <a:spcBef>
                <a:spcPct val="0"/>
              </a:spcBef>
              <a:buFontTx/>
              <a:buChar char="•"/>
              <a:defRPr/>
            </a:pPr>
            <a:endParaRPr lang="en-US" dirty="0" smtClean="0">
              <a:ea typeface="+mn-ea"/>
              <a:cs typeface="+mn-cs"/>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75AE3A94-1C2B-4D8D-8581-469CA4637C53}" type="slidenum">
              <a:rPr lang="en-US" smtClean="0"/>
              <a:pPr eaLnBrk="1" hangingPunct="1"/>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Notes Placeholder 2"/>
          <p:cNvSpPr>
            <a:spLocks noGrp="1"/>
          </p:cNvSpPr>
          <p:nvPr>
            <p:ph type="body" idx="1"/>
          </p:nvPr>
        </p:nvSpPr>
        <p:spPr bwMode="auto"/>
        <p:txBody>
          <a:bodyPr wrap="square" numCol="1" anchor="t" anchorCtr="0" compatLnSpc="1">
            <a:prstTxWarp prst="textNoShape">
              <a:avLst/>
            </a:prstTxWarp>
            <a:normAutofit fontScale="85000" lnSpcReduction="20000"/>
          </a:bodyPr>
          <a:lstStyle/>
          <a:p>
            <a:pPr algn="r" eaLnBrk="1" hangingPunct="1">
              <a:spcBef>
                <a:spcPct val="0"/>
              </a:spcBef>
              <a:defRPr/>
            </a:pPr>
            <a:r>
              <a:rPr lang="en-US" dirty="0" smtClean="0">
                <a:ea typeface="+mn-ea"/>
                <a:cs typeface="+mn-cs"/>
              </a:rPr>
              <a:t>(4 min) 31 minutes</a:t>
            </a:r>
          </a:p>
          <a:p>
            <a:pPr eaLnBrk="1" hangingPunct="1">
              <a:spcBef>
                <a:spcPct val="0"/>
              </a:spcBef>
              <a:defRPr/>
            </a:pPr>
            <a:r>
              <a:rPr lang="en-US" u="sng" dirty="0" smtClean="0">
                <a:ea typeface="+mn-ea"/>
                <a:cs typeface="+mn-cs"/>
              </a:rPr>
              <a:t>In-Class Notes</a:t>
            </a:r>
          </a:p>
          <a:p>
            <a:pPr eaLnBrk="1" hangingPunct="1">
              <a:spcBef>
                <a:spcPct val="0"/>
              </a:spcBef>
              <a:buFontTx/>
              <a:buChar char="•"/>
              <a:defRPr/>
            </a:pPr>
            <a:r>
              <a:rPr lang="en-US" dirty="0" smtClean="0">
                <a:ea typeface="+mn-ea"/>
                <a:cs typeface="+mn-cs"/>
              </a:rPr>
              <a:t> Read</a:t>
            </a:r>
            <a:r>
              <a:rPr lang="en-US" baseline="0" dirty="0" smtClean="0">
                <a:ea typeface="+mn-ea"/>
                <a:cs typeface="+mn-cs"/>
              </a:rPr>
              <a:t> over directions, then click to reveal the question. After you or a student reads the question, the teacher icon will appear, but this time without the prompts to scaffold. Remind students of the procedure only if needed: pick out the variables in the story, decide which one depends on the other to change, and write a rule to describe the relationship between the variables.</a:t>
            </a:r>
          </a:p>
          <a:p>
            <a:pPr eaLnBrk="1" hangingPunct="1">
              <a:spcBef>
                <a:spcPct val="0"/>
              </a:spcBef>
              <a:buFontTx/>
              <a:buChar char="•"/>
              <a:defRPr/>
            </a:pPr>
            <a:r>
              <a:rPr lang="en-US" baseline="0" dirty="0" smtClean="0">
                <a:ea typeface="+mn-ea"/>
                <a:cs typeface="+mn-cs"/>
              </a:rPr>
              <a:t> Give students time to identify each part of the process, and have volunteers show their work in the board. Then click to reveal answers. Accept and discuss any variations in the rules students write, such as being able to choose any variables to represent the words—for example, using “</a:t>
            </a:r>
            <a:r>
              <a:rPr lang="en-US" baseline="0" dirty="0" err="1" smtClean="0">
                <a:ea typeface="+mn-ea"/>
                <a:cs typeface="+mn-cs"/>
              </a:rPr>
              <a:t>d</a:t>
            </a:r>
            <a:r>
              <a:rPr lang="en-US" baseline="0" dirty="0" smtClean="0">
                <a:ea typeface="+mn-ea"/>
                <a:cs typeface="+mn-cs"/>
              </a:rPr>
              <a:t>” for distance instead of “</a:t>
            </a:r>
            <a:r>
              <a:rPr lang="en-US" baseline="0" dirty="0" err="1" smtClean="0">
                <a:ea typeface="+mn-ea"/>
                <a:cs typeface="+mn-cs"/>
              </a:rPr>
              <a:t>k</a:t>
            </a:r>
            <a:r>
              <a:rPr lang="en-US" baseline="0" dirty="0" smtClean="0">
                <a:ea typeface="+mn-ea"/>
                <a:cs typeface="+mn-cs"/>
              </a:rPr>
              <a:t>” for </a:t>
            </a:r>
            <a:r>
              <a:rPr lang="en-US" baseline="0" dirty="0" err="1" smtClean="0">
                <a:ea typeface="+mn-ea"/>
                <a:cs typeface="+mn-cs"/>
              </a:rPr>
              <a:t>kms</a:t>
            </a:r>
            <a:r>
              <a:rPr lang="en-US" baseline="0" dirty="0" smtClean="0">
                <a:ea typeface="+mn-ea"/>
                <a:cs typeface="+mn-cs"/>
              </a:rPr>
              <a:t>. </a:t>
            </a:r>
          </a:p>
          <a:p>
            <a:pPr eaLnBrk="1" hangingPunct="1">
              <a:spcBef>
                <a:spcPct val="0"/>
              </a:spcBef>
              <a:buFontTx/>
              <a:buChar char="•"/>
              <a:defRPr/>
            </a:pPr>
            <a:r>
              <a:rPr lang="en-US" baseline="0" dirty="0" smtClean="0">
                <a:ea typeface="+mn-ea"/>
                <a:cs typeface="+mn-cs"/>
              </a:rPr>
              <a:t> Since this is the first </a:t>
            </a:r>
            <a:r>
              <a:rPr lang="en-US" baseline="0" dirty="0" err="1" smtClean="0">
                <a:ea typeface="+mn-ea"/>
                <a:cs typeface="+mn-cs"/>
              </a:rPr>
              <a:t>unscaffolded</a:t>
            </a:r>
            <a:r>
              <a:rPr lang="en-US" baseline="0" dirty="0" smtClean="0">
                <a:ea typeface="+mn-ea"/>
                <a:cs typeface="+mn-cs"/>
              </a:rPr>
              <a:t> question, stop after to check in with students on their understanding of the process!</a:t>
            </a:r>
            <a:endParaRPr lang="en-US" dirty="0" smtClean="0">
              <a:ea typeface="+mn-ea"/>
              <a:cs typeface="+mn-cs"/>
            </a:endParaRPr>
          </a:p>
          <a:p>
            <a:pPr eaLnBrk="1" hangingPunct="1">
              <a:spcBef>
                <a:spcPct val="0"/>
              </a:spcBef>
              <a:buFontTx/>
              <a:buChar char="•"/>
              <a:defRPr/>
            </a:pPr>
            <a:endParaRPr lang="en-US" dirty="0" smtClean="0">
              <a:ea typeface="+mn-ea"/>
              <a:cs typeface="+mn-cs"/>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75AE3A94-1C2B-4D8D-8581-469CA4637C53}" type="slidenum">
              <a:rPr lang="en-US" smtClean="0"/>
              <a:pPr eaLnBrk="1" hangingPunct="1"/>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7DCE1BC-F14A-4A41-89C7-5B2C8A23F500}" type="datetime1">
              <a:rPr lang="en-US"/>
              <a:pPr>
                <a:defRPr/>
              </a:pPr>
              <a:t>3/9/2014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9BA0FA2-AAFB-488B-9652-CD0B682AC1EF}" type="slidenum">
              <a:rPr lang="en-US"/>
              <a:pPr>
                <a:defRPr/>
              </a:pPr>
              <a:t>‹#›</a:t>
            </a:fld>
            <a:endParaRPr lang="en-US"/>
          </a:p>
        </p:txBody>
      </p:sp>
    </p:spTree>
    <p:extLst>
      <p:ext uri="{BB962C8B-B14F-4D97-AF65-F5344CB8AC3E}">
        <p14:creationId xmlns:p14="http://schemas.microsoft.com/office/powerpoint/2010/main" val="4195361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146D950-CC19-4671-9455-58DF0F25C560}" type="datetime1">
              <a:rPr lang="en-US"/>
              <a:pPr>
                <a:defRPr/>
              </a:pPr>
              <a:t>3/9/2014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0EC2068-4077-478A-B919-5CEA914E36B3}" type="slidenum">
              <a:rPr lang="en-US"/>
              <a:pPr>
                <a:defRPr/>
              </a:pPr>
              <a:t>‹#›</a:t>
            </a:fld>
            <a:endParaRPr lang="en-US"/>
          </a:p>
        </p:txBody>
      </p:sp>
    </p:spTree>
    <p:extLst>
      <p:ext uri="{BB962C8B-B14F-4D97-AF65-F5344CB8AC3E}">
        <p14:creationId xmlns:p14="http://schemas.microsoft.com/office/powerpoint/2010/main" val="2567438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2F8D642-A4CF-4EEE-95FA-C4BB0CA92B81}" type="datetime1">
              <a:rPr lang="en-US"/>
              <a:pPr>
                <a:defRPr/>
              </a:pPr>
              <a:t>3/9/2014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BFED591-0008-4195-AD35-7D3366B6E652}" type="slidenum">
              <a:rPr lang="en-US"/>
              <a:pPr>
                <a:defRPr/>
              </a:pPr>
              <a:t>‹#›</a:t>
            </a:fld>
            <a:endParaRPr lang="en-US"/>
          </a:p>
        </p:txBody>
      </p:sp>
    </p:spTree>
    <p:extLst>
      <p:ext uri="{BB962C8B-B14F-4D97-AF65-F5344CB8AC3E}">
        <p14:creationId xmlns:p14="http://schemas.microsoft.com/office/powerpoint/2010/main" val="2004773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960CEE9-A537-40E5-B91C-0AE66502DDB8}" type="datetime1">
              <a:rPr lang="en-US"/>
              <a:pPr>
                <a:defRPr/>
              </a:pPr>
              <a:t>3/9/2014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0" y="6492875"/>
            <a:ext cx="457200" cy="365125"/>
          </a:xfrm>
        </p:spPr>
        <p:txBody>
          <a:bodyPr/>
          <a:lstStyle>
            <a:lvl1pPr>
              <a:defRPr>
                <a:solidFill>
                  <a:schemeClr val="bg1"/>
                </a:solidFill>
              </a:defRPr>
            </a:lvl1pPr>
          </a:lstStyle>
          <a:p>
            <a:pPr>
              <a:defRPr/>
            </a:pPr>
            <a:fld id="{EB45F1B1-845D-4E90-BF81-67B15DA92DC0}" type="slidenum">
              <a:rPr lang="en-US"/>
              <a:pPr>
                <a:defRPr/>
              </a:pPr>
              <a:t>‹#›</a:t>
            </a:fld>
            <a:endParaRPr lang="en-US"/>
          </a:p>
        </p:txBody>
      </p:sp>
    </p:spTree>
    <p:extLst>
      <p:ext uri="{BB962C8B-B14F-4D97-AF65-F5344CB8AC3E}">
        <p14:creationId xmlns:p14="http://schemas.microsoft.com/office/powerpoint/2010/main" val="848935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7C6D233-3CFF-4CA9-B0CB-DA35150A7AD9}" type="datetime1">
              <a:rPr lang="en-US"/>
              <a:pPr>
                <a:defRPr/>
              </a:pPr>
              <a:t>3/9/2014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044B2C-1105-4DDB-AD02-9D11074B9548}" type="slidenum">
              <a:rPr lang="en-US"/>
              <a:pPr>
                <a:defRPr/>
              </a:pPr>
              <a:t>‹#›</a:t>
            </a:fld>
            <a:endParaRPr lang="en-US"/>
          </a:p>
        </p:txBody>
      </p:sp>
    </p:spTree>
    <p:extLst>
      <p:ext uri="{BB962C8B-B14F-4D97-AF65-F5344CB8AC3E}">
        <p14:creationId xmlns:p14="http://schemas.microsoft.com/office/powerpoint/2010/main" val="3140504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9AC4F41-FF1A-4737-BA4A-F518ABE599C9}" type="datetime1">
              <a:rPr lang="en-US"/>
              <a:pPr>
                <a:defRPr/>
              </a:pPr>
              <a:t>3/9/2014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05EF8C8-7386-484D-8DE1-D69B2D1AAB21}" type="slidenum">
              <a:rPr lang="en-US"/>
              <a:pPr>
                <a:defRPr/>
              </a:pPr>
              <a:t>‹#›</a:t>
            </a:fld>
            <a:endParaRPr lang="en-US"/>
          </a:p>
        </p:txBody>
      </p:sp>
    </p:spTree>
    <p:extLst>
      <p:ext uri="{BB962C8B-B14F-4D97-AF65-F5344CB8AC3E}">
        <p14:creationId xmlns:p14="http://schemas.microsoft.com/office/powerpoint/2010/main" val="3700427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1F7DDA9-AA20-4C48-A682-CAC88CCCC828}" type="datetime1">
              <a:rPr lang="en-US"/>
              <a:pPr>
                <a:defRPr/>
              </a:pPr>
              <a:t>3/9/2014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A7466B1-A031-4D32-923A-2625A511D9E7}" type="slidenum">
              <a:rPr lang="en-US"/>
              <a:pPr>
                <a:defRPr/>
              </a:pPr>
              <a:t>‹#›</a:t>
            </a:fld>
            <a:endParaRPr lang="en-US"/>
          </a:p>
        </p:txBody>
      </p:sp>
    </p:spTree>
    <p:extLst>
      <p:ext uri="{BB962C8B-B14F-4D97-AF65-F5344CB8AC3E}">
        <p14:creationId xmlns:p14="http://schemas.microsoft.com/office/powerpoint/2010/main" val="3687646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C22EF5A-6647-40D1-BB56-027D2DA629A6}" type="datetime1">
              <a:rPr lang="en-US"/>
              <a:pPr>
                <a:defRPr/>
              </a:pPr>
              <a:t>3/9/2014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2FF2A5E-5B2F-42C1-894A-415A5303D032}" type="slidenum">
              <a:rPr lang="en-US"/>
              <a:pPr>
                <a:defRPr/>
              </a:pPr>
              <a:t>‹#›</a:t>
            </a:fld>
            <a:endParaRPr lang="en-US"/>
          </a:p>
        </p:txBody>
      </p:sp>
    </p:spTree>
    <p:extLst>
      <p:ext uri="{BB962C8B-B14F-4D97-AF65-F5344CB8AC3E}">
        <p14:creationId xmlns:p14="http://schemas.microsoft.com/office/powerpoint/2010/main" val="1978610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CB9FF34-A8AC-4107-A817-32CE835D01EA}" type="datetime1">
              <a:rPr lang="en-US"/>
              <a:pPr>
                <a:defRPr/>
              </a:pPr>
              <a:t>3/9/2014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56A23AC-024C-4DF5-9126-96545DC54DBA}" type="slidenum">
              <a:rPr lang="en-US"/>
              <a:pPr>
                <a:defRPr/>
              </a:pPr>
              <a:t>‹#›</a:t>
            </a:fld>
            <a:endParaRPr lang="en-US"/>
          </a:p>
        </p:txBody>
      </p:sp>
    </p:spTree>
    <p:extLst>
      <p:ext uri="{BB962C8B-B14F-4D97-AF65-F5344CB8AC3E}">
        <p14:creationId xmlns:p14="http://schemas.microsoft.com/office/powerpoint/2010/main" val="256901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1FFC50A-DC8B-4B43-B201-2551C8568A5E}" type="datetime1">
              <a:rPr lang="en-US"/>
              <a:pPr>
                <a:defRPr/>
              </a:pPr>
              <a:t>3/9/2014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578D6F4-5177-4603-BC19-23B9996BA45D}" type="slidenum">
              <a:rPr lang="en-US"/>
              <a:pPr>
                <a:defRPr/>
              </a:pPr>
              <a:t>‹#›</a:t>
            </a:fld>
            <a:endParaRPr lang="en-US"/>
          </a:p>
        </p:txBody>
      </p:sp>
    </p:spTree>
    <p:extLst>
      <p:ext uri="{BB962C8B-B14F-4D97-AF65-F5344CB8AC3E}">
        <p14:creationId xmlns:p14="http://schemas.microsoft.com/office/powerpoint/2010/main" val="3862706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806686B-7DB0-4F42-B3A0-8DAA452D952C}" type="datetime1">
              <a:rPr lang="en-US"/>
              <a:pPr>
                <a:defRPr/>
              </a:pPr>
              <a:t>3/9/2014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A4DAACF-4909-4868-8E73-BBCDBF217A70}" type="slidenum">
              <a:rPr lang="en-US"/>
              <a:pPr>
                <a:defRPr/>
              </a:pPr>
              <a:t>‹#›</a:t>
            </a:fld>
            <a:endParaRPr lang="en-US"/>
          </a:p>
        </p:txBody>
      </p:sp>
    </p:spTree>
    <p:extLst>
      <p:ext uri="{BB962C8B-B14F-4D97-AF65-F5344CB8AC3E}">
        <p14:creationId xmlns:p14="http://schemas.microsoft.com/office/powerpoint/2010/main" val="1178589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324600" y="632460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cs typeface="Arial" charset="0"/>
              </a:defRPr>
            </a:lvl1pPr>
          </a:lstStyle>
          <a:p>
            <a:pPr>
              <a:defRPr/>
            </a:pPr>
            <a:fld id="{3622A53E-6D3C-4A6F-8667-B756D74ADC99}" type="datetime1">
              <a:rPr lang="en-US"/>
              <a:pPr>
                <a:defRPr/>
              </a:pPr>
              <a:t>3/9/2014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381000" y="632460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cs typeface="Arial" charset="0"/>
              </a:defRPr>
            </a:lvl1pPr>
          </a:lstStyle>
          <a:p>
            <a:pPr>
              <a:defRPr/>
            </a:pPr>
            <a:fld id="{9B505C41-935D-4254-91FB-E802272F8EB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52" r:id="rId1"/>
    <p:sldLayoutId id="2147484162" r:id="rId2"/>
    <p:sldLayoutId id="2147484153" r:id="rId3"/>
    <p:sldLayoutId id="2147484154" r:id="rId4"/>
    <p:sldLayoutId id="2147484155" r:id="rId5"/>
    <p:sldLayoutId id="2147484156" r:id="rId6"/>
    <p:sldLayoutId id="2147484157" r:id="rId7"/>
    <p:sldLayoutId id="2147484158" r:id="rId8"/>
    <p:sldLayoutId id="2147484159" r:id="rId9"/>
    <p:sldLayoutId id="2147484160" r:id="rId10"/>
    <p:sldLayoutId id="2147484161" r:id="rId11"/>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audio" Target="../media/audio9.bin"/><Relationship Id="rId7"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 Target="slide10.xml"/></Relationships>
</file>

<file path=ppt/slides/_rels/slide1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audio" Target="../media/audio5.bin"/><Relationship Id="rId7"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 Target="slide10.xml"/><Relationship Id="rId9"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online-stopwatch.com/full-screen-stopwatch/" TargetMode="External"/><Relationship Id="rId5" Type="http://schemas.openxmlformats.org/officeDocument/2006/relationships/image" Target="../media/image7.tiff"/><Relationship Id="rId4" Type="http://schemas.openxmlformats.org/officeDocument/2006/relationships/image" Target="../media/image6.gif"/><Relationship Id="rId9" Type="http://schemas.openxmlformats.org/officeDocument/2006/relationships/slide" Target="slide3.xml"/></Relationships>
</file>

<file path=ppt/slides/_rels/slide3.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audio" Target="../media/audio1.bin"/><Relationship Id="rId7" Type="http://schemas.openxmlformats.org/officeDocument/2006/relationships/image" Target="../media/image7.tif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audio" Target="../media/audio3.bin"/><Relationship Id="rId4" Type="http://schemas.openxmlformats.org/officeDocument/2006/relationships/audio" Target="../media/audio2.bin"/></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audio4.bin"/><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slide" Target="slide10.xml"/><Relationship Id="rId4" Type="http://schemas.openxmlformats.org/officeDocument/2006/relationships/audio" Target="../media/audio5.bin"/><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 Target="slide10.xml"/><Relationship Id="rId7" Type="http://schemas.openxmlformats.org/officeDocument/2006/relationships/hyperlink" Target="http://www.online-stopwatch.com/full-screen-stopwatch/"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slide" Target="slide6.xml"/><Relationship Id="rId4" Type="http://schemas.openxmlformats.org/officeDocument/2006/relationships/image" Target="../media/image2.png"/><Relationship Id="rId9" Type="http://schemas.openxmlformats.org/officeDocument/2006/relationships/image" Target="../media/image10.tiff"/></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audio6.bin"/><Relationship Id="rId7" Type="http://schemas.openxmlformats.org/officeDocument/2006/relationships/image" Target="../media/image2.png"/><Relationship Id="rId12" Type="http://schemas.openxmlformats.org/officeDocument/2006/relationships/image" Target="../media/image10.tif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image" Target="../media/image8.png"/><Relationship Id="rId5" Type="http://schemas.openxmlformats.org/officeDocument/2006/relationships/audio" Target="../media/audio8.bin"/><Relationship Id="rId10" Type="http://schemas.openxmlformats.org/officeDocument/2006/relationships/hyperlink" Target="http://www.online-stopwatch.com/full-screen-stopwatch/" TargetMode="External"/><Relationship Id="rId4" Type="http://schemas.openxmlformats.org/officeDocument/2006/relationships/audio" Target="../media/audio7.bin"/><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audio5.bin"/><Relationship Id="rId7"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image" Target="../media/image9.jpeg"/><Relationship Id="rId4" Type="http://schemas.openxmlformats.org/officeDocument/2006/relationships/image" Target="../media/image11.jpeg"/><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audio" Target="../media/audio5.bin"/><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 Target="slide10.xml"/><Relationship Id="rId9" Type="http://schemas.openxmlformats.org/officeDocument/2006/relationships/image" Target="../media/image12.jpeg"/></Relationships>
</file>

<file path=ppt/slides/_rels/slide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audio" Target="../media/audio5.bin"/><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 Target="slide10.xml"/><Relationship Id="rId9"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TextBox 6"/>
          <p:cNvSpPr txBox="1">
            <a:spLocks noChangeArrowheads="1"/>
          </p:cNvSpPr>
          <p:nvPr/>
        </p:nvSpPr>
        <p:spPr bwMode="auto">
          <a:xfrm>
            <a:off x="649288" y="2362200"/>
            <a:ext cx="7620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r>
              <a:rPr lang="en-US" sz="4400" i="1" dirty="0" smtClean="0">
                <a:solidFill>
                  <a:schemeClr val="accent6"/>
                </a:solidFill>
              </a:rPr>
              <a:t>Building Algebraic Expressions</a:t>
            </a:r>
            <a:endParaRPr lang="en-US" sz="4400" i="1" dirty="0">
              <a:solidFill>
                <a:schemeClr val="accent6"/>
              </a:solidFill>
            </a:endParaRPr>
          </a:p>
        </p:txBody>
      </p:sp>
      <p:sp>
        <p:nvSpPr>
          <p:cNvPr id="12297" name="Slide Number Placeholder 10"/>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8D3A75B6-2C32-4199-AD8C-ABF893494567}" type="slidenum">
              <a:rPr lang="en-US" smtClean="0">
                <a:solidFill>
                  <a:schemeClr val="bg1"/>
                </a:solidFill>
              </a:rPr>
              <a:pPr algn="ctr" eaLnBrk="1" hangingPunct="1"/>
              <a:t>1</a:t>
            </a:fld>
            <a:endParaRPr lang="en-US" smtClean="0">
              <a:solidFill>
                <a:schemeClr val="bg1"/>
              </a:solidFill>
            </a:endParaRPr>
          </a:p>
        </p:txBody>
      </p:sp>
      <p:grpSp>
        <p:nvGrpSpPr>
          <p:cNvPr id="12298" name="Group 9"/>
          <p:cNvGrpSpPr>
            <a:grpSpLocks/>
          </p:cNvGrpSpPr>
          <p:nvPr/>
        </p:nvGrpSpPr>
        <p:grpSpPr bwMode="auto">
          <a:xfrm>
            <a:off x="609600" y="6413500"/>
            <a:ext cx="7402513" cy="387350"/>
            <a:chOff x="609600" y="6414018"/>
            <a:chExt cx="7401771" cy="386725"/>
          </a:xfrm>
        </p:grpSpPr>
        <p:pic>
          <p:nvPicPr>
            <p:cNvPr id="12299" name="Picture 10" descr="blu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11" descr="red.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12" descr="black.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age Title"/>
          <p:cNvSpPr>
            <a:spLocks noGrp="1"/>
          </p:cNvSpPr>
          <p:nvPr>
            <p:ph type="title" idx="4294967295"/>
          </p:nvPr>
        </p:nvSpPr>
        <p:spPr>
          <a:xfrm>
            <a:off x="152400" y="127000"/>
            <a:ext cx="8229600" cy="639763"/>
          </a:xfrm>
        </p:spPr>
        <p:txBody>
          <a:bodyPr/>
          <a:lstStyle/>
          <a:p>
            <a:pPr algn="l"/>
            <a:r>
              <a:rPr lang="en-US" sz="3200" b="1" dirty="0" smtClean="0">
                <a:solidFill>
                  <a:schemeClr val="bg1"/>
                </a:solidFill>
                <a:ea typeface="ＭＳ Ｐゴシック" charset="-128"/>
              </a:rPr>
              <a:t>Launch: Observations</a:t>
            </a:r>
          </a:p>
        </p:txBody>
      </p:sp>
      <p:sp>
        <p:nvSpPr>
          <p:cNvPr id="2355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41396D09-4F94-420F-A8E0-37A3735BC0EC}" type="slidenum">
              <a:rPr lang="en-US" smtClean="0">
                <a:solidFill>
                  <a:schemeClr val="bg1"/>
                </a:solidFill>
              </a:rPr>
              <a:pPr algn="ctr" eaLnBrk="1" hangingPunct="1"/>
              <a:t>10</a:t>
            </a:fld>
            <a:endParaRPr lang="en-US" smtClean="0">
              <a:solidFill>
                <a:schemeClr val="bg1"/>
              </a:solidFill>
            </a:endParaRPr>
          </a:p>
        </p:txBody>
      </p:sp>
      <p:sp>
        <p:nvSpPr>
          <p:cNvPr id="19" name="Agenda Link">
            <a:hlinkClick r:id="rId4" action="ppaction://hlinksldjump"/>
          </p:cNvPr>
          <p:cNvSpPr txBox="1"/>
          <p:nvPr/>
        </p:nvSpPr>
        <p:spPr>
          <a:xfrm>
            <a:off x="7696200" y="602615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7" name="White Background"/>
          <p:cNvSpPr>
            <a:spLocks noChangeArrowheads="1"/>
          </p:cNvSpPr>
          <p:nvPr/>
        </p:nvSpPr>
        <p:spPr bwMode="auto">
          <a:xfrm>
            <a:off x="228600" y="804863"/>
            <a:ext cx="8686800" cy="4910137"/>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 name="Group 5"/>
          <p:cNvGrpSpPr>
            <a:grpSpLocks/>
          </p:cNvGrpSpPr>
          <p:nvPr/>
        </p:nvGrpSpPr>
        <p:grpSpPr bwMode="auto">
          <a:xfrm>
            <a:off x="609600" y="6413500"/>
            <a:ext cx="7402513" cy="387350"/>
            <a:chOff x="609600" y="6414018"/>
            <a:chExt cx="7401771" cy="386725"/>
          </a:xfrm>
        </p:grpSpPr>
        <p:pic>
          <p:nvPicPr>
            <p:cNvPr id="23559" name="Picture 7" descr="blu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8" descr="red.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9" descr="black.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9"/>
          <p:cNvSpPr txBox="1"/>
          <p:nvPr/>
        </p:nvSpPr>
        <p:spPr>
          <a:xfrm>
            <a:off x="457200" y="1066800"/>
            <a:ext cx="8255000" cy="461665"/>
          </a:xfrm>
          <a:prstGeom prst="rect">
            <a:avLst/>
          </a:prstGeom>
          <a:noFill/>
        </p:spPr>
        <p:txBody>
          <a:bodyPr wrap="square" rtlCol="0">
            <a:spAutoFit/>
          </a:bodyPr>
          <a:lstStyle/>
          <a:p>
            <a:r>
              <a:rPr lang="en-US" sz="2400" dirty="0" smtClean="0"/>
              <a:t>What do you notice about </a:t>
            </a:r>
            <a:r>
              <a:rPr lang="en-US" sz="2400" dirty="0" smtClean="0">
                <a:solidFill>
                  <a:schemeClr val="accent3">
                    <a:lumMod val="75000"/>
                  </a:schemeClr>
                </a:solidFill>
              </a:rPr>
              <a:t>TIME</a:t>
            </a:r>
            <a:r>
              <a:rPr lang="en-US" sz="2400" dirty="0" smtClean="0"/>
              <a:t> as a variable in scenarios?</a:t>
            </a:r>
            <a:endParaRPr lang="en-US" sz="2400" dirty="0"/>
          </a:p>
        </p:txBody>
      </p:sp>
      <p:sp>
        <p:nvSpPr>
          <p:cNvPr id="11" name="Cloud Callout 10"/>
          <p:cNvSpPr/>
          <p:nvPr/>
        </p:nvSpPr>
        <p:spPr>
          <a:xfrm>
            <a:off x="1371974" y="1828800"/>
            <a:ext cx="2971800" cy="1524000"/>
          </a:xfrm>
          <a:prstGeom prst="cloudCallout">
            <a:avLst>
              <a:gd name="adj1" fmla="val 39075"/>
              <a:gd name="adj2" fmla="val -68334"/>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1828800" y="2133600"/>
            <a:ext cx="2361826" cy="923330"/>
          </a:xfrm>
          <a:prstGeom prst="rect">
            <a:avLst/>
          </a:prstGeom>
          <a:noFill/>
        </p:spPr>
        <p:txBody>
          <a:bodyPr wrap="square" rtlCol="0">
            <a:spAutoFit/>
          </a:bodyPr>
          <a:lstStyle/>
          <a:p>
            <a:r>
              <a:rPr lang="en-US" dirty="0" smtClean="0">
                <a:solidFill>
                  <a:schemeClr val="accent3">
                    <a:lumMod val="75000"/>
                  </a:schemeClr>
                </a:solidFill>
              </a:rPr>
              <a:t>Seconds, minutes, hours, days, weeks, months, years…</a:t>
            </a:r>
            <a:endParaRPr lang="en-US" dirty="0">
              <a:solidFill>
                <a:schemeClr val="accent3">
                  <a:lumMod val="75000"/>
                </a:schemeClr>
              </a:solidFill>
            </a:endParaRPr>
          </a:p>
        </p:txBody>
      </p:sp>
      <p:sp>
        <p:nvSpPr>
          <p:cNvPr id="13" name="Left Arrow Callout 12"/>
          <p:cNvSpPr/>
          <p:nvPr/>
        </p:nvSpPr>
        <p:spPr>
          <a:xfrm>
            <a:off x="4702897" y="1752600"/>
            <a:ext cx="3221903" cy="1524000"/>
          </a:xfrm>
          <a:prstGeom prst="leftArrowCallout">
            <a:avLst/>
          </a:prstGeom>
          <a:noFill/>
          <a:ln w="38100">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5845897" y="1752600"/>
            <a:ext cx="2078903" cy="1446550"/>
          </a:xfrm>
          <a:prstGeom prst="rect">
            <a:avLst/>
          </a:prstGeom>
          <a:noFill/>
        </p:spPr>
        <p:txBody>
          <a:bodyPr wrap="square" rtlCol="0">
            <a:spAutoFit/>
          </a:bodyPr>
          <a:lstStyle/>
          <a:p>
            <a:pPr algn="ctr"/>
            <a:r>
              <a:rPr lang="en-US" sz="2200" dirty="0" smtClean="0">
                <a:solidFill>
                  <a:schemeClr val="accent3">
                    <a:lumMod val="75000"/>
                  </a:schemeClr>
                </a:solidFill>
              </a:rPr>
              <a:t>TIME</a:t>
            </a:r>
            <a:r>
              <a:rPr lang="en-US" sz="2200" dirty="0" smtClean="0"/>
              <a:t> tends to be the </a:t>
            </a:r>
            <a:r>
              <a:rPr lang="en-US" sz="2200" u="sng" dirty="0" smtClean="0"/>
              <a:t>independent variable</a:t>
            </a:r>
            <a:r>
              <a:rPr lang="en-US" sz="2200" dirty="0" smtClean="0"/>
              <a:t>! </a:t>
            </a:r>
            <a:endParaRPr lang="en-US" sz="2200" dirty="0"/>
          </a:p>
        </p:txBody>
      </p:sp>
      <p:pic>
        <p:nvPicPr>
          <p:cNvPr id="15" name="Picture 14" descr="butwhy.jpg"/>
          <p:cNvPicPr>
            <a:picLocks noChangeAspect="1"/>
          </p:cNvPicPr>
          <p:nvPr/>
        </p:nvPicPr>
        <p:blipFill>
          <a:blip r:embed="rId8"/>
          <a:stretch>
            <a:fillRect/>
          </a:stretch>
        </p:blipFill>
        <p:spPr>
          <a:xfrm>
            <a:off x="5943600" y="3505200"/>
            <a:ext cx="2057400" cy="2057400"/>
          </a:xfrm>
          <a:prstGeom prst="rect">
            <a:avLst/>
          </a:prstGeom>
        </p:spPr>
      </p:pic>
      <p:sp>
        <p:nvSpPr>
          <p:cNvPr id="16" name="Right Arrow Callout 15"/>
          <p:cNvSpPr/>
          <p:nvPr/>
        </p:nvSpPr>
        <p:spPr>
          <a:xfrm>
            <a:off x="685800" y="3748842"/>
            <a:ext cx="5181600" cy="1661358"/>
          </a:xfrm>
          <a:prstGeom prst="rightArrowCallout">
            <a:avLst>
              <a:gd name="adj1" fmla="val 14298"/>
              <a:gd name="adj2" fmla="val 25000"/>
              <a:gd name="adj3" fmla="val 46404"/>
              <a:gd name="adj4" fmla="val 64977"/>
            </a:avLst>
          </a:prstGeom>
          <a:noFill/>
          <a:ln w="38100">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685800" y="3748842"/>
            <a:ext cx="3352800" cy="1631216"/>
          </a:xfrm>
          <a:prstGeom prst="rect">
            <a:avLst/>
          </a:prstGeom>
          <a:noFill/>
        </p:spPr>
        <p:txBody>
          <a:bodyPr wrap="square" rtlCol="0">
            <a:spAutoFit/>
          </a:bodyPr>
          <a:lstStyle/>
          <a:p>
            <a:r>
              <a:rPr lang="en-US" sz="2000" dirty="0" smtClean="0"/>
              <a:t>In many real-life situations, things change as </a:t>
            </a:r>
            <a:r>
              <a:rPr lang="en-US" sz="2000" dirty="0" smtClean="0">
                <a:solidFill>
                  <a:schemeClr val="accent3">
                    <a:lumMod val="75000"/>
                  </a:schemeClr>
                </a:solidFill>
              </a:rPr>
              <a:t>TIME</a:t>
            </a:r>
            <a:r>
              <a:rPr lang="en-US" sz="2000" dirty="0" smtClean="0"/>
              <a:t> passes! Ex: </a:t>
            </a:r>
            <a:r>
              <a:rPr lang="en-US" sz="2000" dirty="0" smtClean="0">
                <a:solidFill>
                  <a:schemeClr val="accent6">
                    <a:lumMod val="75000"/>
                  </a:schemeClr>
                </a:solidFill>
              </a:rPr>
              <a:t>height</a:t>
            </a:r>
            <a:r>
              <a:rPr lang="en-US" sz="2000" dirty="0" smtClean="0"/>
              <a:t>, </a:t>
            </a:r>
            <a:r>
              <a:rPr lang="en-US" sz="2000" dirty="0" smtClean="0">
                <a:solidFill>
                  <a:schemeClr val="accent6">
                    <a:lumMod val="75000"/>
                  </a:schemeClr>
                </a:solidFill>
              </a:rPr>
              <a:t>distance</a:t>
            </a:r>
            <a:r>
              <a:rPr lang="en-US" sz="2000" dirty="0" smtClean="0"/>
              <a:t>, </a:t>
            </a:r>
            <a:r>
              <a:rPr lang="en-US" sz="2000" dirty="0" smtClean="0">
                <a:solidFill>
                  <a:schemeClr val="accent6">
                    <a:lumMod val="75000"/>
                  </a:schemeClr>
                </a:solidFill>
              </a:rPr>
              <a:t>speed</a:t>
            </a:r>
            <a:r>
              <a:rPr lang="en-US" sz="2000" dirty="0" smtClean="0"/>
              <a:t>, </a:t>
            </a:r>
            <a:r>
              <a:rPr lang="en-US" sz="2000" dirty="0" smtClean="0">
                <a:solidFill>
                  <a:schemeClr val="accent6">
                    <a:lumMod val="75000"/>
                  </a:schemeClr>
                </a:solidFill>
              </a:rPr>
              <a:t>money earned</a:t>
            </a:r>
            <a:r>
              <a:rPr lang="en-US" sz="2000" dirty="0" smtClean="0"/>
              <a:t>, </a:t>
            </a:r>
            <a:r>
              <a:rPr lang="en-US" sz="2000" dirty="0" smtClean="0">
                <a:solidFill>
                  <a:schemeClr val="accent6">
                    <a:lumMod val="75000"/>
                  </a:schemeClr>
                </a:solidFill>
              </a:rPr>
              <a:t>items sold</a:t>
            </a:r>
            <a:r>
              <a:rPr lang="en-US" sz="2000" dirty="0" smtClean="0"/>
              <a:t>, etc. all can change over time!</a:t>
            </a:r>
            <a:endParaRPr lang="en-US" sz="2000"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slide(fromBottom)">
                                      <p:cBhvr>
                                        <p:cTn id="15" dur="500"/>
                                        <p:tgtEl>
                                          <p:spTgt spid="13"/>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slide(fromBottom)">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 from="(-#ppt_w/2)" to="(#ppt_x)" calcmode="lin" valueType="num">
                                      <p:cBhvr>
                                        <p:cTn id="23" dur="600" fill="hold">
                                          <p:stCondLst>
                                            <p:cond delay="0"/>
                                          </p:stCondLst>
                                        </p:cTn>
                                        <p:tgtEl>
                                          <p:spTgt spid="15"/>
                                        </p:tgtEl>
                                        <p:attrNameLst>
                                          <p:attrName>ppt_x</p:attrName>
                                        </p:attrNameLst>
                                      </p:cBhvr>
                                    </p:anim>
                                    <p:anim from="0" to="-1.0" calcmode="lin" valueType="num">
                                      <p:cBhvr>
                                        <p:cTn id="24" dur="200" decel="50000" autoRev="1" fill="hold">
                                          <p:stCondLst>
                                            <p:cond delay="600"/>
                                          </p:stCondLst>
                                        </p:cTn>
                                        <p:tgtEl>
                                          <p:spTgt spid="15"/>
                                        </p:tgtEl>
                                        <p:attrNameLst>
                                          <p:attrName>xshear</p:attrName>
                                        </p:attrNameLst>
                                      </p:cBhvr>
                                    </p:anim>
                                    <p:animScale>
                                      <p:cBhvr>
                                        <p:cTn id="25" dur="200" decel="100000" autoRev="1" fill="hold">
                                          <p:stCondLst>
                                            <p:cond delay="600"/>
                                          </p:stCondLst>
                                        </p:cTn>
                                        <p:tgtEl>
                                          <p:spTgt spid="15"/>
                                        </p:tgtEl>
                                      </p:cBhvr>
                                      <p:from x="100000" y="100000"/>
                                      <p:to x="80000" y="100000"/>
                                    </p:animScale>
                                    <p:anim by="(#ppt_h/3+#ppt_w*0.1)" calcmode="lin" valueType="num">
                                      <p:cBhvr additive="sum">
                                        <p:cTn id="26" dur="200" decel="100000" autoRev="1" fill="hold">
                                          <p:stCondLst>
                                            <p:cond delay="600"/>
                                          </p:stCondLst>
                                        </p:cTn>
                                        <p:tgtEl>
                                          <p:spTgt spid="15"/>
                                        </p:tgtEl>
                                        <p:attrNameLst>
                                          <p:attrName>ppt_x</p:attrName>
                                        </p:attrNameLst>
                                      </p:cBhvr>
                                    </p:anim>
                                  </p:childTnLst>
                                  <p:subTnLst>
                                    <p:audio>
                                      <p:cMediaNode>
                                        <p:cTn display="0" masterRel="sameClick">
                                          <p:stCondLst>
                                            <p:cond evt="begin" delay="0">
                                              <p:tn val="21"/>
                                            </p:cond>
                                          </p:stCondLst>
                                          <p:endCondLst>
                                            <p:cond evt="onStopAudio" delay="0">
                                              <p:tgtEl>
                                                <p:sldTgt/>
                                              </p:tgtEl>
                                            </p:cond>
                                          </p:endCondLst>
                                        </p:cTn>
                                        <p:tgtEl>
                                          <p:sndTgt r:embed="rId3" name="Screeching Brake"/>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accel="50000" decel="5000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0-#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par>
                                <p:cTn id="33" presetID="2" presetClass="entr" presetSubtype="8" accel="50000" decel="5000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0-#ppt_w/2"/>
                                          </p:val>
                                        </p:tav>
                                        <p:tav tm="100000">
                                          <p:val>
                                            <p:strVal val="#ppt_x"/>
                                          </p:val>
                                        </p:tav>
                                      </p:tavLst>
                                    </p:anim>
                                    <p:anim calcmode="lin" valueType="num">
                                      <p:cBhvr additive="base">
                                        <p:cTn id="36"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P spid="14"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age Title"/>
          <p:cNvSpPr>
            <a:spLocks noGrp="1"/>
          </p:cNvSpPr>
          <p:nvPr>
            <p:ph type="title" idx="4294967295"/>
          </p:nvPr>
        </p:nvSpPr>
        <p:spPr>
          <a:xfrm>
            <a:off x="152400" y="127000"/>
            <a:ext cx="8229600" cy="639763"/>
          </a:xfrm>
        </p:spPr>
        <p:txBody>
          <a:bodyPr/>
          <a:lstStyle/>
          <a:p>
            <a:pPr algn="l"/>
            <a:r>
              <a:rPr lang="en-US" sz="3200" b="1" dirty="0" smtClean="0">
                <a:solidFill>
                  <a:schemeClr val="bg1"/>
                </a:solidFill>
                <a:ea typeface="ＭＳ Ｐゴシック" charset="-128"/>
              </a:rPr>
              <a:t>Launch: Observations, continued</a:t>
            </a:r>
          </a:p>
        </p:txBody>
      </p:sp>
      <p:sp>
        <p:nvSpPr>
          <p:cNvPr id="2355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41396D09-4F94-420F-A8E0-37A3735BC0EC}" type="slidenum">
              <a:rPr lang="en-US" smtClean="0">
                <a:solidFill>
                  <a:schemeClr val="bg1"/>
                </a:solidFill>
              </a:rPr>
              <a:pPr algn="ctr" eaLnBrk="1" hangingPunct="1"/>
              <a:t>11</a:t>
            </a:fld>
            <a:endParaRPr lang="en-US" smtClean="0">
              <a:solidFill>
                <a:schemeClr val="bg1"/>
              </a:solidFill>
            </a:endParaRPr>
          </a:p>
        </p:txBody>
      </p:sp>
      <p:sp>
        <p:nvSpPr>
          <p:cNvPr id="19" name="Agenda Link">
            <a:hlinkClick r:id="rId4" action="ppaction://hlinksldjump"/>
          </p:cNvPr>
          <p:cNvSpPr txBox="1"/>
          <p:nvPr/>
        </p:nvSpPr>
        <p:spPr>
          <a:xfrm>
            <a:off x="7696200" y="602615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7" name="White Background"/>
          <p:cNvSpPr>
            <a:spLocks noChangeArrowheads="1"/>
          </p:cNvSpPr>
          <p:nvPr/>
        </p:nvSpPr>
        <p:spPr bwMode="auto">
          <a:xfrm>
            <a:off x="228600" y="804863"/>
            <a:ext cx="8686800" cy="4910137"/>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 name="Group 5"/>
          <p:cNvGrpSpPr>
            <a:grpSpLocks/>
          </p:cNvGrpSpPr>
          <p:nvPr/>
        </p:nvGrpSpPr>
        <p:grpSpPr bwMode="auto">
          <a:xfrm>
            <a:off x="609600" y="6413500"/>
            <a:ext cx="7402513" cy="387350"/>
            <a:chOff x="609600" y="6414018"/>
            <a:chExt cx="7401771" cy="386725"/>
          </a:xfrm>
        </p:grpSpPr>
        <p:pic>
          <p:nvPicPr>
            <p:cNvPr id="23559" name="Picture 7" descr="blu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8" descr="red.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9" descr="black.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9" descr="teacherclipart.jpg"/>
          <p:cNvPicPr>
            <a:picLocks noChangeAspect="1"/>
          </p:cNvPicPr>
          <p:nvPr/>
        </p:nvPicPr>
        <p:blipFill>
          <a:blip r:embed="rId8"/>
          <a:stretch>
            <a:fillRect/>
          </a:stretch>
        </p:blipFill>
        <p:spPr>
          <a:xfrm>
            <a:off x="7086600" y="4130040"/>
            <a:ext cx="1828800" cy="1584960"/>
          </a:xfrm>
          <a:prstGeom prst="rect">
            <a:avLst/>
          </a:prstGeom>
        </p:spPr>
      </p:pic>
      <p:sp>
        <p:nvSpPr>
          <p:cNvPr id="11" name="Oval Callout 10"/>
          <p:cNvSpPr/>
          <p:nvPr/>
        </p:nvSpPr>
        <p:spPr>
          <a:xfrm>
            <a:off x="5105400" y="3395737"/>
            <a:ext cx="2819940" cy="1023863"/>
          </a:xfrm>
          <a:prstGeom prst="wedgeEllipseCallout">
            <a:avLst>
              <a:gd name="adj1" fmla="val 39183"/>
              <a:gd name="adj2" fmla="val 75476"/>
            </a:avLst>
          </a:prstGeom>
          <a:noFill/>
          <a:ln w="25400">
            <a:solidFill>
              <a:srgbClr val="488D4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5334000" y="3581400"/>
            <a:ext cx="2362200" cy="646331"/>
          </a:xfrm>
          <a:prstGeom prst="rect">
            <a:avLst/>
          </a:prstGeom>
          <a:noFill/>
        </p:spPr>
        <p:txBody>
          <a:bodyPr wrap="square" rtlCol="0">
            <a:spAutoFit/>
          </a:bodyPr>
          <a:lstStyle/>
          <a:p>
            <a:pPr algn="ctr"/>
            <a:r>
              <a:rPr lang="en-US" dirty="0" smtClean="0"/>
              <a:t>Is TIME always an </a:t>
            </a:r>
            <a:br>
              <a:rPr lang="en-US" dirty="0" smtClean="0"/>
            </a:br>
            <a:r>
              <a:rPr lang="en-US" dirty="0" smtClean="0"/>
              <a:t>Independent variable?</a:t>
            </a:r>
            <a:endParaRPr lang="en-US" dirty="0"/>
          </a:p>
        </p:txBody>
      </p:sp>
      <p:sp>
        <p:nvSpPr>
          <p:cNvPr id="13" name="TextBox 12"/>
          <p:cNvSpPr txBox="1"/>
          <p:nvPr/>
        </p:nvSpPr>
        <p:spPr>
          <a:xfrm>
            <a:off x="457200" y="990600"/>
            <a:ext cx="8153940" cy="400110"/>
          </a:xfrm>
          <a:prstGeom prst="rect">
            <a:avLst/>
          </a:prstGeom>
          <a:noFill/>
        </p:spPr>
        <p:txBody>
          <a:bodyPr wrap="square" rtlCol="0">
            <a:spAutoFit/>
          </a:bodyPr>
          <a:lstStyle/>
          <a:p>
            <a:r>
              <a:rPr lang="en-US" sz="2000" dirty="0" smtClean="0">
                <a:solidFill>
                  <a:schemeClr val="accent2">
                    <a:lumMod val="75000"/>
                  </a:schemeClr>
                </a:solidFill>
              </a:rPr>
              <a:t>4) Miguel spends about 40 minutes doing homework for every class he is in.</a:t>
            </a:r>
            <a:endParaRPr lang="en-US" sz="2000" dirty="0">
              <a:solidFill>
                <a:schemeClr val="accent2">
                  <a:lumMod val="75000"/>
                </a:schemeClr>
              </a:solidFill>
            </a:endParaRPr>
          </a:p>
        </p:txBody>
      </p:sp>
      <p:pic>
        <p:nvPicPr>
          <p:cNvPr id="14" name="Picture 13" descr="doinghw.jpg"/>
          <p:cNvPicPr>
            <a:picLocks noChangeAspect="1"/>
          </p:cNvPicPr>
          <p:nvPr/>
        </p:nvPicPr>
        <p:blipFill>
          <a:blip r:embed="rId9"/>
          <a:stretch>
            <a:fillRect/>
          </a:stretch>
        </p:blipFill>
        <p:spPr>
          <a:xfrm>
            <a:off x="381000" y="3739000"/>
            <a:ext cx="4495800" cy="1860331"/>
          </a:xfrm>
          <a:prstGeom prst="rect">
            <a:avLst/>
          </a:prstGeom>
        </p:spPr>
      </p:pic>
      <p:sp>
        <p:nvSpPr>
          <p:cNvPr id="15" name="Round Diagonal Corner Rectangle 14"/>
          <p:cNvSpPr/>
          <p:nvPr/>
        </p:nvSpPr>
        <p:spPr>
          <a:xfrm>
            <a:off x="3276600" y="1087278"/>
            <a:ext cx="914400" cy="303432"/>
          </a:xfrm>
          <a:prstGeom prst="round2DiagRect">
            <a:avLst/>
          </a:prstGeom>
          <a:noFill/>
          <a:ln w="38100">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ound Diagonal Corner Rectangle 15"/>
          <p:cNvSpPr/>
          <p:nvPr/>
        </p:nvSpPr>
        <p:spPr>
          <a:xfrm>
            <a:off x="7010399" y="1087278"/>
            <a:ext cx="609601" cy="303432"/>
          </a:xfrm>
          <a:prstGeom prst="round2DiagRect">
            <a:avLst/>
          </a:prstGeom>
          <a:noFill/>
          <a:ln w="38100">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Up Arrow Callout 16"/>
          <p:cNvSpPr/>
          <p:nvPr/>
        </p:nvSpPr>
        <p:spPr>
          <a:xfrm>
            <a:off x="914400" y="1981200"/>
            <a:ext cx="1447426" cy="1027331"/>
          </a:xfrm>
          <a:prstGeom prst="upArrowCallout">
            <a:avLst>
              <a:gd name="adj1" fmla="val 17583"/>
              <a:gd name="adj2" fmla="val 25000"/>
              <a:gd name="adj3" fmla="val 25000"/>
              <a:gd name="adj4" fmla="val 64977"/>
            </a:avLst>
          </a:prstGeom>
          <a:noFill/>
          <a:ln w="381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1066243" y="2362200"/>
            <a:ext cx="1447426" cy="646331"/>
          </a:xfrm>
          <a:prstGeom prst="rect">
            <a:avLst/>
          </a:prstGeom>
          <a:noFill/>
        </p:spPr>
        <p:txBody>
          <a:bodyPr wrap="square" rtlCol="0">
            <a:spAutoFit/>
          </a:bodyPr>
          <a:lstStyle/>
          <a:p>
            <a:r>
              <a:rPr lang="en-US" dirty="0" smtClean="0">
                <a:solidFill>
                  <a:schemeClr val="accent6">
                    <a:lumMod val="75000"/>
                  </a:schemeClr>
                </a:solidFill>
              </a:rPr>
              <a:t>Dependent</a:t>
            </a:r>
            <a:br>
              <a:rPr lang="en-US" dirty="0" smtClean="0">
                <a:solidFill>
                  <a:schemeClr val="accent6">
                    <a:lumMod val="75000"/>
                  </a:schemeClr>
                </a:solidFill>
              </a:rPr>
            </a:br>
            <a:r>
              <a:rPr lang="en-US" dirty="0" smtClean="0">
                <a:solidFill>
                  <a:schemeClr val="accent6">
                    <a:lumMod val="75000"/>
                  </a:schemeClr>
                </a:solidFill>
              </a:rPr>
              <a:t>Variable</a:t>
            </a:r>
            <a:endParaRPr lang="en-US" dirty="0">
              <a:solidFill>
                <a:schemeClr val="accent6">
                  <a:lumMod val="75000"/>
                </a:schemeClr>
              </a:solidFill>
            </a:endParaRPr>
          </a:p>
        </p:txBody>
      </p:sp>
      <p:sp>
        <p:nvSpPr>
          <p:cNvPr id="20" name="Up Arrow Callout 19"/>
          <p:cNvSpPr/>
          <p:nvPr/>
        </p:nvSpPr>
        <p:spPr>
          <a:xfrm>
            <a:off x="6096000" y="1981200"/>
            <a:ext cx="1790513" cy="990600"/>
          </a:xfrm>
          <a:prstGeom prst="upArrowCallout">
            <a:avLst/>
          </a:prstGeom>
          <a:noFill/>
          <a:ln w="38100">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6096000" y="2362200"/>
            <a:ext cx="1790513" cy="646331"/>
          </a:xfrm>
          <a:prstGeom prst="rect">
            <a:avLst/>
          </a:prstGeom>
          <a:noFill/>
        </p:spPr>
        <p:txBody>
          <a:bodyPr wrap="square" rtlCol="0">
            <a:spAutoFit/>
          </a:bodyPr>
          <a:lstStyle/>
          <a:p>
            <a:r>
              <a:rPr lang="en-US" dirty="0" smtClean="0"/>
              <a:t>   </a:t>
            </a:r>
            <a:r>
              <a:rPr lang="en-US" dirty="0" smtClean="0">
                <a:solidFill>
                  <a:schemeClr val="accent5">
                    <a:lumMod val="75000"/>
                  </a:schemeClr>
                </a:solidFill>
              </a:rPr>
              <a:t>Independent</a:t>
            </a:r>
            <a:br>
              <a:rPr lang="en-US" dirty="0" smtClean="0">
                <a:solidFill>
                  <a:schemeClr val="accent5">
                    <a:lumMod val="75000"/>
                  </a:schemeClr>
                </a:solidFill>
              </a:rPr>
            </a:br>
            <a:r>
              <a:rPr lang="en-US" dirty="0" smtClean="0">
                <a:solidFill>
                  <a:schemeClr val="accent5">
                    <a:lumMod val="75000"/>
                  </a:schemeClr>
                </a:solidFill>
              </a:rPr>
              <a:t>        Variable</a:t>
            </a:r>
            <a:endParaRPr lang="en-US" dirty="0"/>
          </a:p>
        </p:txBody>
      </p:sp>
      <p:sp>
        <p:nvSpPr>
          <p:cNvPr id="22" name="TextBox 21"/>
          <p:cNvSpPr txBox="1"/>
          <p:nvPr/>
        </p:nvSpPr>
        <p:spPr>
          <a:xfrm>
            <a:off x="1143000" y="1600200"/>
            <a:ext cx="6792643" cy="369332"/>
          </a:xfrm>
          <a:prstGeom prst="rect">
            <a:avLst/>
          </a:prstGeom>
          <a:noFill/>
        </p:spPr>
        <p:txBody>
          <a:bodyPr wrap="square" rtlCol="0">
            <a:spAutoFit/>
          </a:bodyPr>
          <a:lstStyle/>
          <a:p>
            <a:r>
              <a:rPr lang="en-US" b="1" dirty="0" smtClean="0">
                <a:solidFill>
                  <a:srgbClr val="FF6600"/>
                </a:solidFill>
              </a:rPr>
              <a:t>Minutes </a:t>
            </a:r>
            <a:r>
              <a:rPr lang="en-US" b="1" dirty="0" smtClean="0">
                <a:solidFill>
                  <a:schemeClr val="accent2"/>
                </a:solidFill>
              </a:rPr>
              <a:t>spent on homework DEPEND ON the number of </a:t>
            </a:r>
            <a:r>
              <a:rPr lang="en-US" b="1" dirty="0" smtClean="0">
                <a:solidFill>
                  <a:schemeClr val="accent5">
                    <a:lumMod val="75000"/>
                  </a:schemeClr>
                </a:solidFill>
              </a:rPr>
              <a:t>classes</a:t>
            </a:r>
            <a:r>
              <a:rPr lang="en-US" b="1" dirty="0" smtClean="0">
                <a:solidFill>
                  <a:schemeClr val="accent2"/>
                </a:solidFill>
              </a:rPr>
              <a:t>!</a:t>
            </a:r>
            <a:endParaRPr lang="en-US" b="1" dirty="0">
              <a:solidFill>
                <a:schemeClr val="accent2"/>
              </a:solidFill>
            </a:endParaRPr>
          </a:p>
        </p:txBody>
      </p:sp>
      <p:sp>
        <p:nvSpPr>
          <p:cNvPr id="23" name="Rounded Rectangular Callout 22"/>
          <p:cNvSpPr/>
          <p:nvPr/>
        </p:nvSpPr>
        <p:spPr>
          <a:xfrm>
            <a:off x="3581400" y="2738000"/>
            <a:ext cx="1600200" cy="691000"/>
          </a:xfrm>
          <a:prstGeom prst="wedgeRoundRectCallout">
            <a:avLst>
              <a:gd name="adj1" fmla="val -45126"/>
              <a:gd name="adj2" fmla="val 91907"/>
              <a:gd name="adj3" fmla="val 16667"/>
            </a:avLst>
          </a:prstGeom>
          <a:noFill/>
          <a:ln w="254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3657600" y="2743200"/>
            <a:ext cx="1600200" cy="646331"/>
          </a:xfrm>
          <a:prstGeom prst="rect">
            <a:avLst/>
          </a:prstGeom>
          <a:noFill/>
        </p:spPr>
        <p:txBody>
          <a:bodyPr wrap="square" rtlCol="0">
            <a:spAutoFit/>
          </a:bodyPr>
          <a:lstStyle/>
          <a:p>
            <a:r>
              <a:rPr lang="en-US" dirty="0" smtClean="0"/>
              <a:t>NOPE, </a:t>
            </a:r>
          </a:p>
          <a:p>
            <a:r>
              <a:rPr lang="en-US" dirty="0"/>
              <a:t>n</a:t>
            </a:r>
            <a:r>
              <a:rPr lang="en-US" dirty="0" smtClean="0"/>
              <a:t>ot always!</a:t>
            </a:r>
            <a:endParaRPr lang="en-US" dirty="0"/>
          </a:p>
        </p:txBody>
      </p:sp>
      <p:sp>
        <p:nvSpPr>
          <p:cNvPr id="25" name="TextBox 24"/>
          <p:cNvSpPr txBox="1"/>
          <p:nvPr/>
        </p:nvSpPr>
        <p:spPr>
          <a:xfrm>
            <a:off x="3657600" y="2133600"/>
            <a:ext cx="2057400" cy="461665"/>
          </a:xfrm>
          <a:prstGeom prst="rect">
            <a:avLst/>
          </a:prstGeom>
          <a:noFill/>
        </p:spPr>
        <p:txBody>
          <a:bodyPr wrap="square" rtlCol="0">
            <a:spAutoFit/>
          </a:bodyPr>
          <a:lstStyle/>
          <a:p>
            <a:r>
              <a:rPr lang="en-US" sz="2400" dirty="0" smtClean="0">
                <a:solidFill>
                  <a:srgbClr val="FF6600"/>
                </a:solidFill>
              </a:rPr>
              <a:t>M</a:t>
            </a:r>
            <a:r>
              <a:rPr lang="en-US" sz="2400" dirty="0" smtClean="0"/>
              <a:t> = 40</a:t>
            </a:r>
            <a:r>
              <a:rPr lang="en-US" sz="2400" dirty="0" smtClean="0">
                <a:solidFill>
                  <a:schemeClr val="accent5">
                    <a:lumMod val="75000"/>
                  </a:schemeClr>
                </a:solidFill>
              </a:rPr>
              <a:t>c</a:t>
            </a:r>
            <a:endParaRPr lang="en-US" sz="2400" dirty="0">
              <a:solidFill>
                <a:schemeClr val="accent5">
                  <a:lumMod val="75000"/>
                </a:schemeClr>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800" decel="100000"/>
                                        <p:tgtEl>
                                          <p:spTgt spid="10"/>
                                        </p:tgtEl>
                                      </p:cBhvr>
                                    </p:animEffect>
                                    <p:anim calcmode="lin" valueType="num">
                                      <p:cBhvr>
                                        <p:cTn id="8" dur="800" decel="100000" fill="hold"/>
                                        <p:tgtEl>
                                          <p:spTgt spid="10"/>
                                        </p:tgtEl>
                                        <p:attrNameLst>
                                          <p:attrName>style.rotation</p:attrName>
                                        </p:attrNameLst>
                                      </p:cBhvr>
                                      <p:tavLst>
                                        <p:tav tm="0">
                                          <p:val>
                                            <p:fltVal val="-90"/>
                                          </p:val>
                                        </p:tav>
                                        <p:tav tm="100000">
                                          <p:val>
                                            <p:fltVal val="0"/>
                                          </p:val>
                                        </p:tav>
                                      </p:tavLst>
                                    </p:anim>
                                    <p:anim calcmode="lin" valueType="num">
                                      <p:cBhvr>
                                        <p:cTn id="9" dur="800" decel="100000" fill="hold"/>
                                        <p:tgtEl>
                                          <p:spTgt spid="10"/>
                                        </p:tgtEl>
                                        <p:attrNameLst>
                                          <p:attrName>ppt_x</p:attrName>
                                        </p:attrNameLst>
                                      </p:cBhvr>
                                      <p:tavLst>
                                        <p:tav tm="0">
                                          <p:val>
                                            <p:strVal val="#ppt_x+0.4"/>
                                          </p:val>
                                        </p:tav>
                                        <p:tav tm="100000">
                                          <p:val>
                                            <p:strVal val="#ppt_x-0.05"/>
                                          </p:val>
                                        </p:tav>
                                      </p:tavLst>
                                    </p:anim>
                                    <p:anim calcmode="lin" valueType="num">
                                      <p:cBhvr>
                                        <p:cTn id="10" dur="800" decel="100000" fill="hold"/>
                                        <p:tgtEl>
                                          <p:spTgt spid="1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16"/>
                                            </p:cond>
                                          </p:stCondLst>
                                          <p:endCondLst>
                                            <p:cond evt="onStopAudio" delay="0">
                                              <p:tgtEl>
                                                <p:sldTgt/>
                                              </p:tgtEl>
                                            </p:cond>
                                          </p:endCondLst>
                                        </p:cTn>
                                        <p:tgtEl>
                                          <p:sndTgt r:embed="rId3" name="Quack"/>
                                        </p:tgtEl>
                                      </p:cMediaNode>
                                    </p:audio>
                                  </p:sub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lide(fromBottom)">
                                      <p:cBhvr>
                                        <p:cTn id="22" dur="500"/>
                                        <p:tgtEl>
                                          <p:spTgt spid="13"/>
                                        </p:tgtEl>
                                      </p:cBhvr>
                                    </p:animEffect>
                                  </p:childTnLst>
                                </p:cTn>
                              </p:par>
                            </p:childTnLst>
                          </p:cTn>
                        </p:par>
                        <p:par>
                          <p:cTn id="23" fill="hold">
                            <p:stCondLst>
                              <p:cond delay="500"/>
                            </p:stCondLst>
                            <p:childTnLst>
                              <p:par>
                                <p:cTn id="24" presetID="55" presetClass="entr" presetSubtype="0"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1000" fill="hold"/>
                                        <p:tgtEl>
                                          <p:spTgt spid="14"/>
                                        </p:tgtEl>
                                        <p:attrNameLst>
                                          <p:attrName>ppt_w</p:attrName>
                                        </p:attrNameLst>
                                      </p:cBhvr>
                                      <p:tavLst>
                                        <p:tav tm="0">
                                          <p:val>
                                            <p:strVal val="#ppt_w*0.70"/>
                                          </p:val>
                                        </p:tav>
                                        <p:tav tm="100000">
                                          <p:val>
                                            <p:strVal val="#ppt_w"/>
                                          </p:val>
                                        </p:tav>
                                      </p:tavLst>
                                    </p:anim>
                                    <p:anim calcmode="lin" valueType="num">
                                      <p:cBhvr>
                                        <p:cTn id="27" dur="1000" fill="hold"/>
                                        <p:tgtEl>
                                          <p:spTgt spid="14"/>
                                        </p:tgtEl>
                                        <p:attrNameLst>
                                          <p:attrName>ppt_h</p:attrName>
                                        </p:attrNameLst>
                                      </p:cBhvr>
                                      <p:tavLst>
                                        <p:tav tm="0">
                                          <p:val>
                                            <p:strVal val="#ppt_h"/>
                                          </p:val>
                                        </p:tav>
                                        <p:tav tm="100000">
                                          <p:val>
                                            <p:strVal val="#ppt_h"/>
                                          </p:val>
                                        </p:tav>
                                      </p:tavLst>
                                    </p:anim>
                                    <p:animEffect transition="in" filter="fade">
                                      <p:cBhvr>
                                        <p:cTn id="28" dur="10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accel="50000" decel="5000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childTnLst>
                          </p:cTn>
                        </p:par>
                        <p:par>
                          <p:cTn id="35" fill="hold">
                            <p:stCondLst>
                              <p:cond delay="500"/>
                            </p:stCondLst>
                            <p:childTnLst>
                              <p:par>
                                <p:cTn id="36" presetID="2" presetClass="entr" presetSubtype="1" accel="50000" decel="50000"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ppt_x"/>
                                          </p:val>
                                        </p:tav>
                                        <p:tav tm="100000">
                                          <p:val>
                                            <p:strVal val="#ppt_x"/>
                                          </p:val>
                                        </p:tav>
                                      </p:tavLst>
                                    </p:anim>
                                    <p:anim calcmode="lin" valueType="num">
                                      <p:cBhvr additive="base">
                                        <p:cTn id="39"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7" presetClass="entr" presetSubtype="0"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1000"/>
                                        <p:tgtEl>
                                          <p:spTgt spid="22"/>
                                        </p:tgtEl>
                                      </p:cBhvr>
                                    </p:animEffect>
                                    <p:anim calcmode="lin" valueType="num">
                                      <p:cBhvr>
                                        <p:cTn id="45" dur="1000" fill="hold"/>
                                        <p:tgtEl>
                                          <p:spTgt spid="22"/>
                                        </p:tgtEl>
                                        <p:attrNameLst>
                                          <p:attrName>ppt_x</p:attrName>
                                        </p:attrNameLst>
                                      </p:cBhvr>
                                      <p:tavLst>
                                        <p:tav tm="0">
                                          <p:val>
                                            <p:strVal val="#ppt_x"/>
                                          </p:val>
                                        </p:tav>
                                        <p:tav tm="100000">
                                          <p:val>
                                            <p:strVal val="#ppt_x"/>
                                          </p:val>
                                        </p:tav>
                                      </p:tavLst>
                                    </p:anim>
                                    <p:anim calcmode="lin" valueType="num">
                                      <p:cBhvr>
                                        <p:cTn id="46" dur="900" decel="100000" fill="hold"/>
                                        <p:tgtEl>
                                          <p:spTgt spid="22"/>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52"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Scale>
                                      <p:cBhvr>
                                        <p:cTn id="52"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1000" decel="50000" fill="hold">
                                          <p:stCondLst>
                                            <p:cond delay="0"/>
                                          </p:stCondLst>
                                        </p:cTn>
                                        <p:tgtEl>
                                          <p:spTgt spid="17"/>
                                        </p:tgtEl>
                                        <p:attrNameLst>
                                          <p:attrName>ppt_x</p:attrName>
                                          <p:attrName>ppt_y</p:attrName>
                                        </p:attrNameLst>
                                      </p:cBhvr>
                                    </p:animMotion>
                                    <p:animEffect transition="in" filter="fade">
                                      <p:cBhvr>
                                        <p:cTn id="54" dur="1000"/>
                                        <p:tgtEl>
                                          <p:spTgt spid="17"/>
                                        </p:tgtEl>
                                      </p:cBhvr>
                                    </p:animEffect>
                                  </p:childTnLst>
                                </p:cTn>
                              </p:par>
                              <p:par>
                                <p:cTn id="55" presetID="52" presetClass="entr" presetSubtype="0"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Scale>
                                      <p:cBhvr>
                                        <p:cTn id="57"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1000" decel="50000" fill="hold">
                                          <p:stCondLst>
                                            <p:cond delay="0"/>
                                          </p:stCondLst>
                                        </p:cTn>
                                        <p:tgtEl>
                                          <p:spTgt spid="18"/>
                                        </p:tgtEl>
                                        <p:attrNameLst>
                                          <p:attrName>ppt_x</p:attrName>
                                          <p:attrName>ppt_y</p:attrName>
                                        </p:attrNameLst>
                                      </p:cBhvr>
                                    </p:animMotion>
                                    <p:animEffect transition="in" filter="fade">
                                      <p:cBhvr>
                                        <p:cTn id="59" dur="1000"/>
                                        <p:tgtEl>
                                          <p:spTgt spid="18"/>
                                        </p:tgtEl>
                                      </p:cBhvr>
                                    </p:animEffect>
                                  </p:childTnLst>
                                </p:cTn>
                              </p:par>
                            </p:childTnLst>
                          </p:cTn>
                        </p:par>
                        <p:par>
                          <p:cTn id="60" fill="hold">
                            <p:stCondLst>
                              <p:cond delay="1000"/>
                            </p:stCondLst>
                            <p:childTnLst>
                              <p:par>
                                <p:cTn id="61" presetID="52" presetClass="entr" presetSubtype="0" fill="hold" grpId="0" nodeType="afterEffect">
                                  <p:stCondLst>
                                    <p:cond delay="0"/>
                                  </p:stCondLst>
                                  <p:childTnLst>
                                    <p:set>
                                      <p:cBhvr>
                                        <p:cTn id="62" dur="1" fill="hold">
                                          <p:stCondLst>
                                            <p:cond delay="0"/>
                                          </p:stCondLst>
                                        </p:cTn>
                                        <p:tgtEl>
                                          <p:spTgt spid="20"/>
                                        </p:tgtEl>
                                        <p:attrNameLst>
                                          <p:attrName>style.visibility</p:attrName>
                                        </p:attrNameLst>
                                      </p:cBhvr>
                                      <p:to>
                                        <p:strVal val="visible"/>
                                      </p:to>
                                    </p:set>
                                    <p:animScale>
                                      <p:cBhvr>
                                        <p:cTn id="63"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1000" decel="50000" fill="hold">
                                          <p:stCondLst>
                                            <p:cond delay="0"/>
                                          </p:stCondLst>
                                        </p:cTn>
                                        <p:tgtEl>
                                          <p:spTgt spid="20"/>
                                        </p:tgtEl>
                                        <p:attrNameLst>
                                          <p:attrName>ppt_x</p:attrName>
                                          <p:attrName>ppt_y</p:attrName>
                                        </p:attrNameLst>
                                      </p:cBhvr>
                                    </p:animMotion>
                                    <p:animEffect transition="in" filter="fade">
                                      <p:cBhvr>
                                        <p:cTn id="65" dur="1000"/>
                                        <p:tgtEl>
                                          <p:spTgt spid="20"/>
                                        </p:tgtEl>
                                      </p:cBhvr>
                                    </p:animEffect>
                                  </p:childTnLst>
                                </p:cTn>
                              </p:par>
                              <p:par>
                                <p:cTn id="66" presetID="52" presetClass="entr" presetSubtype="0" fill="hold" grpId="0" nodeType="withEffect">
                                  <p:stCondLst>
                                    <p:cond delay="0"/>
                                  </p:stCondLst>
                                  <p:childTnLst>
                                    <p:set>
                                      <p:cBhvr>
                                        <p:cTn id="67" dur="1" fill="hold">
                                          <p:stCondLst>
                                            <p:cond delay="0"/>
                                          </p:stCondLst>
                                        </p:cTn>
                                        <p:tgtEl>
                                          <p:spTgt spid="21"/>
                                        </p:tgtEl>
                                        <p:attrNameLst>
                                          <p:attrName>style.visibility</p:attrName>
                                        </p:attrNameLst>
                                      </p:cBhvr>
                                      <p:to>
                                        <p:strVal val="visible"/>
                                      </p:to>
                                    </p:set>
                                    <p:animScale>
                                      <p:cBhvr>
                                        <p:cTn id="68"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21"/>
                                        </p:tgtEl>
                                        <p:attrNameLst>
                                          <p:attrName>ppt_x</p:attrName>
                                          <p:attrName>ppt_y</p:attrName>
                                        </p:attrNameLst>
                                      </p:cBhvr>
                                    </p:animMotion>
                                    <p:animEffect transition="in" filter="fade">
                                      <p:cBhvr>
                                        <p:cTn id="70" dur="1000"/>
                                        <p:tgtEl>
                                          <p:spTgt spid="21"/>
                                        </p:tgtEl>
                                      </p:cBhvr>
                                    </p:animEffect>
                                  </p:childTnLst>
                                </p:cTn>
                              </p:par>
                            </p:childTnLst>
                          </p:cTn>
                        </p:par>
                        <p:par>
                          <p:cTn id="71" fill="hold">
                            <p:stCondLst>
                              <p:cond delay="2000"/>
                            </p:stCondLst>
                            <p:childTnLst>
                              <p:par>
                                <p:cTn id="72" presetID="1" presetClass="entr" presetSubtype="0"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24"/>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P spid="15" grpId="0" animBg="1"/>
      <p:bldP spid="16" grpId="0" animBg="1"/>
      <p:bldP spid="17" grpId="0" animBg="1"/>
      <p:bldP spid="18" grpId="0"/>
      <p:bldP spid="20" grpId="0" animBg="1"/>
      <p:bldP spid="21" grpId="0"/>
      <p:bldP spid="22" grpId="0"/>
      <p:bldP spid="23" grpId="0" animBg="1"/>
      <p:bldP spid="24"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Page Title"/>
          <p:cNvSpPr>
            <a:spLocks noGrp="1"/>
          </p:cNvSpPr>
          <p:nvPr>
            <p:ph type="title" idx="4294967295"/>
          </p:nvPr>
        </p:nvSpPr>
        <p:spPr>
          <a:xfrm>
            <a:off x="152400" y="127000"/>
            <a:ext cx="8229600" cy="639763"/>
          </a:xfrm>
        </p:spPr>
        <p:txBody>
          <a:bodyPr/>
          <a:lstStyle/>
          <a:p>
            <a:pPr algn="l"/>
            <a:r>
              <a:rPr lang="en-US" sz="3200" b="1" dirty="0" smtClean="0">
                <a:solidFill>
                  <a:schemeClr val="bg1"/>
                </a:solidFill>
                <a:ea typeface="ＭＳ Ｐゴシック" charset="-128"/>
              </a:rPr>
              <a:t>Assessment: EXIT TICKET!</a:t>
            </a:r>
          </a:p>
        </p:txBody>
      </p:sp>
      <p:sp>
        <p:nvSpPr>
          <p:cNvPr id="2662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6B1A97EE-054E-41FE-A34A-95931F20F9B6}" type="slidenum">
              <a:rPr lang="en-US" smtClean="0">
                <a:solidFill>
                  <a:schemeClr val="bg1"/>
                </a:solidFill>
              </a:rPr>
              <a:pPr eaLnBrk="1" hangingPunct="1"/>
              <a:t>12</a:t>
            </a:fld>
            <a:endParaRPr lang="en-US" smtClean="0">
              <a:solidFill>
                <a:schemeClr val="bg1"/>
              </a:solidFill>
            </a:endParaRPr>
          </a:p>
        </p:txBody>
      </p:sp>
      <p:sp>
        <p:nvSpPr>
          <p:cNvPr id="8" name="Agenda Link">
            <a:hlinkClick r:id="rId3" action="ppaction://hlinksldjump"/>
          </p:cNvPr>
          <p:cNvSpPr txBox="1"/>
          <p:nvPr/>
        </p:nvSpPr>
        <p:spPr>
          <a:xfrm>
            <a:off x="7696200" y="601980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6" name="White Background"/>
          <p:cNvSpPr>
            <a:spLocks noChangeArrowheads="1"/>
          </p:cNvSpPr>
          <p:nvPr/>
        </p:nvSpPr>
        <p:spPr bwMode="auto">
          <a:xfrm>
            <a:off x="228600" y="804863"/>
            <a:ext cx="8686800" cy="4910137"/>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6630" name="Group 6"/>
          <p:cNvGrpSpPr>
            <a:grpSpLocks/>
          </p:cNvGrpSpPr>
          <p:nvPr/>
        </p:nvGrpSpPr>
        <p:grpSpPr bwMode="auto">
          <a:xfrm>
            <a:off x="609600" y="6413500"/>
            <a:ext cx="7402513" cy="387350"/>
            <a:chOff x="609600" y="6414018"/>
            <a:chExt cx="7401771" cy="386725"/>
          </a:xfrm>
        </p:grpSpPr>
        <p:pic>
          <p:nvPicPr>
            <p:cNvPr id="26631" name="Picture 8"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9"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10"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9"/>
          <p:cNvSpPr txBox="1"/>
          <p:nvPr/>
        </p:nvSpPr>
        <p:spPr>
          <a:xfrm>
            <a:off x="381000" y="1066800"/>
            <a:ext cx="8305800" cy="4099840"/>
          </a:xfrm>
          <a:prstGeom prst="rect">
            <a:avLst/>
          </a:prstGeom>
          <a:noFill/>
        </p:spPr>
        <p:txBody>
          <a:bodyPr wrap="square" rtlCol="0">
            <a:spAutoFit/>
          </a:bodyPr>
          <a:lstStyle/>
          <a:p>
            <a:pPr marL="457200" indent="-457200">
              <a:buFont typeface="+mj-lt"/>
              <a:buAutoNum type="arabicParenR"/>
            </a:pPr>
            <a:r>
              <a:rPr lang="en-US" sz="2500" dirty="0" smtClean="0">
                <a:solidFill>
                  <a:schemeClr val="tx2">
                    <a:lumMod val="75000"/>
                  </a:schemeClr>
                </a:solidFill>
              </a:rPr>
              <a:t>In your own words, define </a:t>
            </a:r>
            <a:r>
              <a:rPr lang="en-US" sz="2500" dirty="0" smtClean="0">
                <a:solidFill>
                  <a:schemeClr val="accent6">
                    <a:lumMod val="75000"/>
                  </a:schemeClr>
                </a:solidFill>
              </a:rPr>
              <a:t>Independent Variable</a:t>
            </a:r>
            <a:r>
              <a:rPr lang="en-US" sz="2500" dirty="0" smtClean="0">
                <a:solidFill>
                  <a:schemeClr val="tx2">
                    <a:lumMod val="75000"/>
                  </a:schemeClr>
                </a:solidFill>
              </a:rPr>
              <a:t> and </a:t>
            </a:r>
            <a:r>
              <a:rPr lang="en-US" sz="2500" dirty="0" smtClean="0">
                <a:solidFill>
                  <a:schemeClr val="accent3">
                    <a:lumMod val="75000"/>
                  </a:schemeClr>
                </a:solidFill>
              </a:rPr>
              <a:t>Dependent Variable</a:t>
            </a:r>
            <a:r>
              <a:rPr lang="en-US" sz="2500" dirty="0" smtClean="0">
                <a:solidFill>
                  <a:schemeClr val="tx2">
                    <a:lumMod val="75000"/>
                  </a:schemeClr>
                </a:solidFill>
              </a:rPr>
              <a:t>.</a:t>
            </a:r>
          </a:p>
          <a:p>
            <a:pPr marL="457200" indent="-457200">
              <a:buFont typeface="+mj-lt"/>
              <a:buAutoNum type="arabicParenR"/>
            </a:pPr>
            <a:endParaRPr lang="en-US" sz="2500" dirty="0" smtClean="0">
              <a:solidFill>
                <a:schemeClr val="tx2">
                  <a:lumMod val="75000"/>
                </a:schemeClr>
              </a:solidFill>
            </a:endParaRPr>
          </a:p>
          <a:p>
            <a:pPr marL="457200" indent="-457200">
              <a:lnSpc>
                <a:spcPct val="150000"/>
              </a:lnSpc>
              <a:buFont typeface="+mj-lt"/>
              <a:buAutoNum type="arabicParenR"/>
            </a:pPr>
            <a:r>
              <a:rPr lang="en-US" sz="2500" dirty="0" smtClean="0">
                <a:solidFill>
                  <a:schemeClr val="tx2">
                    <a:lumMod val="75000"/>
                  </a:schemeClr>
                </a:solidFill>
              </a:rPr>
              <a:t>On average Natalie can type 87 words for every minute.  2a) Identify the INDEPENDENT and DEPENDENT variable.    2b) Write a </a:t>
            </a:r>
            <a:r>
              <a:rPr lang="en-US" sz="2500" u="sng" dirty="0" smtClean="0">
                <a:solidFill>
                  <a:schemeClr val="tx2">
                    <a:lumMod val="75000"/>
                  </a:schemeClr>
                </a:solidFill>
              </a:rPr>
              <a:t>rule or expression</a:t>
            </a:r>
            <a:r>
              <a:rPr lang="en-US" sz="2500" dirty="0" smtClean="0">
                <a:solidFill>
                  <a:schemeClr val="tx2">
                    <a:lumMod val="75000"/>
                  </a:schemeClr>
                </a:solidFill>
              </a:rPr>
              <a:t> to match the scenario.</a:t>
            </a:r>
            <a:br>
              <a:rPr lang="en-US" sz="2500" dirty="0" smtClean="0">
                <a:solidFill>
                  <a:schemeClr val="tx2">
                    <a:lumMod val="75000"/>
                  </a:schemeClr>
                </a:solidFill>
              </a:rPr>
            </a:br>
            <a:r>
              <a:rPr lang="en-US" sz="2500" dirty="0" smtClean="0">
                <a:solidFill>
                  <a:schemeClr val="tx2">
                    <a:lumMod val="75000"/>
                  </a:schemeClr>
                </a:solidFill>
              </a:rPr>
              <a:t/>
            </a:r>
            <a:br>
              <a:rPr lang="en-US" sz="2500" dirty="0" smtClean="0">
                <a:solidFill>
                  <a:schemeClr val="tx2">
                    <a:lumMod val="75000"/>
                  </a:schemeClr>
                </a:solidFill>
              </a:rPr>
            </a:br>
            <a:endParaRPr lang="en-US" sz="2500"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Objective Background"/>
          <p:cNvSpPr>
            <a:spLocks noChangeArrowheads="1"/>
          </p:cNvSpPr>
          <p:nvPr/>
        </p:nvSpPr>
        <p:spPr bwMode="auto">
          <a:xfrm>
            <a:off x="228600" y="766764"/>
            <a:ext cx="8686800" cy="876300"/>
          </a:xfrm>
          <a:prstGeom prst="roundRect">
            <a:avLst>
              <a:gd name="adj" fmla="val 25000"/>
            </a:avLst>
          </a:prstGeom>
          <a:solidFill>
            <a:schemeClr val="bg1">
              <a:lumMod val="95000"/>
            </a:schemeClr>
          </a:solidFill>
          <a:ln w="38100">
            <a:solidFill>
              <a:schemeClr val="accent1">
                <a:lumMod val="50000"/>
              </a:schemeClr>
            </a:solidFill>
            <a:round/>
            <a:headEnd/>
            <a:tailEnd/>
          </a:ln>
        </p:spPr>
        <p:txBody>
          <a:bodyPr wrap="none" anchor="ctr"/>
          <a:lstStyle/>
          <a:p>
            <a:pPr>
              <a:defRPr/>
            </a:pPr>
            <a:endParaRPr lang="en-US" sz="2000" b="1" dirty="0">
              <a:solidFill>
                <a:srgbClr val="FFFF00"/>
              </a:solidFill>
            </a:endParaRPr>
          </a:p>
        </p:txBody>
      </p:sp>
      <p:sp>
        <p:nvSpPr>
          <p:cNvPr id="19459" name="Page Title"/>
          <p:cNvSpPr>
            <a:spLocks noGrp="1"/>
          </p:cNvSpPr>
          <p:nvPr>
            <p:ph type="title" idx="4294967295"/>
          </p:nvPr>
        </p:nvSpPr>
        <p:spPr>
          <a:xfrm>
            <a:off x="152400" y="127000"/>
            <a:ext cx="8229600" cy="639763"/>
          </a:xfrm>
        </p:spPr>
        <p:txBody>
          <a:bodyPr/>
          <a:lstStyle/>
          <a:p>
            <a:pPr algn="l"/>
            <a:r>
              <a:rPr lang="en-US" sz="3200" b="1" dirty="0" smtClean="0">
                <a:solidFill>
                  <a:schemeClr val="bg1"/>
                </a:solidFill>
                <a:ea typeface="ＭＳ Ｐゴシック" charset="-128"/>
              </a:rPr>
              <a:t>Warm Up</a:t>
            </a:r>
          </a:p>
        </p:txBody>
      </p:sp>
      <p:sp>
        <p:nvSpPr>
          <p:cNvPr id="30723" name="White Background"/>
          <p:cNvSpPr>
            <a:spLocks noChangeArrowheads="1"/>
          </p:cNvSpPr>
          <p:nvPr/>
        </p:nvSpPr>
        <p:spPr bwMode="auto">
          <a:xfrm>
            <a:off x="228600" y="1676401"/>
            <a:ext cx="8686800" cy="4191000"/>
          </a:xfrm>
          <a:prstGeom prst="roundRect">
            <a:avLst>
              <a:gd name="adj" fmla="val 7954"/>
            </a:avLst>
          </a:prstGeom>
          <a:solidFill>
            <a:schemeClr val="bg1">
              <a:lumMod val="95000"/>
            </a:schemeClr>
          </a:solidFill>
          <a:ln w="38100">
            <a:solidFill>
              <a:schemeClr val="accent1">
                <a:lumMod val="50000"/>
              </a:schemeClr>
            </a:solidFill>
            <a:round/>
            <a:headEnd/>
            <a:tailEnd/>
          </a:ln>
        </p:spPr>
        <p:txBody>
          <a:bodyPr wrap="none" anchor="ctr"/>
          <a:lstStyle/>
          <a:p>
            <a:pPr>
              <a:defRPr/>
            </a:pPr>
            <a:endParaRPr lang="en-US" dirty="0"/>
          </a:p>
        </p:txBody>
      </p:sp>
      <p:sp>
        <p:nvSpPr>
          <p:cNvPr id="5" name="Objective"/>
          <p:cNvSpPr txBox="1"/>
          <p:nvPr/>
        </p:nvSpPr>
        <p:spPr>
          <a:xfrm>
            <a:off x="365125" y="766764"/>
            <a:ext cx="8550275" cy="858836"/>
          </a:xfrm>
          <a:prstGeom prst="rect">
            <a:avLst/>
          </a:prstGeom>
        </p:spPr>
        <p:txBody>
          <a:bodyPr anchor="ctr">
            <a:noAutofit/>
          </a:bodyPr>
          <a:lstStyle/>
          <a:p>
            <a:pPr fontAlgn="auto">
              <a:spcAft>
                <a:spcPts val="0"/>
              </a:spcAft>
              <a:defRPr/>
            </a:pPr>
            <a:r>
              <a:rPr lang="en-US" sz="1300" b="1" i="1" dirty="0" smtClean="0">
                <a:solidFill>
                  <a:schemeClr val="accent1">
                    <a:lumMod val="50000"/>
                  </a:schemeClr>
                </a:solidFill>
                <a:latin typeface="Calibri" pitchFamily="34" charset="0"/>
                <a:ea typeface="+mn-ea"/>
                <a:cs typeface="Arial" charset="0"/>
              </a:rPr>
              <a:t>OBJECTIVE:</a:t>
            </a:r>
            <a:r>
              <a:rPr lang="en-US" sz="1300" b="1" i="1" dirty="0" smtClean="0">
                <a:solidFill>
                  <a:srgbClr val="FFFF00"/>
                </a:solidFill>
                <a:latin typeface="Calibri" pitchFamily="34" charset="0"/>
                <a:ea typeface="+mn-ea"/>
                <a:cs typeface="Arial" charset="0"/>
              </a:rPr>
              <a:t> </a:t>
            </a:r>
            <a:r>
              <a:rPr lang="en-US" sz="1300" b="1" i="1" dirty="0" smtClean="0">
                <a:latin typeface="Calibri" pitchFamily="34" charset="0"/>
                <a:ea typeface="+mn-ea"/>
                <a:cs typeface="Arial" charset="0"/>
              </a:rPr>
              <a:t>We will identify independent &amp; dependent variables and use them to write algebraic</a:t>
            </a:r>
            <a:br>
              <a:rPr lang="en-US" sz="1300" b="1" i="1" dirty="0" smtClean="0">
                <a:latin typeface="Calibri" pitchFamily="34" charset="0"/>
                <a:ea typeface="+mn-ea"/>
                <a:cs typeface="Arial" charset="0"/>
              </a:rPr>
            </a:br>
            <a:r>
              <a:rPr lang="en-US" sz="1300" b="1" i="1" dirty="0" smtClean="0">
                <a:latin typeface="Calibri" pitchFamily="34" charset="0"/>
                <a:ea typeface="+mn-ea"/>
                <a:cs typeface="Arial" charset="0"/>
              </a:rPr>
              <a:t>                       expressions for real-world scenarios.</a:t>
            </a:r>
            <a:br>
              <a:rPr lang="en-US" sz="1300" b="1" i="1" dirty="0" smtClean="0">
                <a:latin typeface="Calibri" pitchFamily="34" charset="0"/>
                <a:ea typeface="+mn-ea"/>
                <a:cs typeface="Arial" charset="0"/>
              </a:rPr>
            </a:br>
            <a:r>
              <a:rPr lang="en-US" sz="1300" b="1" i="1" dirty="0" smtClean="0">
                <a:solidFill>
                  <a:schemeClr val="accent1">
                    <a:lumMod val="50000"/>
                  </a:schemeClr>
                </a:solidFill>
                <a:latin typeface="Calibri" pitchFamily="34" charset="0"/>
                <a:cs typeface="Arial" charset="0"/>
              </a:rPr>
              <a:t>LANGAUGE OBJECTIVE: </a:t>
            </a:r>
            <a:r>
              <a:rPr lang="en-US" sz="1300" b="1" i="1" dirty="0" smtClean="0">
                <a:latin typeface="Calibri" pitchFamily="34" charset="0"/>
                <a:cs typeface="Arial" charset="0"/>
              </a:rPr>
              <a:t>We will express verbally and in writing key vocabulary pertaining to variable </a:t>
            </a:r>
            <a:br>
              <a:rPr lang="en-US" sz="1300" b="1" i="1" dirty="0" smtClean="0">
                <a:latin typeface="Calibri" pitchFamily="34" charset="0"/>
                <a:cs typeface="Arial" charset="0"/>
              </a:rPr>
            </a:br>
            <a:r>
              <a:rPr lang="en-US" sz="1300" b="1" i="1" dirty="0" smtClean="0">
                <a:latin typeface="Calibri" pitchFamily="34" charset="0"/>
                <a:cs typeface="Arial" charset="0"/>
              </a:rPr>
              <a:t>                       expressions such as independent variable, dependent variable, and equation/expression.</a:t>
            </a:r>
            <a:endParaRPr lang="en-US" sz="1300" dirty="0">
              <a:latin typeface="Perpetua" pitchFamily="18" charset="0"/>
              <a:ea typeface="+mj-ea"/>
              <a:cs typeface="+mj-cs"/>
            </a:endParaRPr>
          </a:p>
        </p:txBody>
      </p:sp>
      <p:sp>
        <p:nvSpPr>
          <p:cNvPr id="19463"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CB77F40D-E1E8-4A4A-AC88-67350DD906E5}" type="slidenum">
              <a:rPr lang="en-US" smtClean="0">
                <a:solidFill>
                  <a:schemeClr val="bg1"/>
                </a:solidFill>
              </a:rPr>
              <a:pPr algn="ctr" eaLnBrk="1" hangingPunct="1"/>
              <a:t>2</a:t>
            </a:fld>
            <a:endParaRPr lang="en-US" smtClean="0">
              <a:solidFill>
                <a:schemeClr val="bg1"/>
              </a:solidFill>
            </a:endParaRPr>
          </a:p>
        </p:txBody>
      </p:sp>
      <p:pic>
        <p:nvPicPr>
          <p:cNvPr id="13" name="Picture 12"/>
          <p:cNvPicPr>
            <a:picLocks noChangeAspect="1"/>
          </p:cNvPicPr>
          <p:nvPr/>
        </p:nvPicPr>
        <p:blipFill>
          <a:blip r:embed="rId3"/>
          <a:stretch>
            <a:fillRect/>
          </a:stretch>
        </p:blipFill>
        <p:spPr>
          <a:xfrm>
            <a:off x="7819535" y="0"/>
            <a:ext cx="1324465" cy="1143000"/>
          </a:xfrm>
          <a:prstGeom prst="rect">
            <a:avLst/>
          </a:prstGeom>
        </p:spPr>
      </p:pic>
      <p:sp>
        <p:nvSpPr>
          <p:cNvPr id="14" name="TextBox 13"/>
          <p:cNvSpPr txBox="1"/>
          <p:nvPr/>
        </p:nvSpPr>
        <p:spPr>
          <a:xfrm>
            <a:off x="457200" y="1676400"/>
            <a:ext cx="8229600" cy="3570208"/>
          </a:xfrm>
          <a:prstGeom prst="rect">
            <a:avLst/>
          </a:prstGeom>
          <a:noFill/>
        </p:spPr>
        <p:txBody>
          <a:bodyPr wrap="square" rtlCol="0">
            <a:spAutoFit/>
          </a:bodyPr>
          <a:lstStyle/>
          <a:p>
            <a:r>
              <a:rPr lang="en-US" sz="2200" b="1" dirty="0" smtClean="0">
                <a:solidFill>
                  <a:schemeClr val="accent2"/>
                </a:solidFill>
              </a:rPr>
              <a:t>At Billy’s Bowling Center, it costs $3.50 to rent a pair of bowling shoes, and $5 per game for each person.</a:t>
            </a:r>
            <a:r>
              <a:rPr lang="en-US" sz="2200" dirty="0" smtClean="0">
                <a:solidFill>
                  <a:schemeClr val="accent2"/>
                </a:solidFill>
              </a:rPr>
              <a:t/>
            </a:r>
            <a:br>
              <a:rPr lang="en-US" sz="2200" dirty="0" smtClean="0">
                <a:solidFill>
                  <a:schemeClr val="accent2"/>
                </a:solidFill>
              </a:rPr>
            </a:br>
            <a:r>
              <a:rPr lang="en-US" sz="2200" dirty="0" smtClean="0">
                <a:solidFill>
                  <a:schemeClr val="accent2"/>
                </a:solidFill>
              </a:rPr>
              <a:t>                       </a:t>
            </a:r>
            <a:r>
              <a:rPr lang="en-US" sz="2000" dirty="0" smtClean="0">
                <a:solidFill>
                  <a:schemeClr val="accent2"/>
                </a:solidFill>
              </a:rPr>
              <a:t>a) Copy and complete the table below to show the total</a:t>
            </a:r>
            <a:br>
              <a:rPr lang="en-US" sz="2000" dirty="0" smtClean="0">
                <a:solidFill>
                  <a:schemeClr val="accent2"/>
                </a:solidFill>
              </a:rPr>
            </a:br>
            <a:r>
              <a:rPr lang="en-US" sz="2000" dirty="0" smtClean="0">
                <a:solidFill>
                  <a:schemeClr val="accent2"/>
                </a:solidFill>
              </a:rPr>
              <a:t>                              cost for one person to rent shoes and play up to 3 games:</a:t>
            </a:r>
            <a:br>
              <a:rPr lang="en-US" sz="2000" dirty="0" smtClean="0">
                <a:solidFill>
                  <a:schemeClr val="accent2"/>
                </a:solidFill>
              </a:rPr>
            </a:br>
            <a:r>
              <a:rPr lang="en-US" sz="2000" dirty="0" smtClean="0">
                <a:solidFill>
                  <a:schemeClr val="accent2"/>
                </a:solidFill>
              </a:rPr>
              <a:t/>
            </a:r>
            <a:br>
              <a:rPr lang="en-US" sz="2000" dirty="0" smtClean="0">
                <a:solidFill>
                  <a:schemeClr val="accent2"/>
                </a:solidFill>
              </a:rPr>
            </a:br>
            <a:r>
              <a:rPr lang="en-US" sz="2000" dirty="0" smtClean="0">
                <a:solidFill>
                  <a:schemeClr val="accent2"/>
                </a:solidFill>
              </a:rPr>
              <a:t/>
            </a:r>
            <a:br>
              <a:rPr lang="en-US" sz="2000" dirty="0" smtClean="0">
                <a:solidFill>
                  <a:schemeClr val="accent2"/>
                </a:solidFill>
              </a:rPr>
            </a:br>
            <a:r>
              <a:rPr lang="en-US" sz="2000" dirty="0" smtClean="0">
                <a:solidFill>
                  <a:schemeClr val="accent2"/>
                </a:solidFill>
              </a:rPr>
              <a:t/>
            </a:r>
            <a:br>
              <a:rPr lang="en-US" sz="2000" dirty="0" smtClean="0">
                <a:solidFill>
                  <a:schemeClr val="accent2"/>
                </a:solidFill>
              </a:rPr>
            </a:br>
            <a:r>
              <a:rPr lang="en-US" sz="2000" dirty="0" smtClean="0">
                <a:solidFill>
                  <a:schemeClr val="accent2"/>
                </a:solidFill>
              </a:rPr>
              <a:t/>
            </a:r>
            <a:br>
              <a:rPr lang="en-US" sz="2000" dirty="0" smtClean="0">
                <a:solidFill>
                  <a:schemeClr val="accent2"/>
                </a:solidFill>
              </a:rPr>
            </a:br>
            <a:r>
              <a:rPr lang="en-US" sz="2000" dirty="0" smtClean="0">
                <a:solidFill>
                  <a:schemeClr val="accent2"/>
                </a:solidFill>
              </a:rPr>
              <a:t/>
            </a:r>
            <a:br>
              <a:rPr lang="en-US" sz="2000" dirty="0" smtClean="0">
                <a:solidFill>
                  <a:schemeClr val="accent2"/>
                </a:solidFill>
              </a:rPr>
            </a:br>
            <a:r>
              <a:rPr lang="en-US" sz="2000" dirty="0" err="1" smtClean="0">
                <a:solidFill>
                  <a:schemeClr val="accent2"/>
                </a:solidFill>
              </a:rPr>
              <a:t>b</a:t>
            </a:r>
            <a:r>
              <a:rPr lang="en-US" sz="2000" dirty="0" smtClean="0">
                <a:solidFill>
                  <a:schemeClr val="accent2"/>
                </a:solidFill>
              </a:rPr>
              <a:t>) Using words, numbers, and/or symbols, write a </a:t>
            </a:r>
            <a:r>
              <a:rPr lang="en-US" sz="2000" u="sng" dirty="0" smtClean="0">
                <a:solidFill>
                  <a:schemeClr val="accent2"/>
                </a:solidFill>
              </a:rPr>
              <a:t>rule</a:t>
            </a:r>
            <a:r>
              <a:rPr lang="en-US" sz="2000" dirty="0" smtClean="0">
                <a:solidFill>
                  <a:schemeClr val="accent2"/>
                </a:solidFill>
              </a:rPr>
              <a:t> describing how to find </a:t>
            </a:r>
            <a:br>
              <a:rPr lang="en-US" sz="2000" dirty="0" smtClean="0">
                <a:solidFill>
                  <a:schemeClr val="accent2"/>
                </a:solidFill>
              </a:rPr>
            </a:br>
            <a:r>
              <a:rPr lang="en-US" sz="2000" dirty="0" smtClean="0">
                <a:solidFill>
                  <a:schemeClr val="accent2"/>
                </a:solidFill>
              </a:rPr>
              <a:t>     the cost for any number of games played.</a:t>
            </a:r>
            <a:endParaRPr lang="en-US" sz="2000" u="sng" dirty="0">
              <a:solidFill>
                <a:schemeClr val="accent2"/>
              </a:solidFill>
            </a:endParaRPr>
          </a:p>
        </p:txBody>
      </p:sp>
      <p:pic>
        <p:nvPicPr>
          <p:cNvPr id="15" name="Picture 14" descr="bowling.gif"/>
          <p:cNvPicPr>
            <a:picLocks noChangeAspect="1"/>
          </p:cNvPicPr>
          <p:nvPr/>
        </p:nvPicPr>
        <p:blipFill>
          <a:blip r:embed="rId4"/>
          <a:stretch>
            <a:fillRect/>
          </a:stretch>
        </p:blipFill>
        <p:spPr>
          <a:xfrm>
            <a:off x="497051" y="2514600"/>
            <a:ext cx="1381722" cy="1350846"/>
          </a:xfrm>
          <a:prstGeom prst="rect">
            <a:avLst/>
          </a:prstGeom>
        </p:spPr>
      </p:pic>
      <p:pic>
        <p:nvPicPr>
          <p:cNvPr id="17" name="Picture 16" descr="table1.tiff"/>
          <p:cNvPicPr>
            <a:picLocks noChangeAspect="1"/>
          </p:cNvPicPr>
          <p:nvPr/>
        </p:nvPicPr>
        <p:blipFill>
          <a:blip r:embed="rId5"/>
          <a:stretch>
            <a:fillRect/>
          </a:stretch>
        </p:blipFill>
        <p:spPr>
          <a:xfrm>
            <a:off x="2438583" y="3200400"/>
            <a:ext cx="3505017" cy="1046426"/>
          </a:xfrm>
          <a:prstGeom prst="rect">
            <a:avLst/>
          </a:prstGeom>
        </p:spPr>
      </p:pic>
      <p:pic>
        <p:nvPicPr>
          <p:cNvPr id="19" name="Timer">
            <a:hlinkClick r:id="rId6"/>
          </p:cNvPr>
          <p:cNvPicPr>
            <a:picLocks noChangeAspect="1" noChangeArrowheads="1"/>
          </p:cNvPicPr>
          <p:nvPr/>
        </p:nvPicPr>
        <p:blipFill>
          <a:blip r:embed="rId7"/>
          <a:srcRect/>
          <a:stretch>
            <a:fillRect/>
          </a:stretch>
        </p:blipFill>
        <p:spPr bwMode="auto">
          <a:xfrm>
            <a:off x="7647060" y="3200400"/>
            <a:ext cx="1039740" cy="1038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16" name="Agenda Link">
            <a:hlinkClick r:id="rId8" action="ppaction://hlinksldjump"/>
          </p:cNvPr>
          <p:cNvSpPr txBox="1"/>
          <p:nvPr/>
        </p:nvSpPr>
        <p:spPr>
          <a:xfrm>
            <a:off x="7696200" y="602615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20" name="Agenda Link">
            <a:hlinkClick r:id="rId9" action="ppaction://hlinksldjump"/>
          </p:cNvPr>
          <p:cNvSpPr txBox="1"/>
          <p:nvPr/>
        </p:nvSpPr>
        <p:spPr>
          <a:xfrm>
            <a:off x="2794000" y="6019800"/>
            <a:ext cx="1016000" cy="419100"/>
          </a:xfrm>
          <a:prstGeom prst="rect">
            <a:avLst/>
          </a:prstGeom>
        </p:spPr>
        <p:txBody>
          <a:bodyPr wrap="none" anchor="ctr">
            <a:normAutofit/>
          </a:bodyPr>
          <a:lstStyle/>
          <a:p>
            <a:pPr fontAlgn="auto">
              <a:spcAft>
                <a:spcPts val="0"/>
              </a:spcAft>
              <a:defRPr/>
            </a:pPr>
            <a:r>
              <a:rPr lang="en-US" b="1" dirty="0" smtClean="0">
                <a:solidFill>
                  <a:schemeClr val="bg1"/>
                </a:solidFill>
                <a:latin typeface="Perpetua" pitchFamily="18" charset="0"/>
                <a:ea typeface="+mj-ea"/>
                <a:cs typeface="+mj-cs"/>
              </a:rPr>
              <a:t>Answers</a:t>
            </a:r>
            <a:endParaRPr lang="en-US" b="1" dirty="0">
              <a:solidFill>
                <a:schemeClr val="bg1"/>
              </a:solidFill>
              <a:latin typeface="Perpetua" pitchFamily="18" charset="0"/>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Page Title"/>
          <p:cNvSpPr>
            <a:spLocks noGrp="1"/>
          </p:cNvSpPr>
          <p:nvPr>
            <p:ph type="title" idx="4294967295"/>
          </p:nvPr>
        </p:nvSpPr>
        <p:spPr>
          <a:xfrm>
            <a:off x="152400" y="127000"/>
            <a:ext cx="8229600" cy="639763"/>
          </a:xfrm>
        </p:spPr>
        <p:txBody>
          <a:bodyPr/>
          <a:lstStyle/>
          <a:p>
            <a:pPr algn="l"/>
            <a:r>
              <a:rPr lang="en-US" sz="3200" b="1" dirty="0" smtClean="0">
                <a:solidFill>
                  <a:schemeClr val="bg1"/>
                </a:solidFill>
                <a:ea typeface="ＭＳ Ｐゴシック" charset="-128"/>
              </a:rPr>
              <a:t>Warm Up REVIEW</a:t>
            </a:r>
          </a:p>
        </p:txBody>
      </p:sp>
      <p:sp>
        <p:nvSpPr>
          <p:cNvPr id="30723" name="White Background"/>
          <p:cNvSpPr>
            <a:spLocks noChangeArrowheads="1"/>
          </p:cNvSpPr>
          <p:nvPr/>
        </p:nvSpPr>
        <p:spPr bwMode="auto">
          <a:xfrm>
            <a:off x="228600" y="766763"/>
            <a:ext cx="8686800" cy="4948237"/>
          </a:xfrm>
          <a:prstGeom prst="roundRect">
            <a:avLst>
              <a:gd name="adj" fmla="val 7954"/>
            </a:avLst>
          </a:prstGeom>
          <a:solidFill>
            <a:schemeClr val="bg1">
              <a:lumMod val="95000"/>
            </a:schemeClr>
          </a:solidFill>
          <a:ln w="38100">
            <a:solidFill>
              <a:schemeClr val="accent1">
                <a:lumMod val="50000"/>
              </a:schemeClr>
            </a:solidFill>
            <a:round/>
            <a:headEnd/>
            <a:tailEnd/>
          </a:ln>
        </p:spPr>
        <p:txBody>
          <a:bodyPr wrap="none" anchor="ctr"/>
          <a:lstStyle/>
          <a:p>
            <a:pPr>
              <a:defRPr/>
            </a:pPr>
            <a:endParaRPr lang="en-US" dirty="0"/>
          </a:p>
        </p:txBody>
      </p:sp>
      <p:sp>
        <p:nvSpPr>
          <p:cNvPr id="19463"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CB77F40D-E1E8-4A4A-AC88-67350DD906E5}" type="slidenum">
              <a:rPr lang="en-US" smtClean="0">
                <a:solidFill>
                  <a:schemeClr val="bg1"/>
                </a:solidFill>
              </a:rPr>
              <a:pPr algn="ctr" eaLnBrk="1" hangingPunct="1"/>
              <a:t>3</a:t>
            </a:fld>
            <a:endParaRPr lang="en-US" smtClean="0">
              <a:solidFill>
                <a:schemeClr val="bg1"/>
              </a:solidFill>
            </a:endParaRPr>
          </a:p>
        </p:txBody>
      </p:sp>
      <p:pic>
        <p:nvPicPr>
          <p:cNvPr id="13" name="Picture 12"/>
          <p:cNvPicPr>
            <a:picLocks noChangeAspect="1"/>
          </p:cNvPicPr>
          <p:nvPr/>
        </p:nvPicPr>
        <p:blipFill>
          <a:blip r:embed="rId6"/>
          <a:stretch>
            <a:fillRect/>
          </a:stretch>
        </p:blipFill>
        <p:spPr>
          <a:xfrm>
            <a:off x="7819535" y="0"/>
            <a:ext cx="1324465" cy="1143000"/>
          </a:xfrm>
          <a:prstGeom prst="rect">
            <a:avLst/>
          </a:prstGeom>
        </p:spPr>
      </p:pic>
      <p:sp>
        <p:nvSpPr>
          <p:cNvPr id="14" name="TextBox 13"/>
          <p:cNvSpPr txBox="1"/>
          <p:nvPr/>
        </p:nvSpPr>
        <p:spPr>
          <a:xfrm>
            <a:off x="457200" y="978851"/>
            <a:ext cx="8229600" cy="2954655"/>
          </a:xfrm>
          <a:prstGeom prst="rect">
            <a:avLst/>
          </a:prstGeom>
          <a:noFill/>
        </p:spPr>
        <p:txBody>
          <a:bodyPr wrap="square" rtlCol="0">
            <a:spAutoFit/>
          </a:bodyPr>
          <a:lstStyle/>
          <a:p>
            <a:r>
              <a:rPr lang="en-US" sz="2200" b="1" dirty="0" smtClean="0">
                <a:solidFill>
                  <a:schemeClr val="accent2"/>
                </a:solidFill>
              </a:rPr>
              <a:t>At Billy’s Bowling Center, it costs $3.50 to rent a pair of bowling shoes, and $5 per game for each person.</a:t>
            </a:r>
          </a:p>
          <a:p>
            <a:endParaRPr lang="en-US" sz="2200" dirty="0" smtClean="0">
              <a:solidFill>
                <a:schemeClr val="accent2"/>
              </a:solidFill>
            </a:endParaRPr>
          </a:p>
          <a:p>
            <a:pPr marL="457200" indent="-457200">
              <a:buAutoNum type="alphaLcParenR"/>
            </a:pPr>
            <a:r>
              <a:rPr lang="en-US" sz="2000" dirty="0" smtClean="0">
                <a:solidFill>
                  <a:schemeClr val="accent2"/>
                </a:solidFill>
              </a:rPr>
              <a:t/>
            </a:r>
            <a:br>
              <a:rPr lang="en-US" sz="2000" dirty="0" smtClean="0">
                <a:solidFill>
                  <a:schemeClr val="accent2"/>
                </a:solidFill>
              </a:rPr>
            </a:br>
            <a:r>
              <a:rPr lang="en-US" sz="2000" dirty="0" smtClean="0">
                <a:solidFill>
                  <a:schemeClr val="accent2"/>
                </a:solidFill>
              </a:rPr>
              <a:t/>
            </a:r>
            <a:br>
              <a:rPr lang="en-US" sz="2000" dirty="0" smtClean="0">
                <a:solidFill>
                  <a:schemeClr val="accent2"/>
                </a:solidFill>
              </a:rPr>
            </a:br>
            <a:r>
              <a:rPr lang="en-US" sz="2000" dirty="0" smtClean="0">
                <a:solidFill>
                  <a:schemeClr val="accent2"/>
                </a:solidFill>
              </a:rPr>
              <a:t/>
            </a:r>
            <a:br>
              <a:rPr lang="en-US" sz="2000" dirty="0" smtClean="0">
                <a:solidFill>
                  <a:schemeClr val="accent2"/>
                </a:solidFill>
              </a:rPr>
            </a:br>
            <a:endParaRPr lang="en-US" sz="2000" dirty="0">
              <a:solidFill>
                <a:schemeClr val="accent2"/>
              </a:solidFill>
            </a:endParaRPr>
          </a:p>
          <a:p>
            <a:pPr marL="457200" indent="-457200">
              <a:buAutoNum type="alphaLcParenR"/>
            </a:pPr>
            <a:endParaRPr lang="en-US" sz="2000" dirty="0" smtClean="0">
              <a:solidFill>
                <a:schemeClr val="accent2"/>
              </a:solidFill>
            </a:endParaRPr>
          </a:p>
          <a:p>
            <a:r>
              <a:rPr lang="en-US" sz="2000" dirty="0" smtClean="0">
                <a:solidFill>
                  <a:schemeClr val="accent2"/>
                </a:solidFill>
              </a:rPr>
              <a:t>b) Possible “Rule” for finding Total Cost:</a:t>
            </a:r>
            <a:endParaRPr lang="en-US" sz="2000" u="sng" dirty="0">
              <a:solidFill>
                <a:schemeClr val="accent2"/>
              </a:solidFill>
            </a:endParaRPr>
          </a:p>
        </p:txBody>
      </p:sp>
      <p:pic>
        <p:nvPicPr>
          <p:cNvPr id="17" name="Picture 16" descr="table1.tiff"/>
          <p:cNvPicPr>
            <a:picLocks noChangeAspect="1"/>
          </p:cNvPicPr>
          <p:nvPr/>
        </p:nvPicPr>
        <p:blipFill>
          <a:blip r:embed="rId7"/>
          <a:stretch>
            <a:fillRect/>
          </a:stretch>
        </p:blipFill>
        <p:spPr>
          <a:xfrm>
            <a:off x="990600" y="1752600"/>
            <a:ext cx="4876800" cy="1455973"/>
          </a:xfrm>
          <a:prstGeom prst="rect">
            <a:avLst/>
          </a:prstGeom>
        </p:spPr>
      </p:pic>
      <p:sp>
        <p:nvSpPr>
          <p:cNvPr id="12" name="TextBox 11"/>
          <p:cNvSpPr txBox="1"/>
          <p:nvPr/>
        </p:nvSpPr>
        <p:spPr>
          <a:xfrm>
            <a:off x="3124200" y="2633246"/>
            <a:ext cx="990600" cy="338554"/>
          </a:xfrm>
          <a:prstGeom prst="rect">
            <a:avLst/>
          </a:prstGeom>
          <a:noFill/>
        </p:spPr>
        <p:txBody>
          <a:bodyPr wrap="square" rtlCol="0">
            <a:spAutoFit/>
          </a:bodyPr>
          <a:lstStyle/>
          <a:p>
            <a:r>
              <a:rPr lang="en-US" sz="1600" dirty="0" smtClean="0">
                <a:solidFill>
                  <a:schemeClr val="accent6">
                    <a:lumMod val="75000"/>
                  </a:schemeClr>
                </a:solidFill>
                <a:latin typeface="Lucida Handwriting"/>
              </a:rPr>
              <a:t>$8.50</a:t>
            </a:r>
            <a:endParaRPr lang="en-US" sz="1600" dirty="0">
              <a:solidFill>
                <a:schemeClr val="accent6">
                  <a:lumMod val="75000"/>
                </a:schemeClr>
              </a:solidFill>
              <a:latin typeface="Lucida Handwriting"/>
            </a:endParaRPr>
          </a:p>
        </p:txBody>
      </p:sp>
      <p:sp>
        <p:nvSpPr>
          <p:cNvPr id="16" name="TextBox 15"/>
          <p:cNvSpPr txBox="1"/>
          <p:nvPr/>
        </p:nvSpPr>
        <p:spPr>
          <a:xfrm>
            <a:off x="3962400" y="2633246"/>
            <a:ext cx="990600" cy="338554"/>
          </a:xfrm>
          <a:prstGeom prst="rect">
            <a:avLst/>
          </a:prstGeom>
          <a:noFill/>
        </p:spPr>
        <p:txBody>
          <a:bodyPr wrap="square" rtlCol="0">
            <a:spAutoFit/>
          </a:bodyPr>
          <a:lstStyle/>
          <a:p>
            <a:r>
              <a:rPr lang="en-US" sz="1600" dirty="0" smtClean="0">
                <a:solidFill>
                  <a:schemeClr val="accent6">
                    <a:lumMod val="75000"/>
                  </a:schemeClr>
                </a:solidFill>
                <a:latin typeface="Lucida Handwriting"/>
              </a:rPr>
              <a:t>$13.50</a:t>
            </a:r>
            <a:endParaRPr lang="en-US" sz="1600" dirty="0">
              <a:solidFill>
                <a:schemeClr val="accent6">
                  <a:lumMod val="75000"/>
                </a:schemeClr>
              </a:solidFill>
              <a:latin typeface="Lucida Handwriting"/>
            </a:endParaRPr>
          </a:p>
        </p:txBody>
      </p:sp>
      <p:sp>
        <p:nvSpPr>
          <p:cNvPr id="19" name="TextBox 18"/>
          <p:cNvSpPr txBox="1"/>
          <p:nvPr/>
        </p:nvSpPr>
        <p:spPr>
          <a:xfrm>
            <a:off x="4876800" y="2633246"/>
            <a:ext cx="1143000" cy="338554"/>
          </a:xfrm>
          <a:prstGeom prst="rect">
            <a:avLst/>
          </a:prstGeom>
          <a:noFill/>
        </p:spPr>
        <p:txBody>
          <a:bodyPr wrap="square" rtlCol="0">
            <a:spAutoFit/>
          </a:bodyPr>
          <a:lstStyle/>
          <a:p>
            <a:r>
              <a:rPr lang="en-US" sz="1600" dirty="0" smtClean="0">
                <a:solidFill>
                  <a:schemeClr val="accent6">
                    <a:lumMod val="75000"/>
                  </a:schemeClr>
                </a:solidFill>
                <a:latin typeface="Lucida Handwriting"/>
              </a:rPr>
              <a:t>$18.50</a:t>
            </a:r>
            <a:endParaRPr lang="en-US" sz="1600" dirty="0">
              <a:solidFill>
                <a:schemeClr val="accent6">
                  <a:lumMod val="75000"/>
                </a:schemeClr>
              </a:solidFill>
              <a:latin typeface="Lucida Handwriting"/>
            </a:endParaRPr>
          </a:p>
        </p:txBody>
      </p:sp>
      <p:sp>
        <p:nvSpPr>
          <p:cNvPr id="21" name="Rectangular Callout 20"/>
          <p:cNvSpPr/>
          <p:nvPr/>
        </p:nvSpPr>
        <p:spPr>
          <a:xfrm>
            <a:off x="457200" y="3352800"/>
            <a:ext cx="2743200" cy="830027"/>
          </a:xfrm>
          <a:prstGeom prst="wedgeRectCallout">
            <a:avLst>
              <a:gd name="adj1" fmla="val 31303"/>
              <a:gd name="adj2" fmla="val -101217"/>
            </a:avLst>
          </a:prstGeom>
          <a:solidFill>
            <a:schemeClr val="tx2">
              <a:lumMod val="40000"/>
              <a:lumOff val="60000"/>
            </a:schemeClr>
          </a:solid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457200" y="3392788"/>
            <a:ext cx="2743200" cy="830997"/>
          </a:xfrm>
          <a:prstGeom prst="rect">
            <a:avLst/>
          </a:prstGeom>
          <a:noFill/>
        </p:spPr>
        <p:txBody>
          <a:bodyPr wrap="square" rtlCol="0">
            <a:spAutoFit/>
          </a:bodyPr>
          <a:lstStyle/>
          <a:p>
            <a:r>
              <a:rPr lang="en-US" sz="1600" dirty="0" smtClean="0"/>
              <a:t>   shoes paid for first =      </a:t>
            </a:r>
            <a:r>
              <a:rPr lang="en-US" sz="1600" dirty="0" smtClean="0">
                <a:solidFill>
                  <a:schemeClr val="accent2"/>
                </a:solidFill>
              </a:rPr>
              <a:t>$3.50 </a:t>
            </a:r>
            <a:br>
              <a:rPr lang="en-US" sz="1600" dirty="0" smtClean="0">
                <a:solidFill>
                  <a:schemeClr val="accent2"/>
                </a:solidFill>
              </a:rPr>
            </a:br>
            <a:r>
              <a:rPr lang="en-US" sz="1600" dirty="0" smtClean="0"/>
              <a:t>+</a:t>
            </a:r>
            <a:r>
              <a:rPr lang="en-US" sz="1600" dirty="0" smtClean="0">
                <a:solidFill>
                  <a:schemeClr val="accent2"/>
                </a:solidFill>
              </a:rPr>
              <a:t> 0</a:t>
            </a:r>
            <a:r>
              <a:rPr lang="en-US" sz="1600" dirty="0" smtClean="0"/>
              <a:t> games  x  </a:t>
            </a:r>
            <a:r>
              <a:rPr lang="en-US" sz="1600" dirty="0" smtClean="0">
                <a:solidFill>
                  <a:schemeClr val="accent2"/>
                </a:solidFill>
              </a:rPr>
              <a:t>$5</a:t>
            </a:r>
            <a:r>
              <a:rPr lang="en-US" sz="1600" dirty="0" smtClean="0"/>
              <a:t> per game = </a:t>
            </a:r>
            <a:r>
              <a:rPr lang="en-US" sz="1600" dirty="0" smtClean="0">
                <a:solidFill>
                  <a:schemeClr val="accent2"/>
                </a:solidFill>
              </a:rPr>
              <a:t>$0</a:t>
            </a:r>
            <a:br>
              <a:rPr lang="en-US" sz="1600" dirty="0" smtClean="0">
                <a:solidFill>
                  <a:schemeClr val="accent2"/>
                </a:solidFill>
              </a:rPr>
            </a:br>
            <a:r>
              <a:rPr lang="en-US" sz="1600" dirty="0" smtClean="0">
                <a:solidFill>
                  <a:schemeClr val="accent2"/>
                </a:solidFill>
              </a:rPr>
              <a:t>                   TOTAL               </a:t>
            </a:r>
            <a:r>
              <a:rPr lang="en-US" sz="1600" b="1" dirty="0" smtClean="0">
                <a:solidFill>
                  <a:schemeClr val="accent2"/>
                </a:solidFill>
              </a:rPr>
              <a:t>$3.50</a:t>
            </a:r>
            <a:endParaRPr lang="en-US" sz="1600" dirty="0"/>
          </a:p>
        </p:txBody>
      </p:sp>
      <p:sp>
        <p:nvSpPr>
          <p:cNvPr id="23" name="Rectangular Callout 22"/>
          <p:cNvSpPr/>
          <p:nvPr/>
        </p:nvSpPr>
        <p:spPr>
          <a:xfrm>
            <a:off x="1219200" y="3352800"/>
            <a:ext cx="2895600" cy="830027"/>
          </a:xfrm>
          <a:prstGeom prst="wedgeRectCallout">
            <a:avLst>
              <a:gd name="adj1" fmla="val 34812"/>
              <a:gd name="adj2" fmla="val -90507"/>
            </a:avLst>
          </a:prstGeom>
          <a:solidFill>
            <a:schemeClr val="accent3">
              <a:lumMod val="60000"/>
              <a:lumOff val="40000"/>
            </a:schemeClr>
          </a:solidFill>
          <a:ln w="38100">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1219200" y="3352800"/>
            <a:ext cx="2895600" cy="830997"/>
          </a:xfrm>
          <a:prstGeom prst="rect">
            <a:avLst/>
          </a:prstGeom>
          <a:noFill/>
        </p:spPr>
        <p:txBody>
          <a:bodyPr wrap="square" rtlCol="0">
            <a:spAutoFit/>
          </a:bodyPr>
          <a:lstStyle/>
          <a:p>
            <a:r>
              <a:rPr lang="en-US" sz="1600" dirty="0" smtClean="0"/>
              <a:t>    shoes paid for first =      </a:t>
            </a:r>
            <a:r>
              <a:rPr lang="en-US" sz="1600" dirty="0" smtClean="0">
                <a:solidFill>
                  <a:schemeClr val="accent2"/>
                </a:solidFill>
              </a:rPr>
              <a:t>$3.50 </a:t>
            </a:r>
            <a:br>
              <a:rPr lang="en-US" sz="1600" dirty="0" smtClean="0">
                <a:solidFill>
                  <a:schemeClr val="accent2"/>
                </a:solidFill>
              </a:rPr>
            </a:br>
            <a:r>
              <a:rPr lang="en-US" sz="1600" dirty="0" smtClean="0"/>
              <a:t>+ </a:t>
            </a:r>
            <a:r>
              <a:rPr lang="en-US" sz="1600" dirty="0" smtClean="0">
                <a:solidFill>
                  <a:schemeClr val="accent2"/>
                </a:solidFill>
              </a:rPr>
              <a:t>1</a:t>
            </a:r>
            <a:r>
              <a:rPr lang="en-US" sz="1600" dirty="0" smtClean="0"/>
              <a:t> game x </a:t>
            </a:r>
            <a:r>
              <a:rPr lang="en-US" sz="1600" dirty="0" smtClean="0">
                <a:solidFill>
                  <a:schemeClr val="accent2"/>
                </a:solidFill>
              </a:rPr>
              <a:t>$5</a:t>
            </a:r>
            <a:r>
              <a:rPr lang="en-US" sz="1600" dirty="0" smtClean="0"/>
              <a:t> per game = </a:t>
            </a:r>
            <a:r>
              <a:rPr lang="en-US" sz="1600" dirty="0" smtClean="0">
                <a:solidFill>
                  <a:schemeClr val="accent2"/>
                </a:solidFill>
              </a:rPr>
              <a:t>$5.00</a:t>
            </a:r>
            <a:br>
              <a:rPr lang="en-US" sz="1600" dirty="0" smtClean="0">
                <a:solidFill>
                  <a:schemeClr val="accent2"/>
                </a:solidFill>
              </a:rPr>
            </a:br>
            <a:r>
              <a:rPr lang="en-US" sz="1600" dirty="0" smtClean="0">
                <a:solidFill>
                  <a:schemeClr val="accent2"/>
                </a:solidFill>
              </a:rPr>
              <a:t>                     TOTAL               </a:t>
            </a:r>
            <a:r>
              <a:rPr lang="en-US" sz="1600" b="1" dirty="0" smtClean="0">
                <a:solidFill>
                  <a:schemeClr val="accent2"/>
                </a:solidFill>
              </a:rPr>
              <a:t>$8.50</a:t>
            </a:r>
            <a:endParaRPr lang="en-US" sz="1600" dirty="0"/>
          </a:p>
        </p:txBody>
      </p:sp>
      <p:sp>
        <p:nvSpPr>
          <p:cNvPr id="25" name="Rectangular Callout 24"/>
          <p:cNvSpPr/>
          <p:nvPr/>
        </p:nvSpPr>
        <p:spPr>
          <a:xfrm>
            <a:off x="1905000" y="3352800"/>
            <a:ext cx="3048000" cy="830027"/>
          </a:xfrm>
          <a:prstGeom prst="wedgeRectCallout">
            <a:avLst>
              <a:gd name="adj1" fmla="val 30426"/>
              <a:gd name="adj2" fmla="val -96627"/>
            </a:avLst>
          </a:prstGeom>
          <a:solidFill>
            <a:schemeClr val="accent4">
              <a:lumMod val="40000"/>
              <a:lumOff val="60000"/>
            </a:schemeClr>
          </a:solidFill>
          <a:ln w="38100">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1905000" y="3352800"/>
            <a:ext cx="3048000" cy="830997"/>
          </a:xfrm>
          <a:prstGeom prst="rect">
            <a:avLst/>
          </a:prstGeom>
          <a:noFill/>
        </p:spPr>
        <p:txBody>
          <a:bodyPr wrap="square" rtlCol="0">
            <a:spAutoFit/>
          </a:bodyPr>
          <a:lstStyle/>
          <a:p>
            <a:r>
              <a:rPr lang="en-US" sz="1600" dirty="0" smtClean="0"/>
              <a:t>        shoes paid for first =      </a:t>
            </a:r>
            <a:r>
              <a:rPr lang="en-US" sz="1600" dirty="0" smtClean="0">
                <a:solidFill>
                  <a:schemeClr val="accent2"/>
                </a:solidFill>
              </a:rPr>
              <a:t>$3.50 </a:t>
            </a:r>
            <a:br>
              <a:rPr lang="en-US" sz="1600" dirty="0" smtClean="0">
                <a:solidFill>
                  <a:schemeClr val="accent2"/>
                </a:solidFill>
              </a:rPr>
            </a:br>
            <a:r>
              <a:rPr lang="en-US" sz="1600" dirty="0" smtClean="0"/>
              <a:t>+ </a:t>
            </a:r>
            <a:r>
              <a:rPr lang="en-US" sz="1600" dirty="0" smtClean="0">
                <a:solidFill>
                  <a:schemeClr val="accent2"/>
                </a:solidFill>
              </a:rPr>
              <a:t>2</a:t>
            </a:r>
            <a:r>
              <a:rPr lang="en-US" sz="1600" dirty="0" smtClean="0"/>
              <a:t> games x </a:t>
            </a:r>
            <a:r>
              <a:rPr lang="en-US" sz="1600" dirty="0" smtClean="0">
                <a:solidFill>
                  <a:schemeClr val="accent2"/>
                </a:solidFill>
              </a:rPr>
              <a:t>$5</a:t>
            </a:r>
            <a:r>
              <a:rPr lang="en-US" sz="1600" dirty="0" smtClean="0"/>
              <a:t> per game = </a:t>
            </a:r>
            <a:r>
              <a:rPr lang="en-US" sz="1600" dirty="0" smtClean="0">
                <a:solidFill>
                  <a:schemeClr val="accent2"/>
                </a:solidFill>
              </a:rPr>
              <a:t>$10.00</a:t>
            </a:r>
            <a:br>
              <a:rPr lang="en-US" sz="1600" dirty="0" smtClean="0">
                <a:solidFill>
                  <a:schemeClr val="accent2"/>
                </a:solidFill>
              </a:rPr>
            </a:br>
            <a:r>
              <a:rPr lang="en-US" sz="1600" dirty="0" smtClean="0">
                <a:solidFill>
                  <a:schemeClr val="accent2"/>
                </a:solidFill>
              </a:rPr>
              <a:t>                        TOTAL             </a:t>
            </a:r>
            <a:r>
              <a:rPr lang="en-US" sz="1600" b="1" dirty="0" smtClean="0">
                <a:solidFill>
                  <a:schemeClr val="accent2"/>
                </a:solidFill>
              </a:rPr>
              <a:t>$13.50</a:t>
            </a:r>
            <a:endParaRPr lang="en-US" sz="1600" dirty="0"/>
          </a:p>
        </p:txBody>
      </p:sp>
      <p:sp>
        <p:nvSpPr>
          <p:cNvPr id="29" name="Rectangular Callout 28"/>
          <p:cNvSpPr/>
          <p:nvPr/>
        </p:nvSpPr>
        <p:spPr>
          <a:xfrm>
            <a:off x="2895600" y="3352800"/>
            <a:ext cx="3200400" cy="830027"/>
          </a:xfrm>
          <a:prstGeom prst="wedgeRectCallout">
            <a:avLst>
              <a:gd name="adj1" fmla="val 32442"/>
              <a:gd name="adj2" fmla="val -93567"/>
            </a:avLst>
          </a:prstGeom>
          <a:solidFill>
            <a:schemeClr val="accent5">
              <a:lumMod val="60000"/>
              <a:lumOff val="40000"/>
            </a:schemeClr>
          </a:solidFill>
          <a:ln w="38100">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2895600" y="3352800"/>
            <a:ext cx="3048000" cy="830997"/>
          </a:xfrm>
          <a:prstGeom prst="rect">
            <a:avLst/>
          </a:prstGeom>
          <a:noFill/>
        </p:spPr>
        <p:txBody>
          <a:bodyPr wrap="square" rtlCol="0">
            <a:spAutoFit/>
          </a:bodyPr>
          <a:lstStyle/>
          <a:p>
            <a:r>
              <a:rPr lang="en-US" sz="1600" dirty="0" smtClean="0"/>
              <a:t>        shoes paid for first =      </a:t>
            </a:r>
            <a:r>
              <a:rPr lang="en-US" sz="1600" dirty="0" smtClean="0">
                <a:solidFill>
                  <a:schemeClr val="accent2"/>
                </a:solidFill>
              </a:rPr>
              <a:t>$3.50 </a:t>
            </a:r>
            <a:br>
              <a:rPr lang="en-US" sz="1600" dirty="0" smtClean="0">
                <a:solidFill>
                  <a:schemeClr val="accent2"/>
                </a:solidFill>
              </a:rPr>
            </a:br>
            <a:r>
              <a:rPr lang="en-US" sz="1600" dirty="0" smtClean="0"/>
              <a:t>+ </a:t>
            </a:r>
            <a:r>
              <a:rPr lang="en-US" sz="1600" dirty="0" smtClean="0">
                <a:solidFill>
                  <a:schemeClr val="accent2"/>
                </a:solidFill>
              </a:rPr>
              <a:t>3</a:t>
            </a:r>
            <a:r>
              <a:rPr lang="en-US" sz="1600" dirty="0" smtClean="0"/>
              <a:t> games x </a:t>
            </a:r>
            <a:r>
              <a:rPr lang="en-US" sz="1600" dirty="0" smtClean="0">
                <a:solidFill>
                  <a:schemeClr val="accent2"/>
                </a:solidFill>
              </a:rPr>
              <a:t>$5</a:t>
            </a:r>
            <a:r>
              <a:rPr lang="en-US" sz="1600" dirty="0" smtClean="0"/>
              <a:t> per game = </a:t>
            </a:r>
            <a:r>
              <a:rPr lang="en-US" sz="1600" dirty="0" smtClean="0">
                <a:solidFill>
                  <a:schemeClr val="accent2"/>
                </a:solidFill>
              </a:rPr>
              <a:t>$15.00</a:t>
            </a:r>
            <a:br>
              <a:rPr lang="en-US" sz="1600" dirty="0" smtClean="0">
                <a:solidFill>
                  <a:schemeClr val="accent2"/>
                </a:solidFill>
              </a:rPr>
            </a:br>
            <a:r>
              <a:rPr lang="en-US" sz="1600" dirty="0" smtClean="0">
                <a:solidFill>
                  <a:schemeClr val="accent2"/>
                </a:solidFill>
              </a:rPr>
              <a:t>                        TOTAL             </a:t>
            </a:r>
            <a:r>
              <a:rPr lang="en-US" sz="1600" b="1" dirty="0" smtClean="0">
                <a:solidFill>
                  <a:schemeClr val="accent2"/>
                </a:solidFill>
              </a:rPr>
              <a:t>$18.50</a:t>
            </a:r>
            <a:endParaRPr lang="en-US" sz="1600" dirty="0"/>
          </a:p>
        </p:txBody>
      </p:sp>
      <p:sp>
        <p:nvSpPr>
          <p:cNvPr id="31" name="TextBox 30"/>
          <p:cNvSpPr txBox="1"/>
          <p:nvPr/>
        </p:nvSpPr>
        <p:spPr>
          <a:xfrm>
            <a:off x="685800" y="3886200"/>
            <a:ext cx="7848600" cy="646331"/>
          </a:xfrm>
          <a:prstGeom prst="rect">
            <a:avLst/>
          </a:prstGeom>
          <a:noFill/>
        </p:spPr>
        <p:txBody>
          <a:bodyPr wrap="square" rtlCol="0">
            <a:spAutoFit/>
          </a:bodyPr>
          <a:lstStyle/>
          <a:p>
            <a:r>
              <a:rPr lang="en-US" dirty="0" smtClean="0"/>
              <a:t>“$3.50 plus $5 times the number of games played” or “Multiply $5 by the number of games you play, and add $3.50 for the shoes.”</a:t>
            </a:r>
            <a:endParaRPr lang="en-US" dirty="0"/>
          </a:p>
        </p:txBody>
      </p:sp>
      <p:sp>
        <p:nvSpPr>
          <p:cNvPr id="32" name="TextBox 31"/>
          <p:cNvSpPr txBox="1"/>
          <p:nvPr/>
        </p:nvSpPr>
        <p:spPr>
          <a:xfrm>
            <a:off x="762000" y="4648200"/>
            <a:ext cx="7848600" cy="369332"/>
          </a:xfrm>
          <a:prstGeom prst="rect">
            <a:avLst/>
          </a:prstGeom>
          <a:noFill/>
        </p:spPr>
        <p:txBody>
          <a:bodyPr wrap="square" rtlCol="0">
            <a:spAutoFit/>
          </a:bodyPr>
          <a:lstStyle/>
          <a:p>
            <a:r>
              <a:rPr lang="en-US" dirty="0" smtClean="0">
                <a:solidFill>
                  <a:schemeClr val="accent6">
                    <a:lumMod val="75000"/>
                  </a:schemeClr>
                </a:solidFill>
              </a:rPr>
              <a:t>5 • (# of games) + 3.50 = Total Cost</a:t>
            </a:r>
            <a:endParaRPr lang="en-US" dirty="0">
              <a:solidFill>
                <a:schemeClr val="accent6">
                  <a:lumMod val="75000"/>
                </a:schemeClr>
              </a:solidFill>
            </a:endParaRPr>
          </a:p>
        </p:txBody>
      </p:sp>
      <p:sp>
        <p:nvSpPr>
          <p:cNvPr id="33" name="TextBox 32"/>
          <p:cNvSpPr txBox="1"/>
          <p:nvPr/>
        </p:nvSpPr>
        <p:spPr>
          <a:xfrm>
            <a:off x="762000" y="5105400"/>
            <a:ext cx="4800600" cy="400110"/>
          </a:xfrm>
          <a:prstGeom prst="rect">
            <a:avLst/>
          </a:prstGeom>
          <a:noFill/>
        </p:spPr>
        <p:txBody>
          <a:bodyPr wrap="square" rtlCol="0">
            <a:spAutoFit/>
          </a:bodyPr>
          <a:lstStyle/>
          <a:p>
            <a:r>
              <a:rPr lang="en-US" sz="2000" dirty="0" smtClean="0">
                <a:solidFill>
                  <a:srgbClr val="33CC33"/>
                </a:solidFill>
              </a:rPr>
              <a:t>T = $3.50 + 5g</a:t>
            </a:r>
            <a:endParaRPr lang="en-US" sz="2000" dirty="0">
              <a:solidFill>
                <a:srgbClr val="33CC33"/>
              </a:solidFill>
            </a:endParaRPr>
          </a:p>
        </p:txBody>
      </p:sp>
      <p:sp>
        <p:nvSpPr>
          <p:cNvPr id="26" name="Agenda Link">
            <a:hlinkClick r:id="rId8" action="ppaction://hlinksldjump"/>
          </p:cNvPr>
          <p:cNvSpPr txBox="1"/>
          <p:nvPr/>
        </p:nvSpPr>
        <p:spPr>
          <a:xfrm>
            <a:off x="7696200" y="602615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22"/>
                                        </p:tgtEl>
                                        <p:attrNameLst>
                                          <p:attrName>style.visibility</p:attrName>
                                        </p:attrNameLst>
                                      </p:cBhvr>
                                      <p:to>
                                        <p:strVal val="hidden"/>
                                      </p:to>
                                    </p:set>
                                  </p:childTnLst>
                                </p:cTn>
                              </p:par>
                              <p:par>
                                <p:cTn id="17" presetID="1" presetClass="exit" presetSubtype="0" fill="hold" grpId="2" nodeType="withEffect">
                                  <p:stCondLst>
                                    <p:cond delay="0"/>
                                  </p:stCondLst>
                                  <p:childTnLst>
                                    <p:set>
                                      <p:cBhvr>
                                        <p:cTn id="18" dur="1" fill="hold">
                                          <p:stCondLst>
                                            <p:cond delay="0"/>
                                          </p:stCondLst>
                                        </p:cTn>
                                        <p:tgtEl>
                                          <p:spTgt spid="21"/>
                                        </p:tgtEl>
                                        <p:attrNameLst>
                                          <p:attrName>style.visibility</p:attrName>
                                        </p:attrNameLst>
                                      </p:cBhvr>
                                      <p:to>
                                        <p:strVal val="hidden"/>
                                      </p:to>
                                    </p:set>
                                  </p:childTnLst>
                                </p:cTn>
                              </p:par>
                              <p:par>
                                <p:cTn id="19" presetID="2" presetClass="entr" presetSubtype="4"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ppt_x"/>
                                          </p:val>
                                        </p:tav>
                                        <p:tav tm="100000">
                                          <p:val>
                                            <p:strVal val="#ppt_x"/>
                                          </p:val>
                                        </p:tav>
                                      </p:tavLst>
                                    </p:anim>
                                    <p:anim calcmode="lin" valueType="num">
                                      <p:cBhvr additive="base">
                                        <p:cTn id="22" dur="500" fill="hold"/>
                                        <p:tgtEl>
                                          <p:spTgt spid="2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12" presetClass="entr" presetSubtype="4" fill="hold" grpId="0" nodeType="afterEffect">
                                  <p:stCondLst>
                                    <p:cond delay="1000"/>
                                  </p:stCondLst>
                                  <p:childTnLst>
                                    <p:set>
                                      <p:cBhvr>
                                        <p:cTn id="29" dur="1" fill="hold">
                                          <p:stCondLst>
                                            <p:cond delay="0"/>
                                          </p:stCondLst>
                                        </p:cTn>
                                        <p:tgtEl>
                                          <p:spTgt spid="12"/>
                                        </p:tgtEl>
                                        <p:attrNameLst>
                                          <p:attrName>style.visibility</p:attrName>
                                        </p:attrNameLst>
                                      </p:cBhvr>
                                      <p:to>
                                        <p:strVal val="visible"/>
                                      </p:to>
                                    </p:set>
                                    <p:animEffect transition="in" filter="slide(fromBottom)">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24"/>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23"/>
                                        </p:tgtEl>
                                        <p:attrNameLst>
                                          <p:attrName>style.visibility</p:attrName>
                                        </p:attrNameLst>
                                      </p:cBhvr>
                                      <p:to>
                                        <p:strVal val="hidden"/>
                                      </p:to>
                                    </p:set>
                                  </p:childTnLst>
                                </p:cTn>
                              </p:par>
                              <p:par>
                                <p:cTn id="37" presetID="2" presetClass="entr" presetSubtype="4" accel="50000" decel="5000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ppt_x"/>
                                          </p:val>
                                        </p:tav>
                                        <p:tav tm="100000">
                                          <p:val>
                                            <p:strVal val="#ppt_x"/>
                                          </p:val>
                                        </p:tav>
                                      </p:tavLst>
                                    </p:anim>
                                    <p:anim calcmode="lin" valueType="num">
                                      <p:cBhvr additive="base">
                                        <p:cTn id="40" dur="500" fill="hold"/>
                                        <p:tgtEl>
                                          <p:spTgt spid="25"/>
                                        </p:tgtEl>
                                        <p:attrNameLst>
                                          <p:attrName>ppt_y</p:attrName>
                                        </p:attrNameLst>
                                      </p:cBhvr>
                                      <p:tavLst>
                                        <p:tav tm="0">
                                          <p:val>
                                            <p:strVal val="1+#ppt_h/2"/>
                                          </p:val>
                                        </p:tav>
                                        <p:tav tm="100000">
                                          <p:val>
                                            <p:strVal val="#ppt_y"/>
                                          </p:val>
                                        </p:tav>
                                      </p:tavLst>
                                    </p:anim>
                                  </p:childTnLst>
                                </p:cTn>
                              </p:par>
                              <p:par>
                                <p:cTn id="41" presetID="2" presetClass="entr" presetSubtype="4" accel="50000" decel="5000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fill="hold"/>
                                        <p:tgtEl>
                                          <p:spTgt spid="28"/>
                                        </p:tgtEl>
                                        <p:attrNameLst>
                                          <p:attrName>ppt_x</p:attrName>
                                        </p:attrNameLst>
                                      </p:cBhvr>
                                      <p:tavLst>
                                        <p:tav tm="0">
                                          <p:val>
                                            <p:strVal val="#ppt_x"/>
                                          </p:val>
                                        </p:tav>
                                        <p:tav tm="100000">
                                          <p:val>
                                            <p:strVal val="#ppt_x"/>
                                          </p:val>
                                        </p:tav>
                                      </p:tavLst>
                                    </p:anim>
                                    <p:anim calcmode="lin" valueType="num">
                                      <p:cBhvr additive="base">
                                        <p:cTn id="44" dur="500" fill="hold"/>
                                        <p:tgtEl>
                                          <p:spTgt spid="28"/>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12" presetClass="entr" presetSubtype="4" fill="hold" grpId="0" nodeType="afterEffect">
                                  <p:stCondLst>
                                    <p:cond delay="100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up)">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grpId="1" nodeType="clickEffect">
                                  <p:stCondLst>
                                    <p:cond delay="0"/>
                                  </p:stCondLst>
                                  <p:childTnLst>
                                    <p:set>
                                      <p:cBhvr>
                                        <p:cTn id="53" dur="1" fill="hold">
                                          <p:stCondLst>
                                            <p:cond delay="0"/>
                                          </p:stCondLst>
                                        </p:cTn>
                                        <p:tgtEl>
                                          <p:spTgt spid="28"/>
                                        </p:tgtEl>
                                        <p:attrNameLst>
                                          <p:attrName>style.visibility</p:attrName>
                                        </p:attrNameLst>
                                      </p:cBhvr>
                                      <p:to>
                                        <p:strVal val="hidden"/>
                                      </p:to>
                                    </p:set>
                                  </p:childTnLst>
                                </p:cTn>
                              </p:par>
                              <p:par>
                                <p:cTn id="54" presetID="1" presetClass="exit" presetSubtype="0" fill="hold" grpId="1" nodeType="withEffect">
                                  <p:stCondLst>
                                    <p:cond delay="0"/>
                                  </p:stCondLst>
                                  <p:childTnLst>
                                    <p:set>
                                      <p:cBhvr>
                                        <p:cTn id="55" dur="1" fill="hold">
                                          <p:stCondLst>
                                            <p:cond delay="0"/>
                                          </p:stCondLst>
                                        </p:cTn>
                                        <p:tgtEl>
                                          <p:spTgt spid="25"/>
                                        </p:tgtEl>
                                        <p:attrNameLst>
                                          <p:attrName>style.visibility</p:attrName>
                                        </p:attrNameLst>
                                      </p:cBhvr>
                                      <p:to>
                                        <p:strVal val="hidden"/>
                                      </p:to>
                                    </p:set>
                                  </p:childTnLst>
                                </p:cTn>
                              </p:par>
                              <p:par>
                                <p:cTn id="56" presetID="2" presetClass="entr" presetSubtype="4" accel="50000" decel="50000" fill="hold" grpId="0"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additive="base">
                                        <p:cTn id="58" dur="500" fill="hold"/>
                                        <p:tgtEl>
                                          <p:spTgt spid="29"/>
                                        </p:tgtEl>
                                        <p:attrNameLst>
                                          <p:attrName>ppt_x</p:attrName>
                                        </p:attrNameLst>
                                      </p:cBhvr>
                                      <p:tavLst>
                                        <p:tav tm="0">
                                          <p:val>
                                            <p:strVal val="#ppt_x"/>
                                          </p:val>
                                        </p:tav>
                                        <p:tav tm="100000">
                                          <p:val>
                                            <p:strVal val="#ppt_x"/>
                                          </p:val>
                                        </p:tav>
                                      </p:tavLst>
                                    </p:anim>
                                    <p:anim calcmode="lin" valueType="num">
                                      <p:cBhvr additive="base">
                                        <p:cTn id="59" dur="500" fill="hold"/>
                                        <p:tgtEl>
                                          <p:spTgt spid="29"/>
                                        </p:tgtEl>
                                        <p:attrNameLst>
                                          <p:attrName>ppt_y</p:attrName>
                                        </p:attrNameLst>
                                      </p:cBhvr>
                                      <p:tavLst>
                                        <p:tav tm="0">
                                          <p:val>
                                            <p:strVal val="1+#ppt_h/2"/>
                                          </p:val>
                                        </p:tav>
                                        <p:tav tm="100000">
                                          <p:val>
                                            <p:strVal val="#ppt_y"/>
                                          </p:val>
                                        </p:tav>
                                      </p:tavLst>
                                    </p:anim>
                                  </p:childTnLst>
                                </p:cTn>
                              </p:par>
                              <p:par>
                                <p:cTn id="60" presetID="2" presetClass="entr" presetSubtype="4" accel="50000" decel="50000" fill="hold" grpId="0"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500" fill="hold"/>
                                        <p:tgtEl>
                                          <p:spTgt spid="30"/>
                                        </p:tgtEl>
                                        <p:attrNameLst>
                                          <p:attrName>ppt_x</p:attrName>
                                        </p:attrNameLst>
                                      </p:cBhvr>
                                      <p:tavLst>
                                        <p:tav tm="0">
                                          <p:val>
                                            <p:strVal val="#ppt_x"/>
                                          </p:val>
                                        </p:tav>
                                        <p:tav tm="100000">
                                          <p:val>
                                            <p:strVal val="#ppt_x"/>
                                          </p:val>
                                        </p:tav>
                                      </p:tavLst>
                                    </p:anim>
                                    <p:anim calcmode="lin" valueType="num">
                                      <p:cBhvr additive="base">
                                        <p:cTn id="63" dur="500" fill="hold"/>
                                        <p:tgtEl>
                                          <p:spTgt spid="30"/>
                                        </p:tgtEl>
                                        <p:attrNameLst>
                                          <p:attrName>ppt_y</p:attrName>
                                        </p:attrNameLst>
                                      </p:cBhvr>
                                      <p:tavLst>
                                        <p:tav tm="0">
                                          <p:val>
                                            <p:strVal val="1+#ppt_h/2"/>
                                          </p:val>
                                        </p:tav>
                                        <p:tav tm="100000">
                                          <p:val>
                                            <p:strVal val="#ppt_y"/>
                                          </p:val>
                                        </p:tav>
                                      </p:tavLst>
                                    </p:anim>
                                  </p:childTnLst>
                                </p:cTn>
                              </p:par>
                            </p:childTnLst>
                          </p:cTn>
                        </p:par>
                        <p:par>
                          <p:cTn id="64" fill="hold">
                            <p:stCondLst>
                              <p:cond delay="500"/>
                            </p:stCondLst>
                            <p:childTnLst>
                              <p:par>
                                <p:cTn id="65" presetID="12" presetClass="entr" presetSubtype="4" fill="hold" grpId="0" nodeType="afterEffect">
                                  <p:stCondLst>
                                    <p:cond delay="100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p:tgtEl>
                                          <p:spTgt spid="19"/>
                                        </p:tgtEl>
                                        <p:attrNameLst>
                                          <p:attrName>ppt_y</p:attrName>
                                        </p:attrNameLst>
                                      </p:cBhvr>
                                      <p:tavLst>
                                        <p:tav tm="0">
                                          <p:val>
                                            <p:strVal val="#ppt_y+#ppt_h*1.125000"/>
                                          </p:val>
                                        </p:tav>
                                        <p:tav tm="100000">
                                          <p:val>
                                            <p:strVal val="#ppt_y"/>
                                          </p:val>
                                        </p:tav>
                                      </p:tavLst>
                                    </p:anim>
                                    <p:animEffect transition="in" filter="wipe(up)">
                                      <p:cBhvr>
                                        <p:cTn id="68" dur="500"/>
                                        <p:tgtEl>
                                          <p:spTgt spid="19"/>
                                        </p:tgtEl>
                                      </p:cBhvr>
                                    </p:animEffec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grpId="1" nodeType="clickEffect">
                                  <p:stCondLst>
                                    <p:cond delay="0"/>
                                  </p:stCondLst>
                                  <p:childTnLst>
                                    <p:set>
                                      <p:cBhvr>
                                        <p:cTn id="72" dur="1" fill="hold">
                                          <p:stCondLst>
                                            <p:cond delay="0"/>
                                          </p:stCondLst>
                                        </p:cTn>
                                        <p:tgtEl>
                                          <p:spTgt spid="30"/>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29"/>
                                        </p:tgtEl>
                                        <p:attrNameLst>
                                          <p:attrName>style.visibility</p:attrName>
                                        </p:attrNameLst>
                                      </p:cBhvr>
                                      <p:to>
                                        <p:strVal val="hidden"/>
                                      </p:to>
                                    </p:set>
                                  </p:childTnLst>
                                </p:cTn>
                              </p:par>
                              <p:par>
                                <p:cTn id="75" presetID="9" presetClass="entr" presetSubtype="0" fill="hold" nodeType="withEffect">
                                  <p:stCondLst>
                                    <p:cond delay="0"/>
                                  </p:stCondLst>
                                  <p:childTnLst>
                                    <p:set>
                                      <p:cBhvr>
                                        <p:cTn id="76" dur="1" fill="hold">
                                          <p:stCondLst>
                                            <p:cond delay="0"/>
                                          </p:stCondLst>
                                        </p:cTn>
                                        <p:tgtEl>
                                          <p:spTgt spid="14">
                                            <p:txEl>
                                              <p:pRg st="4" end="4"/>
                                            </p:txEl>
                                          </p:spTgt>
                                        </p:tgtEl>
                                        <p:attrNameLst>
                                          <p:attrName>style.visibility</p:attrName>
                                        </p:attrNameLst>
                                      </p:cBhvr>
                                      <p:to>
                                        <p:strVal val="visible"/>
                                      </p:to>
                                    </p:set>
                                    <p:animEffect transition="in" filter="dissolve">
                                      <p:cBhvr>
                                        <p:cTn id="77" dur="500"/>
                                        <p:tgtEl>
                                          <p:spTgt spid="14">
                                            <p:txEl>
                                              <p:pRg st="4" end="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37" presetClass="entr" presetSubtype="0" fill="hold" grpId="0" nodeType="click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80"/>
                                            </p:cond>
                                          </p:stCondLst>
                                          <p:endCondLst>
                                            <p:cond evt="onStopAudio" delay="0">
                                              <p:tgtEl>
                                                <p:sldTgt/>
                                              </p:tgtEl>
                                            </p:cond>
                                          </p:endCondLst>
                                        </p:cTn>
                                        <p:tgtEl>
                                          <p:sndTgt r:embed="rId3" name="Bongo"/>
                                        </p:tgtEl>
                                      </p:cMediaNode>
                                    </p:audio>
                                  </p:subTnLst>
                                </p:cTn>
                              </p:par>
                            </p:childTnLst>
                          </p:cTn>
                        </p:par>
                      </p:childTnLst>
                    </p:cTn>
                  </p:par>
                  <p:par>
                    <p:cTn id="86" fill="hold">
                      <p:stCondLst>
                        <p:cond delay="indefinite"/>
                      </p:stCondLst>
                      <p:childTnLst>
                        <p:par>
                          <p:cTn id="87" fill="hold">
                            <p:stCondLst>
                              <p:cond delay="0"/>
                            </p:stCondLst>
                            <p:childTnLst>
                              <p:par>
                                <p:cTn id="88" presetID="35" presetClass="entr" presetSubtype="0" fill="hold" grpId="0" nodeType="clickEffect">
                                  <p:stCondLst>
                                    <p:cond delay="0"/>
                                  </p:stCondLst>
                                  <p:childTnLst>
                                    <p:set>
                                      <p:cBhvr>
                                        <p:cTn id="89" dur="1" fill="hold">
                                          <p:stCondLst>
                                            <p:cond delay="0"/>
                                          </p:stCondLst>
                                        </p:cTn>
                                        <p:tgtEl>
                                          <p:spTgt spid="32"/>
                                        </p:tgtEl>
                                        <p:attrNameLst>
                                          <p:attrName>style.visibility</p:attrName>
                                        </p:attrNameLst>
                                      </p:cBhvr>
                                      <p:to>
                                        <p:strVal val="visible"/>
                                      </p:to>
                                    </p:set>
                                    <p:animEffect transition="in" filter="fade">
                                      <p:cBhvr>
                                        <p:cTn id="90" dur="1000"/>
                                        <p:tgtEl>
                                          <p:spTgt spid="32"/>
                                        </p:tgtEl>
                                      </p:cBhvr>
                                    </p:animEffect>
                                    <p:anim calcmode="lin" valueType="num">
                                      <p:cBhvr>
                                        <p:cTn id="91" dur="1000" fill="hold"/>
                                        <p:tgtEl>
                                          <p:spTgt spid="32"/>
                                        </p:tgtEl>
                                        <p:attrNameLst>
                                          <p:attrName>style.rotation</p:attrName>
                                        </p:attrNameLst>
                                      </p:cBhvr>
                                      <p:tavLst>
                                        <p:tav tm="0">
                                          <p:val>
                                            <p:fltVal val="720"/>
                                          </p:val>
                                        </p:tav>
                                        <p:tav tm="100000">
                                          <p:val>
                                            <p:fltVal val="0"/>
                                          </p:val>
                                        </p:tav>
                                      </p:tavLst>
                                    </p:anim>
                                    <p:anim calcmode="lin" valueType="num">
                                      <p:cBhvr>
                                        <p:cTn id="92" dur="1000" fill="hold"/>
                                        <p:tgtEl>
                                          <p:spTgt spid="32"/>
                                        </p:tgtEl>
                                        <p:attrNameLst>
                                          <p:attrName>ppt_h</p:attrName>
                                        </p:attrNameLst>
                                      </p:cBhvr>
                                      <p:tavLst>
                                        <p:tav tm="0">
                                          <p:val>
                                            <p:fltVal val="0"/>
                                          </p:val>
                                        </p:tav>
                                        <p:tav tm="100000">
                                          <p:val>
                                            <p:strVal val="#ppt_h"/>
                                          </p:val>
                                        </p:tav>
                                      </p:tavLst>
                                    </p:anim>
                                    <p:anim calcmode="lin" valueType="num">
                                      <p:cBhvr>
                                        <p:cTn id="93" dur="1000" fill="hold"/>
                                        <p:tgtEl>
                                          <p:spTgt spid="32"/>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88"/>
                                            </p:cond>
                                          </p:stCondLst>
                                          <p:endCondLst>
                                            <p:cond evt="onStopAudio" delay="0">
                                              <p:tgtEl>
                                                <p:sldTgt/>
                                              </p:tgtEl>
                                            </p:cond>
                                          </p:endCondLst>
                                        </p:cTn>
                                        <p:tgtEl>
                                          <p:sndTgt r:embed="rId4" name="Fly In"/>
                                        </p:tgtEl>
                                      </p:cMediaNode>
                                    </p:audio>
                                  </p:subTnLst>
                                </p:cTn>
                              </p:par>
                            </p:childTnLst>
                          </p:cTn>
                        </p:par>
                      </p:childTnLst>
                    </p:cTn>
                  </p:par>
                  <p:par>
                    <p:cTn id="94" fill="hold">
                      <p:stCondLst>
                        <p:cond delay="indefinite"/>
                      </p:stCondLst>
                      <p:childTnLst>
                        <p:par>
                          <p:cTn id="95" fill="hold">
                            <p:stCondLst>
                              <p:cond delay="0"/>
                            </p:stCondLst>
                            <p:childTnLst>
                              <p:par>
                                <p:cTn id="96" presetID="39" presetClass="entr" presetSubtype="0" accel="100000" fill="hold" grpId="0" nodeType="clickEffect">
                                  <p:stCondLst>
                                    <p:cond delay="0"/>
                                  </p:stCondLst>
                                  <p:childTnLst>
                                    <p:set>
                                      <p:cBhvr>
                                        <p:cTn id="97" dur="1" fill="hold">
                                          <p:stCondLst>
                                            <p:cond delay="0"/>
                                          </p:stCondLst>
                                        </p:cTn>
                                        <p:tgtEl>
                                          <p:spTgt spid="33"/>
                                        </p:tgtEl>
                                        <p:attrNameLst>
                                          <p:attrName>style.visibility</p:attrName>
                                        </p:attrNameLst>
                                      </p:cBhvr>
                                      <p:to>
                                        <p:strVal val="visible"/>
                                      </p:to>
                                    </p:set>
                                    <p:anim calcmode="lin" valueType="num">
                                      <p:cBhvr>
                                        <p:cTn id="98" dur="500" fill="hold"/>
                                        <p:tgtEl>
                                          <p:spTgt spid="33"/>
                                        </p:tgtEl>
                                        <p:attrNameLst>
                                          <p:attrName>ppt_h</p:attrName>
                                        </p:attrNameLst>
                                      </p:cBhvr>
                                      <p:tavLst>
                                        <p:tav tm="0">
                                          <p:val>
                                            <p:strVal val="#ppt_h/20"/>
                                          </p:val>
                                        </p:tav>
                                        <p:tav tm="50000">
                                          <p:val>
                                            <p:strVal val="#ppt_h/20"/>
                                          </p:val>
                                        </p:tav>
                                        <p:tav tm="100000">
                                          <p:val>
                                            <p:strVal val="#ppt_h"/>
                                          </p:val>
                                        </p:tav>
                                      </p:tavLst>
                                    </p:anim>
                                    <p:anim calcmode="lin" valueType="num">
                                      <p:cBhvr>
                                        <p:cTn id="99" dur="500" fill="hold"/>
                                        <p:tgtEl>
                                          <p:spTgt spid="33"/>
                                        </p:tgtEl>
                                        <p:attrNameLst>
                                          <p:attrName>ppt_w</p:attrName>
                                        </p:attrNameLst>
                                      </p:cBhvr>
                                      <p:tavLst>
                                        <p:tav tm="0">
                                          <p:val>
                                            <p:strVal val="#ppt_w+.3"/>
                                          </p:val>
                                        </p:tav>
                                        <p:tav tm="50000">
                                          <p:val>
                                            <p:strVal val="#ppt_w+.3"/>
                                          </p:val>
                                        </p:tav>
                                        <p:tav tm="100000">
                                          <p:val>
                                            <p:strVal val="#ppt_w"/>
                                          </p:val>
                                        </p:tav>
                                      </p:tavLst>
                                    </p:anim>
                                    <p:anim calcmode="lin" valueType="num">
                                      <p:cBhvr>
                                        <p:cTn id="100" dur="500" fill="hold"/>
                                        <p:tgtEl>
                                          <p:spTgt spid="33"/>
                                        </p:tgtEl>
                                        <p:attrNameLst>
                                          <p:attrName>ppt_x</p:attrName>
                                        </p:attrNameLst>
                                      </p:cBhvr>
                                      <p:tavLst>
                                        <p:tav tm="0">
                                          <p:val>
                                            <p:strVal val="#ppt_x-.3"/>
                                          </p:val>
                                        </p:tav>
                                        <p:tav tm="50000">
                                          <p:val>
                                            <p:strVal val="#ppt_x"/>
                                          </p:val>
                                        </p:tav>
                                        <p:tav tm="100000">
                                          <p:val>
                                            <p:strVal val="#ppt_x"/>
                                          </p:val>
                                        </p:tav>
                                      </p:tavLst>
                                    </p:anim>
                                    <p:anim calcmode="lin" valueType="num">
                                      <p:cBhvr>
                                        <p:cTn id="101" dur="500" fill="hold"/>
                                        <p:tgtEl>
                                          <p:spTgt spid="3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6"/>
                                            </p:cond>
                                          </p:stCondLst>
                                          <p:endCondLst>
                                            <p:cond evt="onStopAudio" delay="0">
                                              <p:tgtEl>
                                                <p:sldTgt/>
                                              </p:tgtEl>
                                            </p:cond>
                                          </p:endCondLst>
                                        </p:cTn>
                                        <p:tgtEl>
                                          <p:sndTgt r:embed="rId5" name="Lase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9" grpId="0"/>
      <p:bldP spid="21" grpId="0" animBg="1"/>
      <p:bldP spid="21" grpId="2" animBg="1"/>
      <p:bldP spid="22" grpId="0"/>
      <p:bldP spid="22" grpId="1"/>
      <p:bldP spid="23" grpId="0" animBg="1"/>
      <p:bldP spid="23" grpId="1" animBg="1"/>
      <p:bldP spid="24" grpId="0"/>
      <p:bldP spid="24" grpId="1"/>
      <p:bldP spid="25" grpId="0" animBg="1"/>
      <p:bldP spid="25" grpId="1" animBg="1"/>
      <p:bldP spid="28" grpId="0"/>
      <p:bldP spid="28" grpId="1"/>
      <p:bldP spid="29" grpId="0" animBg="1"/>
      <p:bldP spid="29" grpId="1" animBg="1"/>
      <p:bldP spid="30" grpId="0"/>
      <p:bldP spid="30" grpId="1"/>
      <p:bldP spid="31" grpId="0"/>
      <p:bldP spid="32" grpId="0"/>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age Title"/>
          <p:cNvSpPr>
            <a:spLocks noGrp="1"/>
          </p:cNvSpPr>
          <p:nvPr>
            <p:ph type="title" idx="4294967295"/>
          </p:nvPr>
        </p:nvSpPr>
        <p:spPr>
          <a:xfrm>
            <a:off x="152400" y="127000"/>
            <a:ext cx="8229600" cy="639763"/>
          </a:xfrm>
        </p:spPr>
        <p:txBody>
          <a:bodyPr/>
          <a:lstStyle/>
          <a:p>
            <a:pPr algn="l"/>
            <a:r>
              <a:rPr lang="en-US" sz="3200" b="1" smtClean="0">
                <a:solidFill>
                  <a:schemeClr val="bg1"/>
                </a:solidFill>
                <a:ea typeface="ＭＳ Ｐゴシック" charset="-128"/>
              </a:rPr>
              <a:t>Launch</a:t>
            </a:r>
          </a:p>
        </p:txBody>
      </p:sp>
      <p:sp>
        <p:nvSpPr>
          <p:cNvPr id="4" name="Agenda Link">
            <a:hlinkClick r:id="rId5" action="ppaction://hlinksldjump"/>
          </p:cNvPr>
          <p:cNvSpPr txBox="1"/>
          <p:nvPr/>
        </p:nvSpPr>
        <p:spPr>
          <a:xfrm>
            <a:off x="7696200" y="6016625"/>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2253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3725B54C-F44E-4EB9-BDCB-F247EC3CCF5F}" type="slidenum">
              <a:rPr lang="en-US" smtClean="0">
                <a:solidFill>
                  <a:schemeClr val="bg1"/>
                </a:solidFill>
              </a:rPr>
              <a:pPr algn="ctr" eaLnBrk="1" hangingPunct="1"/>
              <a:t>4</a:t>
            </a:fld>
            <a:endParaRPr lang="en-US" smtClean="0">
              <a:solidFill>
                <a:schemeClr val="bg1"/>
              </a:solidFill>
            </a:endParaRPr>
          </a:p>
        </p:txBody>
      </p:sp>
      <p:sp>
        <p:nvSpPr>
          <p:cNvPr id="6" name="White Background"/>
          <p:cNvSpPr>
            <a:spLocks noChangeArrowheads="1"/>
          </p:cNvSpPr>
          <p:nvPr/>
        </p:nvSpPr>
        <p:spPr bwMode="auto">
          <a:xfrm>
            <a:off x="228600" y="804863"/>
            <a:ext cx="8686800" cy="4910137"/>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dirty="0"/>
          </a:p>
        </p:txBody>
      </p:sp>
      <p:grpSp>
        <p:nvGrpSpPr>
          <p:cNvPr id="22534" name="Group 7"/>
          <p:cNvGrpSpPr>
            <a:grpSpLocks/>
          </p:cNvGrpSpPr>
          <p:nvPr/>
        </p:nvGrpSpPr>
        <p:grpSpPr bwMode="auto">
          <a:xfrm>
            <a:off x="609600" y="6413500"/>
            <a:ext cx="7402513" cy="387350"/>
            <a:chOff x="609600" y="6414018"/>
            <a:chExt cx="7401771" cy="386725"/>
          </a:xfrm>
        </p:grpSpPr>
        <p:pic>
          <p:nvPicPr>
            <p:cNvPr id="22535" name="Picture 2" descr="blu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4" descr="red.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6" descr="black.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9"/>
          <p:cNvSpPr txBox="1"/>
          <p:nvPr/>
        </p:nvSpPr>
        <p:spPr>
          <a:xfrm>
            <a:off x="457200" y="804863"/>
            <a:ext cx="8255000" cy="892552"/>
          </a:xfrm>
          <a:prstGeom prst="rect">
            <a:avLst/>
          </a:prstGeom>
          <a:noFill/>
        </p:spPr>
        <p:txBody>
          <a:bodyPr wrap="square" rtlCol="0">
            <a:spAutoFit/>
          </a:bodyPr>
          <a:lstStyle/>
          <a:p>
            <a:r>
              <a:rPr lang="en-US" b="1" dirty="0" smtClean="0"/>
              <a:t>Remember…</a:t>
            </a:r>
            <a:br>
              <a:rPr lang="en-US" b="1" dirty="0" smtClean="0"/>
            </a:br>
            <a:endParaRPr lang="en-US" b="1" dirty="0" smtClean="0"/>
          </a:p>
          <a:p>
            <a:r>
              <a:rPr lang="en-US" sz="1600" b="1" dirty="0" smtClean="0"/>
              <a:t>A </a:t>
            </a:r>
            <a:r>
              <a:rPr lang="en-US" sz="1600" b="1" u="sng" dirty="0" smtClean="0">
                <a:solidFill>
                  <a:schemeClr val="accent6">
                    <a:lumMod val="75000"/>
                  </a:schemeClr>
                </a:solidFill>
              </a:rPr>
              <a:t>variable</a:t>
            </a:r>
            <a:r>
              <a:rPr lang="en-US" sz="1600" b="1" dirty="0" smtClean="0">
                <a:solidFill>
                  <a:schemeClr val="accent6">
                    <a:lumMod val="75000"/>
                  </a:schemeClr>
                </a:solidFill>
              </a:rPr>
              <a:t> </a:t>
            </a:r>
            <a:r>
              <a:rPr lang="en-US" sz="1600" b="1" dirty="0" smtClean="0"/>
              <a:t>is a letter or symbol that represents an unknown number. They change (or </a:t>
            </a:r>
            <a:r>
              <a:rPr lang="en-US" sz="1600" b="1" u="sng" dirty="0" smtClean="0"/>
              <a:t>VARY</a:t>
            </a:r>
            <a:r>
              <a:rPr lang="en-US" sz="1600" b="1" dirty="0" smtClean="0"/>
              <a:t>)!</a:t>
            </a:r>
            <a:endParaRPr lang="en-US" sz="1600" b="1" dirty="0"/>
          </a:p>
        </p:txBody>
      </p:sp>
      <p:sp>
        <p:nvSpPr>
          <p:cNvPr id="11" name="TextBox 10"/>
          <p:cNvSpPr txBox="1"/>
          <p:nvPr/>
        </p:nvSpPr>
        <p:spPr>
          <a:xfrm>
            <a:off x="660400" y="1728193"/>
            <a:ext cx="8255000" cy="1261884"/>
          </a:xfrm>
          <a:prstGeom prst="rect">
            <a:avLst/>
          </a:prstGeom>
          <a:noFill/>
        </p:spPr>
        <p:txBody>
          <a:bodyPr wrap="square" rtlCol="0">
            <a:spAutoFit/>
          </a:bodyPr>
          <a:lstStyle/>
          <a:p>
            <a:r>
              <a:rPr lang="en-US" dirty="0" smtClean="0">
                <a:solidFill>
                  <a:schemeClr val="accent1">
                    <a:lumMod val="75000"/>
                  </a:schemeClr>
                </a:solidFill>
              </a:rPr>
              <a:t>We can make up any </a:t>
            </a:r>
            <a:r>
              <a:rPr lang="en-US" b="1" u="sng" dirty="0" smtClean="0">
                <a:solidFill>
                  <a:schemeClr val="accent6">
                    <a:lumMod val="75000"/>
                  </a:schemeClr>
                </a:solidFill>
              </a:rPr>
              <a:t>variables</a:t>
            </a:r>
            <a:r>
              <a:rPr lang="en-US" b="1" dirty="0" smtClean="0">
                <a:solidFill>
                  <a:schemeClr val="accent6">
                    <a:lumMod val="75000"/>
                  </a:schemeClr>
                </a:solidFill>
              </a:rPr>
              <a:t> </a:t>
            </a:r>
            <a:r>
              <a:rPr lang="en-US" dirty="0" smtClean="0">
                <a:solidFill>
                  <a:schemeClr val="accent1">
                    <a:lumMod val="75000"/>
                  </a:schemeClr>
                </a:solidFill>
              </a:rPr>
              <a:t>to match a given situation!</a:t>
            </a:r>
            <a:br>
              <a:rPr lang="en-US" dirty="0" smtClean="0">
                <a:solidFill>
                  <a:schemeClr val="accent1">
                    <a:lumMod val="75000"/>
                  </a:schemeClr>
                </a:solidFill>
              </a:rPr>
            </a:br>
            <a:r>
              <a:rPr lang="en-US" dirty="0" smtClean="0">
                <a:solidFill>
                  <a:schemeClr val="accent1">
                    <a:lumMod val="75000"/>
                  </a:schemeClr>
                </a:solidFill>
              </a:rPr>
              <a:t/>
            </a:r>
            <a:br>
              <a:rPr lang="en-US" dirty="0" smtClean="0">
                <a:solidFill>
                  <a:schemeClr val="accent1">
                    <a:lumMod val="75000"/>
                  </a:schemeClr>
                </a:solidFill>
              </a:rPr>
            </a:br>
            <a:r>
              <a:rPr lang="en-US" dirty="0" smtClean="0">
                <a:solidFill>
                  <a:schemeClr val="accent1">
                    <a:lumMod val="75000"/>
                  </a:schemeClr>
                </a:solidFill>
              </a:rPr>
              <a:t>Ex. (from Warm-up)                                                      </a:t>
            </a:r>
            <a:r>
              <a:rPr lang="en-US" sz="2000" b="1" dirty="0" err="1" smtClean="0">
                <a:solidFill>
                  <a:schemeClr val="accent2"/>
                </a:solidFill>
              </a:rPr>
              <a:t>g</a:t>
            </a:r>
            <a:r>
              <a:rPr lang="en-US" sz="2000" dirty="0" smtClean="0">
                <a:solidFill>
                  <a:schemeClr val="accent1">
                    <a:lumMod val="75000"/>
                  </a:schemeClr>
                </a:solidFill>
              </a:rPr>
              <a:t> = games played</a:t>
            </a:r>
            <a:br>
              <a:rPr lang="en-US" sz="2000" dirty="0" smtClean="0">
                <a:solidFill>
                  <a:schemeClr val="accent1">
                    <a:lumMod val="75000"/>
                  </a:schemeClr>
                </a:solidFill>
              </a:rPr>
            </a:br>
            <a:r>
              <a:rPr lang="en-US" sz="2000" dirty="0" smtClean="0">
                <a:solidFill>
                  <a:schemeClr val="accent1">
                    <a:lumMod val="75000"/>
                  </a:schemeClr>
                </a:solidFill>
              </a:rPr>
              <a:t>                                                                                 </a:t>
            </a:r>
            <a:r>
              <a:rPr lang="en-US" sz="2000" b="1" dirty="0" smtClean="0">
                <a:solidFill>
                  <a:schemeClr val="accent3">
                    <a:lumMod val="75000"/>
                  </a:schemeClr>
                </a:solidFill>
              </a:rPr>
              <a:t>T</a:t>
            </a:r>
            <a:r>
              <a:rPr lang="en-US" sz="2000" dirty="0" smtClean="0">
                <a:solidFill>
                  <a:schemeClr val="accent1">
                    <a:lumMod val="75000"/>
                  </a:schemeClr>
                </a:solidFill>
              </a:rPr>
              <a:t> = total cost </a:t>
            </a:r>
            <a:r>
              <a:rPr lang="en-US" sz="2000" b="1" dirty="0" smtClean="0">
                <a:solidFill>
                  <a:schemeClr val="accent6">
                    <a:lumMod val="75000"/>
                  </a:schemeClr>
                </a:solidFill>
              </a:rPr>
              <a:t> </a:t>
            </a:r>
            <a:r>
              <a:rPr lang="en-US" sz="2000" dirty="0" smtClean="0">
                <a:solidFill>
                  <a:schemeClr val="accent1">
                    <a:lumMod val="75000"/>
                  </a:schemeClr>
                </a:solidFill>
              </a:rPr>
              <a:t> </a:t>
            </a:r>
            <a:endParaRPr lang="en-US" sz="2000" dirty="0">
              <a:solidFill>
                <a:schemeClr val="accent1">
                  <a:lumMod val="75000"/>
                </a:schemeClr>
              </a:solidFill>
            </a:endParaRPr>
          </a:p>
        </p:txBody>
      </p:sp>
      <p:cxnSp>
        <p:nvCxnSpPr>
          <p:cNvPr id="15" name="Straight Arrow Connector 14"/>
          <p:cNvCxnSpPr/>
          <p:nvPr/>
        </p:nvCxnSpPr>
        <p:spPr>
          <a:xfrm>
            <a:off x="3657600" y="2133600"/>
            <a:ext cx="1600200" cy="381000"/>
          </a:xfrm>
          <a:prstGeom prst="straightConnector1">
            <a:avLst/>
          </a:prstGeom>
          <a:ln w="38100">
            <a:solidFill>
              <a:schemeClr val="tx1"/>
            </a:solidFill>
            <a:tailEnd type="stealth" w="lg" len="med"/>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3657600" y="2133600"/>
            <a:ext cx="1600200" cy="609600"/>
          </a:xfrm>
          <a:prstGeom prst="straightConnector1">
            <a:avLst/>
          </a:prstGeom>
          <a:ln w="38100">
            <a:solidFill>
              <a:schemeClr val="tx1"/>
            </a:solidFill>
            <a:tailEnd type="stealth" w="lg" len="med"/>
          </a:ln>
        </p:spPr>
        <p:style>
          <a:lnRef idx="2">
            <a:schemeClr val="accent1"/>
          </a:lnRef>
          <a:fillRef idx="0">
            <a:schemeClr val="accent1"/>
          </a:fillRef>
          <a:effectRef idx="1">
            <a:schemeClr val="accent1"/>
          </a:effectRef>
          <a:fontRef idx="minor">
            <a:schemeClr val="tx1"/>
          </a:fontRef>
        </p:style>
      </p:cxnSp>
      <p:sp>
        <p:nvSpPr>
          <p:cNvPr id="25" name="Explosion 1 24"/>
          <p:cNvSpPr/>
          <p:nvPr/>
        </p:nvSpPr>
        <p:spPr>
          <a:xfrm>
            <a:off x="2438583" y="1600201"/>
            <a:ext cx="1523817" cy="685800"/>
          </a:xfrm>
          <a:prstGeom prst="irregularSeal1">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457200" y="2990077"/>
            <a:ext cx="8255000" cy="369332"/>
          </a:xfrm>
          <a:prstGeom prst="rect">
            <a:avLst/>
          </a:prstGeom>
          <a:noFill/>
        </p:spPr>
        <p:txBody>
          <a:bodyPr wrap="square" rtlCol="0">
            <a:spAutoFit/>
          </a:bodyPr>
          <a:lstStyle/>
          <a:p>
            <a:r>
              <a:rPr lang="en-US" b="1" dirty="0" smtClean="0"/>
              <a:t>These variables become useful to write algebraic “rules” or equations!</a:t>
            </a:r>
            <a:endParaRPr lang="en-US" b="1" dirty="0"/>
          </a:p>
        </p:txBody>
      </p:sp>
      <p:sp>
        <p:nvSpPr>
          <p:cNvPr id="30" name="TextBox 29"/>
          <p:cNvSpPr txBox="1"/>
          <p:nvPr/>
        </p:nvSpPr>
        <p:spPr>
          <a:xfrm>
            <a:off x="1143000" y="3581400"/>
            <a:ext cx="4292600" cy="430887"/>
          </a:xfrm>
          <a:prstGeom prst="rect">
            <a:avLst/>
          </a:prstGeom>
          <a:noFill/>
        </p:spPr>
        <p:txBody>
          <a:bodyPr wrap="square" rtlCol="0">
            <a:spAutoFit/>
          </a:bodyPr>
          <a:lstStyle/>
          <a:p>
            <a:r>
              <a:rPr lang="en-US" sz="2200" b="1" dirty="0" smtClean="0">
                <a:solidFill>
                  <a:schemeClr val="accent3"/>
                </a:solidFill>
              </a:rPr>
              <a:t>T</a:t>
            </a:r>
            <a:r>
              <a:rPr lang="en-US" sz="2200" b="1" dirty="0" smtClean="0">
                <a:solidFill>
                  <a:schemeClr val="accent1"/>
                </a:solidFill>
              </a:rPr>
              <a:t>  =  5</a:t>
            </a:r>
            <a:r>
              <a:rPr lang="en-US" sz="2200" b="1" dirty="0" smtClean="0">
                <a:solidFill>
                  <a:schemeClr val="accent2"/>
                </a:solidFill>
              </a:rPr>
              <a:t>g</a:t>
            </a:r>
            <a:r>
              <a:rPr lang="en-US" sz="2200" b="1" dirty="0" smtClean="0">
                <a:solidFill>
                  <a:schemeClr val="accent1"/>
                </a:solidFill>
              </a:rPr>
              <a:t>  +  3.50</a:t>
            </a:r>
            <a:endParaRPr lang="en-US" sz="2200" b="1" dirty="0">
              <a:solidFill>
                <a:schemeClr val="accent1"/>
              </a:solidFill>
            </a:endParaRPr>
          </a:p>
        </p:txBody>
      </p:sp>
      <p:pic>
        <p:nvPicPr>
          <p:cNvPr id="31" name="Picture 30" descr="teacherclipart.jpg"/>
          <p:cNvPicPr>
            <a:picLocks noChangeAspect="1"/>
          </p:cNvPicPr>
          <p:nvPr/>
        </p:nvPicPr>
        <p:blipFill>
          <a:blip r:embed="rId9"/>
          <a:stretch>
            <a:fillRect/>
          </a:stretch>
        </p:blipFill>
        <p:spPr>
          <a:xfrm>
            <a:off x="7086600" y="4114800"/>
            <a:ext cx="1828800" cy="1584960"/>
          </a:xfrm>
          <a:prstGeom prst="rect">
            <a:avLst/>
          </a:prstGeom>
        </p:spPr>
      </p:pic>
      <p:sp>
        <p:nvSpPr>
          <p:cNvPr id="32" name="Oval Callout 31"/>
          <p:cNvSpPr/>
          <p:nvPr/>
        </p:nvSpPr>
        <p:spPr>
          <a:xfrm>
            <a:off x="4343400" y="3352800"/>
            <a:ext cx="3429000" cy="1252463"/>
          </a:xfrm>
          <a:prstGeom prst="wedgeEllipseCallout">
            <a:avLst>
              <a:gd name="adj1" fmla="val 46327"/>
              <a:gd name="adj2" fmla="val 53712"/>
            </a:avLst>
          </a:prstGeom>
          <a:noFill/>
          <a:ln w="25400">
            <a:solidFill>
              <a:srgbClr val="488D4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4648200" y="3581400"/>
            <a:ext cx="2946400" cy="646331"/>
          </a:xfrm>
          <a:prstGeom prst="rect">
            <a:avLst/>
          </a:prstGeom>
          <a:noFill/>
        </p:spPr>
        <p:txBody>
          <a:bodyPr wrap="square" rtlCol="0">
            <a:spAutoFit/>
          </a:bodyPr>
          <a:lstStyle/>
          <a:p>
            <a:r>
              <a:rPr lang="en-US" dirty="0" smtClean="0"/>
              <a:t>What does each part of this</a:t>
            </a:r>
            <a:br>
              <a:rPr lang="en-US" dirty="0" smtClean="0"/>
            </a:br>
            <a:r>
              <a:rPr lang="en-US" dirty="0" smtClean="0"/>
              <a:t>expression represent???</a:t>
            </a:r>
            <a:endParaRPr lang="en-US" dirty="0"/>
          </a:p>
        </p:txBody>
      </p:sp>
      <p:cxnSp>
        <p:nvCxnSpPr>
          <p:cNvPr id="34" name="Straight Arrow Connector 33"/>
          <p:cNvCxnSpPr/>
          <p:nvPr/>
        </p:nvCxnSpPr>
        <p:spPr>
          <a:xfrm rot="5400000" flipH="1" flipV="1">
            <a:off x="1072583" y="4234309"/>
            <a:ext cx="444044" cy="1"/>
          </a:xfrm>
          <a:prstGeom prst="straightConnector1">
            <a:avLst/>
          </a:prstGeom>
          <a:ln w="38100">
            <a:solidFill>
              <a:schemeClr val="tx1"/>
            </a:solidFill>
            <a:tailEnd type="stealth" w="lg" len="med"/>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951704" y="4456331"/>
            <a:ext cx="685800" cy="523220"/>
          </a:xfrm>
          <a:prstGeom prst="rect">
            <a:avLst/>
          </a:prstGeom>
          <a:noFill/>
        </p:spPr>
        <p:txBody>
          <a:bodyPr wrap="square" rtlCol="0">
            <a:spAutoFit/>
          </a:bodyPr>
          <a:lstStyle/>
          <a:p>
            <a:r>
              <a:rPr lang="en-US" sz="1400" dirty="0" smtClean="0">
                <a:solidFill>
                  <a:srgbClr val="008000"/>
                </a:solidFill>
              </a:rPr>
              <a:t>Total</a:t>
            </a:r>
            <a:br>
              <a:rPr lang="en-US" sz="1400" dirty="0" smtClean="0">
                <a:solidFill>
                  <a:srgbClr val="008000"/>
                </a:solidFill>
              </a:rPr>
            </a:br>
            <a:r>
              <a:rPr lang="en-US" sz="1400" dirty="0" smtClean="0">
                <a:solidFill>
                  <a:srgbClr val="008000"/>
                </a:solidFill>
              </a:rPr>
              <a:t>cost</a:t>
            </a:r>
            <a:endParaRPr lang="en-US" sz="1400" dirty="0">
              <a:solidFill>
                <a:srgbClr val="008000"/>
              </a:solidFill>
            </a:endParaRPr>
          </a:p>
        </p:txBody>
      </p:sp>
      <p:sp>
        <p:nvSpPr>
          <p:cNvPr id="40" name="TextBox 39"/>
          <p:cNvSpPr txBox="1"/>
          <p:nvPr/>
        </p:nvSpPr>
        <p:spPr>
          <a:xfrm>
            <a:off x="1447800" y="4456332"/>
            <a:ext cx="189704" cy="646331"/>
          </a:xfrm>
          <a:prstGeom prst="rect">
            <a:avLst/>
          </a:prstGeom>
          <a:noFill/>
        </p:spPr>
        <p:txBody>
          <a:bodyPr wrap="square" rtlCol="0">
            <a:spAutoFit/>
          </a:bodyPr>
          <a:lstStyle/>
          <a:p>
            <a:r>
              <a:rPr lang="en-US" b="1" dirty="0" smtClean="0">
                <a:solidFill>
                  <a:schemeClr val="accent1"/>
                </a:solidFill>
              </a:rPr>
              <a:t>=</a:t>
            </a:r>
            <a:endParaRPr lang="en-US" dirty="0"/>
          </a:p>
        </p:txBody>
      </p:sp>
      <p:cxnSp>
        <p:nvCxnSpPr>
          <p:cNvPr id="41" name="Straight Arrow Connector 40"/>
          <p:cNvCxnSpPr/>
          <p:nvPr/>
        </p:nvCxnSpPr>
        <p:spPr>
          <a:xfrm rot="16200000" flipV="1">
            <a:off x="1682979" y="4158110"/>
            <a:ext cx="444046" cy="152399"/>
          </a:xfrm>
          <a:prstGeom prst="straightConnector1">
            <a:avLst/>
          </a:prstGeom>
          <a:ln w="38100">
            <a:solidFill>
              <a:schemeClr val="tx1"/>
            </a:solidFill>
            <a:tailEnd type="stealth" w="lg" len="med"/>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1828802" y="4456333"/>
            <a:ext cx="609781" cy="492443"/>
          </a:xfrm>
          <a:prstGeom prst="rect">
            <a:avLst/>
          </a:prstGeom>
          <a:noFill/>
        </p:spPr>
        <p:txBody>
          <a:bodyPr wrap="square" rtlCol="0">
            <a:spAutoFit/>
          </a:bodyPr>
          <a:lstStyle/>
          <a:p>
            <a:r>
              <a:rPr lang="en-US" sz="1300" dirty="0" smtClean="0"/>
              <a:t>$5 per</a:t>
            </a:r>
            <a:br>
              <a:rPr lang="en-US" sz="1300" dirty="0" smtClean="0"/>
            </a:br>
            <a:r>
              <a:rPr lang="en-US" sz="1300" dirty="0" smtClean="0">
                <a:solidFill>
                  <a:schemeClr val="accent2"/>
                </a:solidFill>
              </a:rPr>
              <a:t>game</a:t>
            </a:r>
            <a:endParaRPr lang="en-US" sz="1300" dirty="0">
              <a:solidFill>
                <a:schemeClr val="accent2"/>
              </a:solidFill>
            </a:endParaRPr>
          </a:p>
        </p:txBody>
      </p:sp>
      <p:sp>
        <p:nvSpPr>
          <p:cNvPr id="45" name="TextBox 44"/>
          <p:cNvSpPr txBox="1"/>
          <p:nvPr/>
        </p:nvSpPr>
        <p:spPr>
          <a:xfrm>
            <a:off x="2438583" y="4456331"/>
            <a:ext cx="228417" cy="646331"/>
          </a:xfrm>
          <a:prstGeom prst="rect">
            <a:avLst/>
          </a:prstGeom>
          <a:noFill/>
        </p:spPr>
        <p:txBody>
          <a:bodyPr wrap="square" rtlCol="0">
            <a:spAutoFit/>
          </a:bodyPr>
          <a:lstStyle/>
          <a:p>
            <a:r>
              <a:rPr lang="en-US" b="1" dirty="0" smtClean="0">
                <a:solidFill>
                  <a:schemeClr val="accent1"/>
                </a:solidFill>
              </a:rPr>
              <a:t>+</a:t>
            </a:r>
            <a:endParaRPr lang="en-US" dirty="0"/>
          </a:p>
        </p:txBody>
      </p:sp>
      <p:cxnSp>
        <p:nvCxnSpPr>
          <p:cNvPr id="46" name="Straight Arrow Connector 45"/>
          <p:cNvCxnSpPr/>
          <p:nvPr/>
        </p:nvCxnSpPr>
        <p:spPr>
          <a:xfrm rot="16200000" flipV="1">
            <a:off x="2638702" y="4040588"/>
            <a:ext cx="513798" cy="457198"/>
          </a:xfrm>
          <a:prstGeom prst="straightConnector1">
            <a:avLst/>
          </a:prstGeom>
          <a:ln w="38100">
            <a:solidFill>
              <a:schemeClr val="tx1"/>
            </a:solidFill>
            <a:tailEnd type="stealth" w="lg" len="med"/>
          </a:ln>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2667001" y="4526086"/>
            <a:ext cx="1295399" cy="307777"/>
          </a:xfrm>
          <a:prstGeom prst="rect">
            <a:avLst/>
          </a:prstGeom>
          <a:noFill/>
        </p:spPr>
        <p:txBody>
          <a:bodyPr wrap="square" rtlCol="0">
            <a:spAutoFit/>
          </a:bodyPr>
          <a:lstStyle/>
          <a:p>
            <a:r>
              <a:rPr lang="en-US" sz="1400" dirty="0" smtClean="0"/>
              <a:t>Shoe rental</a:t>
            </a:r>
            <a:endParaRPr lang="en-US" sz="1400" dirty="0"/>
          </a:p>
        </p:txBody>
      </p:sp>
      <p:sp>
        <p:nvSpPr>
          <p:cNvPr id="49" name="TextBox 48"/>
          <p:cNvSpPr txBox="1"/>
          <p:nvPr/>
        </p:nvSpPr>
        <p:spPr>
          <a:xfrm>
            <a:off x="4495800" y="3505200"/>
            <a:ext cx="3098800" cy="1015663"/>
          </a:xfrm>
          <a:prstGeom prst="rect">
            <a:avLst/>
          </a:prstGeom>
          <a:noFill/>
        </p:spPr>
        <p:txBody>
          <a:bodyPr wrap="square" rtlCol="0">
            <a:spAutoFit/>
          </a:bodyPr>
          <a:lstStyle/>
          <a:p>
            <a:r>
              <a:rPr lang="en-US" sz="1500" dirty="0" smtClean="0">
                <a:solidFill>
                  <a:schemeClr val="accent6">
                    <a:lumMod val="75000"/>
                  </a:schemeClr>
                </a:solidFill>
              </a:rPr>
              <a:t>         Many situations have an   </a:t>
            </a:r>
            <a:br>
              <a:rPr lang="en-US" sz="1500" dirty="0" smtClean="0">
                <a:solidFill>
                  <a:schemeClr val="accent6">
                    <a:lumMod val="75000"/>
                  </a:schemeClr>
                </a:solidFill>
              </a:rPr>
            </a:br>
            <a:r>
              <a:rPr lang="en-US" sz="1500" dirty="0" smtClean="0">
                <a:solidFill>
                  <a:schemeClr val="accent1">
                    <a:lumMod val="75000"/>
                  </a:schemeClr>
                </a:solidFill>
              </a:rPr>
              <a:t>       </a:t>
            </a:r>
            <a:r>
              <a:rPr lang="en-US" sz="1500" b="1" dirty="0" smtClean="0">
                <a:solidFill>
                  <a:schemeClr val="accent1">
                    <a:lumMod val="75000"/>
                  </a:schemeClr>
                </a:solidFill>
              </a:rPr>
              <a:t>INDEPENDENT </a:t>
            </a:r>
            <a:r>
              <a:rPr lang="en-US" sz="1500" b="1" dirty="0" smtClean="0">
                <a:solidFill>
                  <a:schemeClr val="accent6">
                    <a:lumMod val="75000"/>
                  </a:schemeClr>
                </a:solidFill>
              </a:rPr>
              <a:t>variable </a:t>
            </a:r>
            <a:r>
              <a:rPr lang="en-US" sz="1500" dirty="0" smtClean="0">
                <a:solidFill>
                  <a:schemeClr val="accent6">
                    <a:lumMod val="75000"/>
                  </a:schemeClr>
                </a:solidFill>
              </a:rPr>
              <a:t>&amp; a </a:t>
            </a:r>
            <a:r>
              <a:rPr lang="en-US" sz="1500" b="1" dirty="0" smtClean="0">
                <a:solidFill>
                  <a:schemeClr val="accent4">
                    <a:lumMod val="75000"/>
                  </a:schemeClr>
                </a:solidFill>
              </a:rPr>
              <a:t>DEPENDENT</a:t>
            </a:r>
            <a:r>
              <a:rPr lang="en-US" sz="1500" b="1" dirty="0" smtClean="0">
                <a:solidFill>
                  <a:schemeClr val="accent6">
                    <a:lumMod val="75000"/>
                  </a:schemeClr>
                </a:solidFill>
              </a:rPr>
              <a:t> variable</a:t>
            </a:r>
            <a:r>
              <a:rPr lang="en-US" sz="1500" dirty="0" smtClean="0">
                <a:solidFill>
                  <a:schemeClr val="accent6">
                    <a:lumMod val="75000"/>
                  </a:schemeClr>
                </a:solidFill>
              </a:rPr>
              <a:t>. Can you guess </a:t>
            </a:r>
            <a:br>
              <a:rPr lang="en-US" sz="1500" dirty="0" smtClean="0">
                <a:solidFill>
                  <a:schemeClr val="accent6">
                    <a:lumMod val="75000"/>
                  </a:schemeClr>
                </a:solidFill>
              </a:rPr>
            </a:br>
            <a:r>
              <a:rPr lang="en-US" sz="1500" dirty="0" smtClean="0">
                <a:solidFill>
                  <a:schemeClr val="accent6">
                    <a:lumMod val="75000"/>
                  </a:schemeClr>
                </a:solidFill>
              </a:rPr>
              <a:t>              which is which here?</a:t>
            </a:r>
            <a:endParaRPr lang="en-US" sz="1500" dirty="0">
              <a:solidFill>
                <a:schemeClr val="accent6">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heel(1)">
                                      <p:cBhvr>
                                        <p:cTn id="11" dur="1000"/>
                                        <p:tgtEl>
                                          <p:spTgt spid="25"/>
                                        </p:tgtEl>
                                      </p:cBhvr>
                                    </p:animEffect>
                                  </p:childTnLst>
                                  <p:subTnLst>
                                    <p:audio>
                                      <p:cMediaNode>
                                        <p:cTn display="0" masterRel="sameClick">
                                          <p:stCondLst>
                                            <p:cond evt="begin" delay="0">
                                              <p:tn val="9"/>
                                            </p:cond>
                                          </p:stCondLst>
                                          <p:endCondLst>
                                            <p:cond evt="onStopAudio" delay="0">
                                              <p:tgtEl>
                                                <p:sldTgt/>
                                              </p:tgtEl>
                                            </p:cond>
                                          </p:endCondLst>
                                        </p:cTn>
                                        <p:tgtEl>
                                          <p:sndTgt r:embed="rId3" name="Explosion"/>
                                        </p:tgtEl>
                                      </p:cMediaNode>
                                    </p:audio>
                                  </p:subTnLst>
                                </p:cTn>
                              </p:par>
                            </p:childTnLst>
                          </p:cTn>
                        </p:par>
                        <p:par>
                          <p:cTn id="12" fill="hold">
                            <p:stCondLst>
                              <p:cond delay="3000"/>
                            </p:stCondLst>
                            <p:childTnLst>
                              <p:par>
                                <p:cTn id="13" presetID="22" presetClass="entr" presetSubtype="8"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par>
                          <p:cTn id="16" fill="hold">
                            <p:stCondLst>
                              <p:cond delay="3500"/>
                            </p:stCondLst>
                            <p:childTnLst>
                              <p:par>
                                <p:cTn id="17" presetID="22" presetClass="entr" presetSubtype="8"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slide(fromBottom)">
                                      <p:cBhvr>
                                        <p:cTn id="24" dur="500"/>
                                        <p:tgtEl>
                                          <p:spTgt spid="29"/>
                                        </p:tgtEl>
                                      </p:cBhvr>
                                    </p:animEffect>
                                  </p:childTnLst>
                                </p:cTn>
                              </p:par>
                            </p:childTnLst>
                          </p:cTn>
                        </p:par>
                        <p:par>
                          <p:cTn id="25" fill="hold">
                            <p:stCondLst>
                              <p:cond delay="500"/>
                            </p:stCondLst>
                            <p:childTnLst>
                              <p:par>
                                <p:cTn id="26" presetID="37"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900" decel="100000" fill="hold"/>
                                        <p:tgtEl>
                                          <p:spTgt spid="3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32" fill="hold">
                            <p:stCondLst>
                              <p:cond delay="1500"/>
                            </p:stCondLst>
                            <p:childTnLst>
                              <p:par>
                                <p:cTn id="33" presetID="6" presetClass="entr" presetSubtype="16" fill="hold" grpId="0" nodeType="after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circle(in)">
                                      <p:cBhvr>
                                        <p:cTn id="35" dur="2000"/>
                                        <p:tgtEl>
                                          <p:spTgt spid="32"/>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circle(in)">
                                      <p:cBhvr>
                                        <p:cTn id="38" dur="2000"/>
                                        <p:tgtEl>
                                          <p:spTgt spid="33"/>
                                        </p:tgtEl>
                                      </p:cBhvr>
                                    </p:animEffect>
                                  </p:childTnLst>
                                  <p:subTnLst>
                                    <p:audio>
                                      <p:cMediaNode>
                                        <p:cTn display="0" masterRel="sameClick">
                                          <p:stCondLst>
                                            <p:cond evt="begin" delay="0">
                                              <p:tn val="36"/>
                                            </p:cond>
                                          </p:stCondLst>
                                          <p:endCondLst>
                                            <p:cond evt="onStopAudio" delay="0">
                                              <p:tgtEl>
                                                <p:sldTgt/>
                                              </p:tgtEl>
                                            </p:cond>
                                          </p:endCondLst>
                                        </p:cTn>
                                        <p:tgtEl>
                                          <p:sndTgt r:embed="rId4" name="Quack"/>
                                        </p:tgtEl>
                                      </p:cMediaNode>
                                    </p:audio>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childTnLst>
                          </p:cTn>
                        </p:par>
                        <p:par>
                          <p:cTn id="43" fill="hold">
                            <p:stCondLst>
                              <p:cond delay="0"/>
                            </p:stCondLst>
                            <p:childTnLst>
                              <p:par>
                                <p:cTn id="44" presetID="22" presetClass="entr" presetSubtype="4" fill="hold" nodeType="after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wipe(down)">
                                      <p:cBhvr>
                                        <p:cTn id="46" dur="500"/>
                                        <p:tgtEl>
                                          <p:spTgt spid="34"/>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childTnLst>
                                </p:cTn>
                              </p:par>
                            </p:childTnLst>
                          </p:cTn>
                        </p:par>
                        <p:par>
                          <p:cTn id="53" fill="hold">
                            <p:stCondLst>
                              <p:cond delay="0"/>
                            </p:stCondLst>
                            <p:childTnLst>
                              <p:par>
                                <p:cTn id="54" presetID="22" presetClass="entr" presetSubtype="4" fill="hold" nodeType="after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wipe(down)">
                                      <p:cBhvr>
                                        <p:cTn id="56" dur="500"/>
                                        <p:tgtEl>
                                          <p:spTgt spid="41"/>
                                        </p:tgtEl>
                                      </p:cBhvr>
                                    </p:animEffect>
                                  </p:childTnLst>
                                </p:cTn>
                              </p:par>
                            </p:childTnLst>
                          </p:cTn>
                        </p:par>
                        <p:par>
                          <p:cTn id="57" fill="hold">
                            <p:stCondLst>
                              <p:cond delay="500"/>
                            </p:stCondLst>
                            <p:childTnLst>
                              <p:par>
                                <p:cTn id="58" presetID="12" presetClass="entr" presetSubtype="4" fill="hold" grpId="0" nodeType="after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slide(fromBottom)">
                                      <p:cBhvr>
                                        <p:cTn id="60" dur="500"/>
                                        <p:tgtEl>
                                          <p:spTgt spid="45"/>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8"/>
                                        </p:tgtEl>
                                        <p:attrNameLst>
                                          <p:attrName>style.visibility</p:attrName>
                                        </p:attrNameLst>
                                      </p:cBhvr>
                                      <p:to>
                                        <p:strVal val="visible"/>
                                      </p:to>
                                    </p:set>
                                  </p:childTnLst>
                                </p:cTn>
                              </p:par>
                              <p:par>
                                <p:cTn id="65" presetID="22" presetClass="entr" presetSubtype="4" fill="hold" nodeType="with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down)">
                                      <p:cBhvr>
                                        <p:cTn id="67" dur="500"/>
                                        <p:tgtEl>
                                          <p:spTgt spid="46"/>
                                        </p:tgtEl>
                                      </p:cBhvr>
                                    </p:animEffect>
                                  </p:childTnLst>
                                </p:cTn>
                              </p:par>
                            </p:childTnLst>
                          </p:cTn>
                        </p:par>
                        <p:par>
                          <p:cTn id="68" fill="hold">
                            <p:stCondLst>
                              <p:cond delay="500"/>
                            </p:stCondLst>
                            <p:childTnLst>
                              <p:par>
                                <p:cTn id="69" presetID="42" presetClass="exit" presetSubtype="0" fill="hold" grpId="1" nodeType="afterEffect">
                                  <p:stCondLst>
                                    <p:cond delay="0"/>
                                  </p:stCondLst>
                                  <p:childTnLst>
                                    <p:animEffect transition="out" filter="fade">
                                      <p:cBhvr>
                                        <p:cTn id="70" dur="1000"/>
                                        <p:tgtEl>
                                          <p:spTgt spid="33"/>
                                        </p:tgtEl>
                                      </p:cBhvr>
                                    </p:animEffect>
                                    <p:anim calcmode="lin" valueType="num">
                                      <p:cBhvr>
                                        <p:cTn id="71" dur="1000"/>
                                        <p:tgtEl>
                                          <p:spTgt spid="33"/>
                                        </p:tgtEl>
                                        <p:attrNameLst>
                                          <p:attrName>ppt_x</p:attrName>
                                        </p:attrNameLst>
                                      </p:cBhvr>
                                      <p:tavLst>
                                        <p:tav tm="0">
                                          <p:val>
                                            <p:strVal val="ppt_x"/>
                                          </p:val>
                                        </p:tav>
                                        <p:tav tm="100000">
                                          <p:val>
                                            <p:strVal val="ppt_x"/>
                                          </p:val>
                                        </p:tav>
                                      </p:tavLst>
                                    </p:anim>
                                    <p:anim calcmode="lin" valueType="num">
                                      <p:cBhvr>
                                        <p:cTn id="72" dur="1000"/>
                                        <p:tgtEl>
                                          <p:spTgt spid="33"/>
                                        </p:tgtEl>
                                        <p:attrNameLst>
                                          <p:attrName>ppt_y</p:attrName>
                                        </p:attrNameLst>
                                      </p:cBhvr>
                                      <p:tavLst>
                                        <p:tav tm="0">
                                          <p:val>
                                            <p:strVal val="ppt_y"/>
                                          </p:val>
                                        </p:tav>
                                        <p:tav tm="100000">
                                          <p:val>
                                            <p:strVal val="ppt_y+.1"/>
                                          </p:val>
                                        </p:tav>
                                      </p:tavLst>
                                    </p:anim>
                                    <p:set>
                                      <p:cBhvr>
                                        <p:cTn id="73" dur="1" fill="hold">
                                          <p:stCondLst>
                                            <p:cond delay="999"/>
                                          </p:stCondLst>
                                        </p:cTn>
                                        <p:tgtEl>
                                          <p:spTgt spid="33"/>
                                        </p:tgtEl>
                                        <p:attrNameLst>
                                          <p:attrName>style.visibility</p:attrName>
                                        </p:attrNameLst>
                                      </p:cBhvr>
                                      <p:to>
                                        <p:strVal val="hidden"/>
                                      </p:to>
                                    </p:set>
                                  </p:childTnLst>
                                </p:cTn>
                              </p:par>
                            </p:childTnLst>
                          </p:cTn>
                        </p:par>
                        <p:par>
                          <p:cTn id="74" fill="hold">
                            <p:stCondLst>
                              <p:cond delay="1500"/>
                            </p:stCondLst>
                            <p:childTnLst>
                              <p:par>
                                <p:cTn id="75" presetID="37" presetClass="entr" presetSubtype="0"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fade">
                                      <p:cBhvr>
                                        <p:cTn id="77" dur="1000"/>
                                        <p:tgtEl>
                                          <p:spTgt spid="49"/>
                                        </p:tgtEl>
                                      </p:cBhvr>
                                    </p:animEffect>
                                    <p:anim calcmode="lin" valueType="num">
                                      <p:cBhvr>
                                        <p:cTn id="78" dur="1000" fill="hold"/>
                                        <p:tgtEl>
                                          <p:spTgt spid="49"/>
                                        </p:tgtEl>
                                        <p:attrNameLst>
                                          <p:attrName>ppt_x</p:attrName>
                                        </p:attrNameLst>
                                      </p:cBhvr>
                                      <p:tavLst>
                                        <p:tav tm="0">
                                          <p:val>
                                            <p:strVal val="#ppt_x"/>
                                          </p:val>
                                        </p:tav>
                                        <p:tav tm="100000">
                                          <p:val>
                                            <p:strVal val="#ppt_x"/>
                                          </p:val>
                                        </p:tav>
                                      </p:tavLst>
                                    </p:anim>
                                    <p:anim calcmode="lin" valueType="num">
                                      <p:cBhvr>
                                        <p:cTn id="79" dur="900" decel="100000" fill="hold"/>
                                        <p:tgtEl>
                                          <p:spTgt spid="4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4"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5" grpId="0" animBg="1"/>
      <p:bldP spid="29" grpId="0"/>
      <p:bldP spid="30" grpId="0"/>
      <p:bldP spid="32" grpId="0" animBg="1"/>
      <p:bldP spid="33" grpId="0"/>
      <p:bldP spid="33" grpId="1"/>
      <p:bldP spid="39" grpId="0"/>
      <p:bldP spid="40" grpId="0"/>
      <p:bldP spid="44" grpId="0"/>
      <p:bldP spid="45" grpId="0"/>
      <p:bldP spid="48" grpId="0"/>
      <p:bldP spid="4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age Title"/>
          <p:cNvSpPr>
            <a:spLocks noGrp="1"/>
          </p:cNvSpPr>
          <p:nvPr>
            <p:ph type="title" idx="4294967295"/>
          </p:nvPr>
        </p:nvSpPr>
        <p:spPr>
          <a:xfrm>
            <a:off x="152400" y="127000"/>
            <a:ext cx="8229600" cy="639763"/>
          </a:xfrm>
        </p:spPr>
        <p:txBody>
          <a:bodyPr/>
          <a:lstStyle/>
          <a:p>
            <a:pPr algn="l"/>
            <a:r>
              <a:rPr lang="en-US" sz="3200" b="1" dirty="0" smtClean="0">
                <a:solidFill>
                  <a:schemeClr val="bg1"/>
                </a:solidFill>
                <a:ea typeface="ＭＳ Ｐゴシック" charset="-128"/>
              </a:rPr>
              <a:t>Launch</a:t>
            </a:r>
          </a:p>
        </p:txBody>
      </p:sp>
      <p:sp>
        <p:nvSpPr>
          <p:cNvPr id="2355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41396D09-4F94-420F-A8E0-37A3735BC0EC}" type="slidenum">
              <a:rPr lang="en-US" smtClean="0">
                <a:solidFill>
                  <a:schemeClr val="bg1"/>
                </a:solidFill>
              </a:rPr>
              <a:pPr algn="ctr" eaLnBrk="1" hangingPunct="1"/>
              <a:t>5</a:t>
            </a:fld>
            <a:endParaRPr lang="en-US" smtClean="0">
              <a:solidFill>
                <a:schemeClr val="bg1"/>
              </a:solidFill>
            </a:endParaRPr>
          </a:p>
        </p:txBody>
      </p:sp>
      <p:sp>
        <p:nvSpPr>
          <p:cNvPr id="19" name="Agenda Link">
            <a:hlinkClick r:id="rId3" action="ppaction://hlinksldjump"/>
          </p:cNvPr>
          <p:cNvSpPr txBox="1"/>
          <p:nvPr/>
        </p:nvSpPr>
        <p:spPr>
          <a:xfrm>
            <a:off x="7696200" y="602615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7" name="White Background"/>
          <p:cNvSpPr>
            <a:spLocks noChangeArrowheads="1"/>
          </p:cNvSpPr>
          <p:nvPr/>
        </p:nvSpPr>
        <p:spPr bwMode="auto">
          <a:xfrm>
            <a:off x="228600" y="804863"/>
            <a:ext cx="8686800" cy="4910137"/>
          </a:xfrm>
          <a:prstGeom prst="roundRect">
            <a:avLst>
              <a:gd name="adj" fmla="val 7954"/>
            </a:avLst>
          </a:prstGeom>
          <a:solidFill>
            <a:schemeClr val="bg1"/>
          </a:solidFill>
          <a:ln w="38100">
            <a:solidFill>
              <a:schemeClr val="accent1">
                <a:lumMod val="50000"/>
              </a:schemeClr>
            </a:solidFill>
            <a:round/>
            <a:headEnd/>
            <a:tailEnd/>
          </a:ln>
        </p:spPr>
        <p:txBody>
          <a:bodyPr wrap="none"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endParaRPr lang="en-US"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nvGrpSpPr>
          <p:cNvPr id="23558" name="Group 5"/>
          <p:cNvGrpSpPr>
            <a:grpSpLocks/>
          </p:cNvGrpSpPr>
          <p:nvPr/>
        </p:nvGrpSpPr>
        <p:grpSpPr bwMode="auto">
          <a:xfrm>
            <a:off x="609600" y="6413500"/>
            <a:ext cx="7402513" cy="387350"/>
            <a:chOff x="609600" y="6414018"/>
            <a:chExt cx="7401771" cy="386725"/>
          </a:xfrm>
        </p:grpSpPr>
        <p:pic>
          <p:nvPicPr>
            <p:cNvPr id="23559" name="Picture 7"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8"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9"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Timer">
            <a:hlinkClick r:id="rId7"/>
          </p:cNvPr>
          <p:cNvPicPr>
            <a:picLocks noChangeAspect="1" noChangeArrowheads="1"/>
          </p:cNvPicPr>
          <p:nvPr/>
        </p:nvPicPr>
        <p:blipFill>
          <a:blip r:embed="rId8"/>
          <a:srcRect/>
          <a:stretch>
            <a:fillRect/>
          </a:stretch>
        </p:blipFill>
        <p:spPr bwMode="auto">
          <a:xfrm>
            <a:off x="7620000" y="942459"/>
            <a:ext cx="1039740" cy="1038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13" name="Picture 12" descr="eq1.tiff"/>
          <p:cNvPicPr>
            <a:picLocks noChangeAspect="1"/>
          </p:cNvPicPr>
          <p:nvPr/>
        </p:nvPicPr>
        <p:blipFill>
          <a:blip r:embed="rId9"/>
          <a:stretch>
            <a:fillRect/>
          </a:stretch>
        </p:blipFill>
        <p:spPr>
          <a:xfrm>
            <a:off x="457200" y="3897987"/>
            <a:ext cx="2997200" cy="1600200"/>
          </a:xfrm>
          <a:prstGeom prst="rect">
            <a:avLst/>
          </a:prstGeom>
        </p:spPr>
      </p:pic>
      <p:sp>
        <p:nvSpPr>
          <p:cNvPr id="14" name="TextBox 13"/>
          <p:cNvSpPr txBox="1"/>
          <p:nvPr/>
        </p:nvSpPr>
        <p:spPr>
          <a:xfrm>
            <a:off x="4343400" y="1329928"/>
            <a:ext cx="4495800" cy="3724096"/>
          </a:xfrm>
          <a:prstGeom prst="rect">
            <a:avLst/>
          </a:prstGeom>
          <a:noFill/>
        </p:spPr>
        <p:txBody>
          <a:bodyPr wrap="square" rtlCol="0">
            <a:spAutoFit/>
          </a:bodyPr>
          <a:lstStyle/>
          <a:p>
            <a:r>
              <a:rPr lang="en-US" sz="2200" dirty="0" smtClean="0">
                <a:latin typeface="Arial"/>
              </a:rPr>
              <a:t>Which statement is true?</a:t>
            </a:r>
            <a:br>
              <a:rPr lang="en-US" sz="2200" dirty="0" smtClean="0">
                <a:latin typeface="Arial"/>
              </a:rPr>
            </a:br>
            <a:r>
              <a:rPr lang="en-US" sz="2200" dirty="0" smtClean="0">
                <a:latin typeface="Arial"/>
              </a:rPr>
              <a:t/>
            </a:r>
            <a:br>
              <a:rPr lang="en-US" sz="2200" dirty="0" smtClean="0">
                <a:latin typeface="Arial"/>
              </a:rPr>
            </a:br>
            <a:r>
              <a:rPr lang="en-US" sz="2200" dirty="0" smtClean="0">
                <a:latin typeface="Arial"/>
              </a:rPr>
              <a:t>a) The number of games bowled </a:t>
            </a:r>
            <a:br>
              <a:rPr lang="en-US" sz="2200" dirty="0" smtClean="0">
                <a:latin typeface="Arial"/>
              </a:rPr>
            </a:br>
            <a:r>
              <a:rPr lang="en-US" sz="2200" dirty="0" smtClean="0">
                <a:latin typeface="Arial"/>
              </a:rPr>
              <a:t>    </a:t>
            </a:r>
            <a:r>
              <a:rPr lang="en-US" sz="2200" u="sng" dirty="0" smtClean="0">
                <a:solidFill>
                  <a:srgbClr val="FF0000"/>
                </a:solidFill>
                <a:latin typeface="Arial"/>
              </a:rPr>
              <a:t>DEPENDS ON</a:t>
            </a:r>
            <a:r>
              <a:rPr lang="en-US" sz="2200" dirty="0" smtClean="0">
                <a:latin typeface="Arial"/>
              </a:rPr>
              <a:t> the total cost.</a:t>
            </a:r>
          </a:p>
          <a:p>
            <a:endParaRPr lang="en-US" sz="2200" dirty="0" smtClean="0">
              <a:latin typeface="Arial"/>
            </a:endParaRPr>
          </a:p>
          <a:p>
            <a:r>
              <a:rPr lang="en-US" sz="2200" dirty="0" smtClean="0">
                <a:latin typeface="Arial"/>
              </a:rPr>
              <a:t>                        -or-</a:t>
            </a:r>
            <a:br>
              <a:rPr lang="en-US" sz="2200" dirty="0" smtClean="0">
                <a:latin typeface="Arial"/>
              </a:rPr>
            </a:br>
            <a:r>
              <a:rPr lang="en-US" sz="2200" dirty="0" smtClean="0">
                <a:latin typeface="Arial"/>
              </a:rPr>
              <a:t/>
            </a:r>
            <a:br>
              <a:rPr lang="en-US" sz="2200" dirty="0" smtClean="0">
                <a:latin typeface="Arial"/>
              </a:rPr>
            </a:br>
            <a:r>
              <a:rPr lang="en-US" sz="2200" dirty="0" err="1" smtClean="0">
                <a:latin typeface="Arial"/>
              </a:rPr>
              <a:t>b</a:t>
            </a:r>
            <a:r>
              <a:rPr lang="en-US" sz="2200" dirty="0" smtClean="0">
                <a:latin typeface="Arial"/>
              </a:rPr>
              <a:t>) The total cost </a:t>
            </a:r>
            <a:r>
              <a:rPr lang="en-US" sz="2200" u="sng" dirty="0" smtClean="0">
                <a:solidFill>
                  <a:srgbClr val="FF0000"/>
                </a:solidFill>
                <a:latin typeface="Arial"/>
              </a:rPr>
              <a:t>DEPENDS ON </a:t>
            </a:r>
            <a:br>
              <a:rPr lang="en-US" sz="2200" u="sng" dirty="0" smtClean="0">
                <a:solidFill>
                  <a:srgbClr val="FF0000"/>
                </a:solidFill>
                <a:latin typeface="Arial"/>
              </a:rPr>
            </a:br>
            <a:r>
              <a:rPr lang="en-US" sz="2200" dirty="0" smtClean="0">
                <a:solidFill>
                  <a:srgbClr val="FF0000"/>
                </a:solidFill>
                <a:latin typeface="Arial"/>
              </a:rPr>
              <a:t>    </a:t>
            </a:r>
            <a:r>
              <a:rPr lang="en-US" sz="2200" dirty="0" smtClean="0">
                <a:latin typeface="Arial"/>
              </a:rPr>
              <a:t>the number of games you bowl.</a:t>
            </a:r>
          </a:p>
          <a:p>
            <a:endParaRPr lang="en-US" sz="2200" dirty="0" smtClean="0">
              <a:latin typeface="Arial"/>
            </a:endParaRPr>
          </a:p>
          <a:p>
            <a:endParaRPr lang="en-US" sz="1600" b="1" dirty="0">
              <a:solidFill>
                <a:srgbClr val="008000"/>
              </a:solidFill>
              <a:latin typeface="Arial"/>
            </a:endParaRPr>
          </a:p>
        </p:txBody>
      </p:sp>
      <p:sp>
        <p:nvSpPr>
          <p:cNvPr id="21" name="Agenda Link">
            <a:hlinkClick r:id="rId10" action="ppaction://hlinksldjump"/>
          </p:cNvPr>
          <p:cNvSpPr txBox="1"/>
          <p:nvPr/>
        </p:nvSpPr>
        <p:spPr>
          <a:xfrm>
            <a:off x="2794000" y="6019800"/>
            <a:ext cx="1016000" cy="419100"/>
          </a:xfrm>
          <a:prstGeom prst="rect">
            <a:avLst/>
          </a:prstGeom>
        </p:spPr>
        <p:txBody>
          <a:bodyPr wrap="none" anchor="ctr">
            <a:normAutofit/>
          </a:bodyPr>
          <a:lstStyle/>
          <a:p>
            <a:pPr fontAlgn="auto">
              <a:spcAft>
                <a:spcPts val="0"/>
              </a:spcAft>
              <a:defRPr/>
            </a:pPr>
            <a:r>
              <a:rPr lang="en-US" b="1" dirty="0" smtClean="0">
                <a:solidFill>
                  <a:schemeClr val="bg1"/>
                </a:solidFill>
                <a:latin typeface="Perpetua" pitchFamily="18" charset="0"/>
                <a:ea typeface="+mj-ea"/>
                <a:cs typeface="+mj-cs"/>
              </a:rPr>
              <a:t>Answer</a:t>
            </a:r>
            <a:endParaRPr lang="en-US" b="1" dirty="0">
              <a:solidFill>
                <a:schemeClr val="bg1"/>
              </a:solidFill>
              <a:latin typeface="Perpetua" pitchFamily="18" charset="0"/>
              <a:ea typeface="+mj-ea"/>
              <a:cs typeface="+mj-cs"/>
            </a:endParaRPr>
          </a:p>
        </p:txBody>
      </p:sp>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age Title"/>
          <p:cNvSpPr>
            <a:spLocks noGrp="1"/>
          </p:cNvSpPr>
          <p:nvPr>
            <p:ph type="title" idx="4294967295"/>
          </p:nvPr>
        </p:nvSpPr>
        <p:spPr>
          <a:xfrm>
            <a:off x="152400" y="127000"/>
            <a:ext cx="8229600" cy="639763"/>
          </a:xfrm>
        </p:spPr>
        <p:txBody>
          <a:bodyPr/>
          <a:lstStyle/>
          <a:p>
            <a:pPr algn="l"/>
            <a:r>
              <a:rPr lang="en-US" sz="3200" b="1" dirty="0" smtClean="0">
                <a:solidFill>
                  <a:schemeClr val="bg1"/>
                </a:solidFill>
                <a:ea typeface="ＭＳ Ｐゴシック" charset="-128"/>
              </a:rPr>
              <a:t>Launch</a:t>
            </a:r>
          </a:p>
        </p:txBody>
      </p:sp>
      <p:sp>
        <p:nvSpPr>
          <p:cNvPr id="2355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41396D09-4F94-420F-A8E0-37A3735BC0EC}" type="slidenum">
              <a:rPr lang="en-US" smtClean="0">
                <a:solidFill>
                  <a:schemeClr val="bg1"/>
                </a:solidFill>
              </a:rPr>
              <a:pPr algn="ctr" eaLnBrk="1" hangingPunct="1"/>
              <a:t>6</a:t>
            </a:fld>
            <a:endParaRPr lang="en-US" smtClean="0">
              <a:solidFill>
                <a:schemeClr val="bg1"/>
              </a:solidFill>
            </a:endParaRPr>
          </a:p>
        </p:txBody>
      </p:sp>
      <p:sp>
        <p:nvSpPr>
          <p:cNvPr id="19" name="Agenda Link">
            <a:hlinkClick r:id="rId6" action="ppaction://hlinksldjump"/>
          </p:cNvPr>
          <p:cNvSpPr txBox="1"/>
          <p:nvPr/>
        </p:nvSpPr>
        <p:spPr>
          <a:xfrm>
            <a:off x="7696200" y="602615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7" name="White Background"/>
          <p:cNvSpPr>
            <a:spLocks noChangeArrowheads="1"/>
          </p:cNvSpPr>
          <p:nvPr/>
        </p:nvSpPr>
        <p:spPr bwMode="auto">
          <a:xfrm>
            <a:off x="228600" y="804863"/>
            <a:ext cx="8686800" cy="4910137"/>
          </a:xfrm>
          <a:prstGeom prst="roundRect">
            <a:avLst>
              <a:gd name="adj" fmla="val 7954"/>
            </a:avLst>
          </a:prstGeom>
          <a:solidFill>
            <a:schemeClr val="bg1"/>
          </a:solidFill>
          <a:ln w="38100">
            <a:solidFill>
              <a:schemeClr val="accent1">
                <a:lumMod val="50000"/>
              </a:schemeClr>
            </a:solidFill>
            <a:round/>
            <a:headEnd/>
            <a:tailEnd/>
          </a:ln>
        </p:spPr>
        <p:txBody>
          <a:bodyPr wrap="none"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endParaRPr lang="en-US"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nvGrpSpPr>
          <p:cNvPr id="23558" name="Group 5"/>
          <p:cNvGrpSpPr>
            <a:grpSpLocks/>
          </p:cNvGrpSpPr>
          <p:nvPr/>
        </p:nvGrpSpPr>
        <p:grpSpPr bwMode="auto">
          <a:xfrm>
            <a:off x="609600" y="6413500"/>
            <a:ext cx="7402513" cy="387350"/>
            <a:chOff x="609600" y="6414018"/>
            <a:chExt cx="7401771" cy="386725"/>
          </a:xfrm>
        </p:grpSpPr>
        <p:pic>
          <p:nvPicPr>
            <p:cNvPr id="23559" name="Picture 7" descr="blue.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8" descr="red.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9" descr="black.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Timer">
            <a:hlinkClick r:id="rId10"/>
          </p:cNvPr>
          <p:cNvPicPr>
            <a:picLocks noChangeAspect="1" noChangeArrowheads="1"/>
          </p:cNvPicPr>
          <p:nvPr/>
        </p:nvPicPr>
        <p:blipFill>
          <a:blip r:embed="rId11"/>
          <a:srcRect/>
          <a:stretch>
            <a:fillRect/>
          </a:stretch>
        </p:blipFill>
        <p:spPr bwMode="auto">
          <a:xfrm>
            <a:off x="7620000" y="942459"/>
            <a:ext cx="1039740" cy="1038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13" name="Picture 12" descr="eq1.tiff"/>
          <p:cNvPicPr>
            <a:picLocks noChangeAspect="1"/>
          </p:cNvPicPr>
          <p:nvPr/>
        </p:nvPicPr>
        <p:blipFill>
          <a:blip r:embed="rId12"/>
          <a:stretch>
            <a:fillRect/>
          </a:stretch>
        </p:blipFill>
        <p:spPr>
          <a:xfrm>
            <a:off x="457200" y="3897987"/>
            <a:ext cx="2997200" cy="1600200"/>
          </a:xfrm>
          <a:prstGeom prst="rect">
            <a:avLst/>
          </a:prstGeom>
        </p:spPr>
      </p:pic>
      <p:sp>
        <p:nvSpPr>
          <p:cNvPr id="15" name="Frame 14"/>
          <p:cNvSpPr/>
          <p:nvPr/>
        </p:nvSpPr>
        <p:spPr>
          <a:xfrm>
            <a:off x="4013200" y="3505200"/>
            <a:ext cx="5054600" cy="1066799"/>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 name="TextBox 15"/>
          <p:cNvSpPr txBox="1"/>
          <p:nvPr/>
        </p:nvSpPr>
        <p:spPr>
          <a:xfrm>
            <a:off x="6400800" y="1165741"/>
            <a:ext cx="3678729" cy="861774"/>
          </a:xfrm>
          <a:prstGeom prst="rect">
            <a:avLst/>
          </a:prstGeom>
          <a:noFill/>
        </p:spPr>
        <p:txBody>
          <a:bodyPr wrap="square" rtlCol="0">
            <a:spAutoFit/>
          </a:bodyPr>
          <a:lstStyle/>
          <a:p>
            <a:r>
              <a:rPr lang="en-US" sz="2500" dirty="0" smtClean="0">
                <a:solidFill>
                  <a:schemeClr val="accent2"/>
                </a:solidFill>
              </a:rPr>
              <a:t>Independent</a:t>
            </a:r>
            <a:br>
              <a:rPr lang="en-US" sz="2500" dirty="0" smtClean="0">
                <a:solidFill>
                  <a:schemeClr val="accent2"/>
                </a:solidFill>
              </a:rPr>
            </a:br>
            <a:r>
              <a:rPr lang="en-US" sz="2500" dirty="0" smtClean="0">
                <a:solidFill>
                  <a:schemeClr val="accent2"/>
                </a:solidFill>
              </a:rPr>
              <a:t>Variable “</a:t>
            </a:r>
            <a:r>
              <a:rPr lang="en-US" sz="2500" b="1" dirty="0" err="1" smtClean="0">
                <a:solidFill>
                  <a:schemeClr val="accent2"/>
                </a:solidFill>
              </a:rPr>
              <a:t>g</a:t>
            </a:r>
            <a:r>
              <a:rPr lang="en-US" sz="2500" dirty="0" smtClean="0">
                <a:solidFill>
                  <a:schemeClr val="accent2"/>
                </a:solidFill>
              </a:rPr>
              <a:t>”</a:t>
            </a:r>
            <a:endParaRPr lang="en-US" sz="2500" dirty="0">
              <a:solidFill>
                <a:schemeClr val="accent2"/>
              </a:solidFill>
            </a:endParaRPr>
          </a:p>
        </p:txBody>
      </p:sp>
      <p:sp>
        <p:nvSpPr>
          <p:cNvPr id="17" name="TextBox 16"/>
          <p:cNvSpPr txBox="1"/>
          <p:nvPr/>
        </p:nvSpPr>
        <p:spPr>
          <a:xfrm>
            <a:off x="3941271" y="1165741"/>
            <a:ext cx="3678729" cy="861774"/>
          </a:xfrm>
          <a:prstGeom prst="rect">
            <a:avLst/>
          </a:prstGeom>
          <a:noFill/>
        </p:spPr>
        <p:txBody>
          <a:bodyPr wrap="square" rtlCol="0">
            <a:spAutoFit/>
          </a:bodyPr>
          <a:lstStyle/>
          <a:p>
            <a:r>
              <a:rPr lang="en-US" sz="2500" dirty="0" smtClean="0">
                <a:solidFill>
                  <a:schemeClr val="accent3">
                    <a:lumMod val="75000"/>
                  </a:schemeClr>
                </a:solidFill>
              </a:rPr>
              <a:t>Dependent</a:t>
            </a:r>
            <a:br>
              <a:rPr lang="en-US" sz="2500" dirty="0" smtClean="0">
                <a:solidFill>
                  <a:schemeClr val="accent3">
                    <a:lumMod val="75000"/>
                  </a:schemeClr>
                </a:solidFill>
              </a:rPr>
            </a:br>
            <a:r>
              <a:rPr lang="en-US" sz="2500" dirty="0" smtClean="0">
                <a:solidFill>
                  <a:schemeClr val="accent3">
                    <a:lumMod val="75000"/>
                  </a:schemeClr>
                </a:solidFill>
              </a:rPr>
              <a:t>Variable “</a:t>
            </a:r>
            <a:r>
              <a:rPr lang="en-US" sz="2500" b="1" dirty="0" smtClean="0">
                <a:solidFill>
                  <a:schemeClr val="accent3">
                    <a:lumMod val="75000"/>
                  </a:schemeClr>
                </a:solidFill>
              </a:rPr>
              <a:t>T</a:t>
            </a:r>
            <a:r>
              <a:rPr lang="en-US" sz="2500" dirty="0" smtClean="0">
                <a:solidFill>
                  <a:schemeClr val="accent3">
                    <a:lumMod val="75000"/>
                  </a:schemeClr>
                </a:solidFill>
              </a:rPr>
              <a:t>”</a:t>
            </a:r>
            <a:endParaRPr lang="en-US" sz="2500" dirty="0">
              <a:solidFill>
                <a:schemeClr val="accent3">
                  <a:lumMod val="75000"/>
                </a:schemeClr>
              </a:solidFill>
            </a:endParaRPr>
          </a:p>
        </p:txBody>
      </p:sp>
      <p:sp>
        <p:nvSpPr>
          <p:cNvPr id="18" name="Down Arrow 17"/>
          <p:cNvSpPr/>
          <p:nvPr/>
        </p:nvSpPr>
        <p:spPr>
          <a:xfrm>
            <a:off x="4876800" y="2027515"/>
            <a:ext cx="457200" cy="410885"/>
          </a:xfrm>
          <a:prstGeom prst="downArrow">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Lightning Bolt 19"/>
          <p:cNvSpPr/>
          <p:nvPr/>
        </p:nvSpPr>
        <p:spPr>
          <a:xfrm flipH="1">
            <a:off x="5933036" y="2027515"/>
            <a:ext cx="935528" cy="639485"/>
          </a:xfrm>
          <a:prstGeom prst="lightningBolt">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4343400" y="1329928"/>
            <a:ext cx="4495800" cy="3477875"/>
          </a:xfrm>
          <a:prstGeom prst="rect">
            <a:avLst/>
          </a:prstGeom>
          <a:noFill/>
        </p:spPr>
        <p:txBody>
          <a:bodyPr wrap="square" rtlCol="0">
            <a:spAutoFit/>
          </a:bodyPr>
          <a:lstStyle/>
          <a:p>
            <a:r>
              <a:rPr lang="en-US" sz="2200" dirty="0" smtClean="0">
                <a:latin typeface="Arial"/>
              </a:rPr>
              <a:t>Which statement is true?</a:t>
            </a:r>
            <a:br>
              <a:rPr lang="en-US" sz="2200" dirty="0" smtClean="0">
                <a:latin typeface="Arial"/>
              </a:rPr>
            </a:br>
            <a:r>
              <a:rPr lang="en-US" sz="2200" dirty="0" smtClean="0">
                <a:latin typeface="Arial"/>
              </a:rPr>
              <a:t/>
            </a:r>
            <a:br>
              <a:rPr lang="en-US" sz="2200" dirty="0" smtClean="0">
                <a:latin typeface="Arial"/>
              </a:rPr>
            </a:br>
            <a:r>
              <a:rPr lang="en-US" sz="2200" dirty="0" smtClean="0">
                <a:latin typeface="Arial"/>
              </a:rPr>
              <a:t>a) The number of games bowled </a:t>
            </a:r>
            <a:br>
              <a:rPr lang="en-US" sz="2200" dirty="0" smtClean="0">
                <a:latin typeface="Arial"/>
              </a:rPr>
            </a:br>
            <a:r>
              <a:rPr lang="en-US" sz="2200" dirty="0" smtClean="0">
                <a:latin typeface="Arial"/>
              </a:rPr>
              <a:t>    </a:t>
            </a:r>
            <a:r>
              <a:rPr lang="en-US" sz="2200" u="sng" dirty="0" smtClean="0">
                <a:solidFill>
                  <a:srgbClr val="FF0000"/>
                </a:solidFill>
                <a:latin typeface="Arial"/>
              </a:rPr>
              <a:t>DEPENDS ON</a:t>
            </a:r>
            <a:r>
              <a:rPr lang="en-US" sz="2200" dirty="0" smtClean="0">
                <a:latin typeface="Arial"/>
              </a:rPr>
              <a:t> the total cost.</a:t>
            </a:r>
          </a:p>
          <a:p>
            <a:endParaRPr lang="en-US" sz="2200" dirty="0" smtClean="0">
              <a:latin typeface="Arial"/>
            </a:endParaRPr>
          </a:p>
          <a:p>
            <a:r>
              <a:rPr lang="en-US" sz="2200" dirty="0" smtClean="0">
                <a:latin typeface="Arial"/>
              </a:rPr>
              <a:t>                        -or-</a:t>
            </a:r>
            <a:br>
              <a:rPr lang="en-US" sz="2200" dirty="0" smtClean="0">
                <a:latin typeface="Arial"/>
              </a:rPr>
            </a:br>
            <a:r>
              <a:rPr lang="en-US" sz="2200" dirty="0" smtClean="0">
                <a:latin typeface="Arial"/>
              </a:rPr>
              <a:t/>
            </a:r>
            <a:br>
              <a:rPr lang="en-US" sz="2200" dirty="0" smtClean="0">
                <a:latin typeface="Arial"/>
              </a:rPr>
            </a:br>
            <a:r>
              <a:rPr lang="en-US" sz="2200" dirty="0" err="1" smtClean="0">
                <a:latin typeface="Arial"/>
              </a:rPr>
              <a:t>b</a:t>
            </a:r>
            <a:r>
              <a:rPr lang="en-US" sz="2200" dirty="0" smtClean="0">
                <a:latin typeface="Arial"/>
              </a:rPr>
              <a:t>) The total cost </a:t>
            </a:r>
            <a:r>
              <a:rPr lang="en-US" sz="2200" u="sng" dirty="0" smtClean="0">
                <a:solidFill>
                  <a:srgbClr val="FF0000"/>
                </a:solidFill>
                <a:latin typeface="Arial"/>
              </a:rPr>
              <a:t>DEPENDS ON </a:t>
            </a:r>
            <a:br>
              <a:rPr lang="en-US" sz="2200" u="sng" dirty="0" smtClean="0">
                <a:solidFill>
                  <a:srgbClr val="FF0000"/>
                </a:solidFill>
                <a:latin typeface="Arial"/>
              </a:rPr>
            </a:br>
            <a:r>
              <a:rPr lang="en-US" sz="2200" dirty="0" smtClean="0">
                <a:solidFill>
                  <a:srgbClr val="FF0000"/>
                </a:solidFill>
                <a:latin typeface="Arial"/>
              </a:rPr>
              <a:t>    </a:t>
            </a:r>
            <a:r>
              <a:rPr lang="en-US" sz="2200" dirty="0" smtClean="0">
                <a:latin typeface="Arial"/>
              </a:rPr>
              <a:t>the number of games you bowl.</a:t>
            </a:r>
          </a:p>
          <a:p>
            <a:endParaRPr lang="en-US" sz="2200" dirty="0" smtClean="0">
              <a:latin typeface="Arial"/>
            </a:endParaRPr>
          </a:p>
        </p:txBody>
      </p:sp>
    </p:spTree>
    <p:extLst>
      <p:ext uri="{BB962C8B-B14F-4D97-AF65-F5344CB8AC3E}">
        <p14:creationId xmlns:p14="http://schemas.microsoft.com/office/powerpoint/2010/main" val="1661692782"/>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Applause"/>
                                        </p:tgtEl>
                                      </p:cMediaNode>
                                    </p:audio>
                                  </p:subTnLst>
                                </p:cTn>
                              </p:par>
                            </p:childTnLst>
                          </p:cTn>
                        </p:par>
                        <p:par>
                          <p:cTn id="7" fill="hold">
                            <p:stCondLst>
                              <p:cond delay="0"/>
                            </p:stCondLst>
                            <p:childTnLst>
                              <p:par>
                                <p:cTn id="8" presetID="35" presetClass="emph" presetSubtype="0" repeatCount="3000" fill="hold" grpId="4" nodeType="afterEffect">
                                  <p:stCondLst>
                                    <p:cond delay="0"/>
                                  </p:stCondLst>
                                  <p:childTnLst>
                                    <p:anim calcmode="discrete" valueType="str">
                                      <p:cBhvr>
                                        <p:cTn id="9" dur="1000" fill="hold"/>
                                        <p:tgtEl>
                                          <p:spTgt spid="15"/>
                                        </p:tgtEl>
                                        <p:attrNameLst>
                                          <p:attrName>style.visibility</p:attrName>
                                        </p:attrNameLst>
                                      </p:cBhvr>
                                      <p:tavLst>
                                        <p:tav tm="0">
                                          <p:val>
                                            <p:strVal val="hidden"/>
                                          </p:val>
                                        </p:tav>
                                        <p:tav tm="50000">
                                          <p:val>
                                            <p:strVal val="visible"/>
                                          </p:val>
                                        </p:tav>
                                      </p:tavLst>
                                    </p:anim>
                                  </p:childTnLst>
                                </p:cTn>
                              </p:par>
                            </p:childTnLst>
                          </p:cTn>
                        </p:par>
                      </p:childTnLst>
                    </p:cTn>
                  </p:par>
                  <p:par>
                    <p:cTn id="10" fill="hold">
                      <p:stCondLst>
                        <p:cond delay="indefinite"/>
                      </p:stCondLst>
                      <p:childTnLst>
                        <p:par>
                          <p:cTn id="11" fill="hold">
                            <p:stCondLst>
                              <p:cond delay="0"/>
                            </p:stCondLst>
                            <p:childTnLst>
                              <p:par>
                                <p:cTn id="12" presetID="2" presetClass="exit" presetSubtype="4" accel="50000" decel="50000" fill="hold" grpId="3" nodeType="clickEffect">
                                  <p:stCondLst>
                                    <p:cond delay="0"/>
                                  </p:stCondLst>
                                  <p:childTnLst>
                                    <p:anim calcmode="lin" valueType="num">
                                      <p:cBhvr additive="base">
                                        <p:cTn id="13" dur="500"/>
                                        <p:tgtEl>
                                          <p:spTgt spid="15"/>
                                        </p:tgtEl>
                                        <p:attrNameLst>
                                          <p:attrName>ppt_x</p:attrName>
                                        </p:attrNameLst>
                                      </p:cBhvr>
                                      <p:tavLst>
                                        <p:tav tm="0">
                                          <p:val>
                                            <p:strVal val="ppt_x"/>
                                          </p:val>
                                        </p:tav>
                                        <p:tav tm="100000">
                                          <p:val>
                                            <p:strVal val="ppt_x"/>
                                          </p:val>
                                        </p:tav>
                                      </p:tavLst>
                                    </p:anim>
                                    <p:anim calcmode="lin" valueType="num">
                                      <p:cBhvr additive="base">
                                        <p:cTn id="14" dur="500"/>
                                        <p:tgtEl>
                                          <p:spTgt spid="15"/>
                                        </p:tgtEl>
                                        <p:attrNameLst>
                                          <p:attrName>ppt_y</p:attrName>
                                        </p:attrNameLst>
                                      </p:cBhvr>
                                      <p:tavLst>
                                        <p:tav tm="0">
                                          <p:val>
                                            <p:strVal val="ppt_y"/>
                                          </p:val>
                                        </p:tav>
                                        <p:tav tm="100000">
                                          <p:val>
                                            <p:strVal val="1+ppt_h/2"/>
                                          </p:val>
                                        </p:tav>
                                      </p:tavLst>
                                    </p:anim>
                                    <p:set>
                                      <p:cBhvr>
                                        <p:cTn id="15" dur="1" fill="hold">
                                          <p:stCondLst>
                                            <p:cond delay="499"/>
                                          </p:stCondLst>
                                        </p:cTn>
                                        <p:tgtEl>
                                          <p:spTgt spid="15"/>
                                        </p:tgtEl>
                                        <p:attrNameLst>
                                          <p:attrName>style.visibility</p:attrName>
                                        </p:attrNameLst>
                                      </p:cBhvr>
                                      <p:to>
                                        <p:strVal val="hidden"/>
                                      </p:to>
                                    </p:set>
                                  </p:childTnLst>
                                </p:cTn>
                              </p:par>
                            </p:childTnLst>
                          </p:cTn>
                        </p:par>
                        <p:par>
                          <p:cTn id="16" fill="hold">
                            <p:stCondLst>
                              <p:cond delay="500"/>
                            </p:stCondLst>
                            <p:childTnLst>
                              <p:par>
                                <p:cTn id="17" presetID="9" presetClass="exit" presetSubtype="0" fill="hold" grpId="0" nodeType="afterEffect">
                                  <p:stCondLst>
                                    <p:cond delay="0"/>
                                  </p:stCondLst>
                                  <p:childTnLst>
                                    <p:animEffect transition="out" filter="dissolve">
                                      <p:cBhvr>
                                        <p:cTn id="18" dur="500"/>
                                        <p:tgtEl>
                                          <p:spTgt spid="21"/>
                                        </p:tgtEl>
                                      </p:cBhvr>
                                    </p:animEffect>
                                    <p:set>
                                      <p:cBhvr>
                                        <p:cTn id="19" dur="1" fill="hold">
                                          <p:stCondLst>
                                            <p:cond delay="499"/>
                                          </p:stCondLst>
                                        </p:cTn>
                                        <p:tgtEl>
                                          <p:spTgt spid="21"/>
                                        </p:tgtEl>
                                        <p:attrNameLst>
                                          <p:attrName>style.visibility</p:attrName>
                                        </p:attrNameLst>
                                      </p:cBhvr>
                                      <p:to>
                                        <p:strVal val="hidden"/>
                                      </p:to>
                                    </p:set>
                                  </p:childTnLst>
                                </p:cTn>
                              </p:par>
                              <p:par>
                                <p:cTn id="20" presetID="1" presetClass="exit" presetSubtype="0" fill="hold" nodeType="withEffect">
                                  <p:stCondLst>
                                    <p:cond delay="0"/>
                                  </p:stCondLst>
                                  <p:childTnLst>
                                    <p:set>
                                      <p:cBhvr>
                                        <p:cTn id="21" dur="1" fill="hold">
                                          <p:stCondLst>
                                            <p:cond delay="0"/>
                                          </p:stCondLst>
                                        </p:cTn>
                                        <p:tgtEl>
                                          <p:spTgt spid="12"/>
                                        </p:tgtEl>
                                        <p:attrNameLst>
                                          <p:attrName>style.visibility</p:attrName>
                                        </p:attrNameLst>
                                      </p:cBhvr>
                                      <p:to>
                                        <p:strVal val="hidden"/>
                                      </p:to>
                                    </p:set>
                                  </p:childTnLst>
                                </p:cTn>
                              </p:par>
                            </p:childTnLst>
                          </p:cTn>
                        </p:par>
                        <p:par>
                          <p:cTn id="22" fill="hold">
                            <p:stCondLst>
                              <p:cond delay="1000"/>
                            </p:stCondLst>
                            <p:childTnLst>
                              <p:par>
                                <p:cTn id="23" presetID="0" presetClass="path" presetSubtype="0" accel="50000" decel="50000" fill="hold" nodeType="afterEffect">
                                  <p:stCondLst>
                                    <p:cond delay="0"/>
                                  </p:stCondLst>
                                  <p:childTnLst>
                                    <p:animMotion origin="layout" path="M -3.33333E-6 3.7037E-6 C 0.07778 -0.08241 0.15573 -0.16459 0.22084 -0.19329 C 0.28611 -0.22199 0.3533 -0.17199 0.39115 -0.17269 C 0.429 -0.17338 0.43855 -0.1926 0.44861 -0.19746 " pathEditMode="relative" rAng="0" ptsTypes="aaaA">
                                      <p:cBhvr>
                                        <p:cTn id="24" dur="2000" fill="hold"/>
                                        <p:tgtEl>
                                          <p:spTgt spid="13"/>
                                        </p:tgtEl>
                                        <p:attrNameLst>
                                          <p:attrName>ppt_x</p:attrName>
                                          <p:attrName>ppt_y</p:attrName>
                                        </p:attrNameLst>
                                      </p:cBhvr>
                                      <p:rCtr x="22431" y="-11111"/>
                                    </p:animMotion>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900" decel="100000" fill="hold"/>
                                        <p:tgtEl>
                                          <p:spTgt spid="1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Phaser"/>
                                        </p:tgtEl>
                                      </p:cMediaNode>
                                    </p:audio>
                                  </p:sub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ppt_x</p:attrName>
                                        </p:attrNameLst>
                                      </p:cBhvr>
                                      <p:tavLst>
                                        <p:tav tm="0">
                                          <p:val>
                                            <p:strVal val="#ppt_x"/>
                                          </p:val>
                                        </p:tav>
                                        <p:tav tm="100000">
                                          <p:val>
                                            <p:strVal val="#ppt_x"/>
                                          </p:val>
                                        </p:tav>
                                      </p:tavLst>
                                    </p:anim>
                                    <p:anim calcmode="lin" valueType="num">
                                      <p:cBhvr>
                                        <p:cTn id="41" dur="900" decel="100000" fill="hold"/>
                                        <p:tgtEl>
                                          <p:spTgt spid="17"/>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5" name="Camera"/>
                                        </p:tgtEl>
                                      </p:cMediaNode>
                                    </p:audio>
                                  </p:subTnLst>
                                </p:cTn>
                              </p:par>
                              <p:par>
                                <p:cTn id="43" presetID="1"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3" animBg="1"/>
      <p:bldP spid="15" grpId="4" animBg="1"/>
      <p:bldP spid="16" grpId="0"/>
      <p:bldP spid="17" grpId="0"/>
      <p:bldP spid="18" grpId="0" animBg="1"/>
      <p:bldP spid="20" grpId="0" animBg="1"/>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age Title"/>
          <p:cNvSpPr>
            <a:spLocks noGrp="1"/>
          </p:cNvSpPr>
          <p:nvPr>
            <p:ph type="title" idx="4294967295"/>
          </p:nvPr>
        </p:nvSpPr>
        <p:spPr>
          <a:xfrm>
            <a:off x="152400" y="127000"/>
            <a:ext cx="8229600" cy="639763"/>
          </a:xfrm>
        </p:spPr>
        <p:txBody>
          <a:bodyPr/>
          <a:lstStyle/>
          <a:p>
            <a:pPr algn="l"/>
            <a:r>
              <a:rPr lang="en-US" sz="3200" b="1" dirty="0" smtClean="0">
                <a:solidFill>
                  <a:schemeClr val="bg1"/>
                </a:solidFill>
                <a:ea typeface="ＭＳ Ｐゴシック" charset="-128"/>
              </a:rPr>
              <a:t>Launch:  Guided Practice</a:t>
            </a:r>
          </a:p>
        </p:txBody>
      </p:sp>
      <p:sp>
        <p:nvSpPr>
          <p:cNvPr id="7" name="White Background"/>
          <p:cNvSpPr>
            <a:spLocks noChangeArrowheads="1"/>
          </p:cNvSpPr>
          <p:nvPr/>
        </p:nvSpPr>
        <p:spPr bwMode="auto">
          <a:xfrm>
            <a:off x="228600" y="766763"/>
            <a:ext cx="8686800" cy="4910137"/>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dirty="0"/>
          </a:p>
        </p:txBody>
      </p:sp>
      <p:sp>
        <p:nvSpPr>
          <p:cNvPr id="10" name="TextBox 9"/>
          <p:cNvSpPr txBox="1"/>
          <p:nvPr/>
        </p:nvSpPr>
        <p:spPr>
          <a:xfrm>
            <a:off x="457200" y="892314"/>
            <a:ext cx="8255000" cy="707886"/>
          </a:xfrm>
          <a:prstGeom prst="rect">
            <a:avLst/>
          </a:prstGeom>
          <a:noFill/>
        </p:spPr>
        <p:txBody>
          <a:bodyPr wrap="square" rtlCol="0">
            <a:spAutoFit/>
          </a:bodyPr>
          <a:lstStyle/>
          <a:p>
            <a:r>
              <a:rPr lang="en-US" sz="2000" dirty="0" smtClean="0"/>
              <a:t>Let’s try a few more! Identify the variables in each scenario and explain how they are related. Label the independent and dependent variables.</a:t>
            </a:r>
            <a:endParaRPr lang="en-US" sz="2000" dirty="0"/>
          </a:p>
        </p:txBody>
      </p:sp>
      <p:pic>
        <p:nvPicPr>
          <p:cNvPr id="12" name="Picture 11" descr="sneakers.jpg"/>
          <p:cNvPicPr>
            <a:picLocks noChangeAspect="1"/>
          </p:cNvPicPr>
          <p:nvPr/>
        </p:nvPicPr>
        <p:blipFill>
          <a:blip r:embed="rId4"/>
          <a:stretch>
            <a:fillRect/>
          </a:stretch>
        </p:blipFill>
        <p:spPr>
          <a:xfrm>
            <a:off x="533400" y="2133600"/>
            <a:ext cx="1981200" cy="1981200"/>
          </a:xfrm>
          <a:prstGeom prst="rect">
            <a:avLst/>
          </a:prstGeom>
        </p:spPr>
      </p:pic>
      <p:sp>
        <p:nvSpPr>
          <p:cNvPr id="11" name="TextBox 10"/>
          <p:cNvSpPr txBox="1"/>
          <p:nvPr/>
        </p:nvSpPr>
        <p:spPr>
          <a:xfrm>
            <a:off x="457200" y="1600200"/>
            <a:ext cx="8255000" cy="646331"/>
          </a:xfrm>
          <a:prstGeom prst="rect">
            <a:avLst/>
          </a:prstGeom>
          <a:noFill/>
        </p:spPr>
        <p:txBody>
          <a:bodyPr wrap="square" rtlCol="0">
            <a:spAutoFit/>
          </a:bodyPr>
          <a:lstStyle/>
          <a:p>
            <a:r>
              <a:rPr lang="en-US" dirty="0" smtClean="0">
                <a:solidFill>
                  <a:schemeClr val="accent4">
                    <a:lumMod val="75000"/>
                  </a:schemeClr>
                </a:solidFill>
                <a:latin typeface="Arial"/>
              </a:rPr>
              <a:t>1) Stephanie is saving money to buy new sneakers. She plans to save $10 </a:t>
            </a:r>
            <a:br>
              <a:rPr lang="en-US" dirty="0" smtClean="0">
                <a:solidFill>
                  <a:schemeClr val="accent4">
                    <a:lumMod val="75000"/>
                  </a:schemeClr>
                </a:solidFill>
                <a:latin typeface="Arial"/>
              </a:rPr>
            </a:br>
            <a:r>
              <a:rPr lang="en-US" dirty="0" smtClean="0">
                <a:solidFill>
                  <a:schemeClr val="accent4">
                    <a:lumMod val="75000"/>
                  </a:schemeClr>
                </a:solidFill>
                <a:latin typeface="Arial"/>
              </a:rPr>
              <a:t>    each week.</a:t>
            </a:r>
            <a:endParaRPr lang="en-US" dirty="0">
              <a:solidFill>
                <a:schemeClr val="accent4">
                  <a:lumMod val="75000"/>
                </a:schemeClr>
              </a:solidFill>
              <a:latin typeface="Arial"/>
            </a:endParaRPr>
          </a:p>
        </p:txBody>
      </p:sp>
      <p:pic>
        <p:nvPicPr>
          <p:cNvPr id="13" name="Picture 12" descr="teacherclipart.jpg"/>
          <p:cNvPicPr>
            <a:picLocks noChangeAspect="1"/>
          </p:cNvPicPr>
          <p:nvPr/>
        </p:nvPicPr>
        <p:blipFill>
          <a:blip r:embed="rId5"/>
          <a:stretch>
            <a:fillRect/>
          </a:stretch>
        </p:blipFill>
        <p:spPr>
          <a:xfrm>
            <a:off x="7086600" y="4058073"/>
            <a:ext cx="1828800" cy="1584960"/>
          </a:xfrm>
          <a:prstGeom prst="rect">
            <a:avLst/>
          </a:prstGeom>
        </p:spPr>
      </p:pic>
      <p:sp>
        <p:nvSpPr>
          <p:cNvPr id="14" name="Oval Callout 13"/>
          <p:cNvSpPr/>
          <p:nvPr/>
        </p:nvSpPr>
        <p:spPr>
          <a:xfrm>
            <a:off x="4647660" y="3852937"/>
            <a:ext cx="2819940" cy="1023863"/>
          </a:xfrm>
          <a:prstGeom prst="wedgeEllipseCallout">
            <a:avLst>
              <a:gd name="adj1" fmla="val 63204"/>
              <a:gd name="adj2" fmla="val 35784"/>
            </a:avLst>
          </a:prstGeom>
          <a:noFill/>
          <a:ln w="25400">
            <a:solidFill>
              <a:srgbClr val="488D4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4800060" y="4038600"/>
            <a:ext cx="2667540" cy="646331"/>
          </a:xfrm>
          <a:prstGeom prst="rect">
            <a:avLst/>
          </a:prstGeom>
          <a:noFill/>
        </p:spPr>
        <p:txBody>
          <a:bodyPr wrap="square" rtlCol="0">
            <a:spAutoFit/>
          </a:bodyPr>
          <a:lstStyle/>
          <a:p>
            <a:r>
              <a:rPr lang="en-US" dirty="0" smtClean="0"/>
              <a:t>What are the variables?</a:t>
            </a:r>
            <a:br>
              <a:rPr lang="en-US" dirty="0" smtClean="0"/>
            </a:br>
            <a:r>
              <a:rPr lang="en-US" dirty="0" smtClean="0"/>
              <a:t>   (What is changing??) </a:t>
            </a:r>
            <a:endParaRPr lang="en-US" dirty="0"/>
          </a:p>
        </p:txBody>
      </p:sp>
      <p:sp>
        <p:nvSpPr>
          <p:cNvPr id="16" name="Round Diagonal Corner Rectangle 15"/>
          <p:cNvSpPr/>
          <p:nvPr/>
        </p:nvSpPr>
        <p:spPr>
          <a:xfrm>
            <a:off x="2819400" y="1600200"/>
            <a:ext cx="762000" cy="381000"/>
          </a:xfrm>
          <a:prstGeom prst="round2DiagRect">
            <a:avLst/>
          </a:prstGeom>
          <a:noFill/>
          <a:ln w="38100">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ound Diagonal Corner Rectangle 16"/>
          <p:cNvSpPr/>
          <p:nvPr/>
        </p:nvSpPr>
        <p:spPr>
          <a:xfrm>
            <a:off x="1295400" y="1905000"/>
            <a:ext cx="609600" cy="303431"/>
          </a:xfrm>
          <a:prstGeom prst="round2DiagRect">
            <a:avLst/>
          </a:prstGeom>
          <a:noFill/>
          <a:ln w="38100">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4800060" y="4038600"/>
            <a:ext cx="2667540" cy="646331"/>
          </a:xfrm>
          <a:prstGeom prst="rect">
            <a:avLst/>
          </a:prstGeom>
          <a:noFill/>
        </p:spPr>
        <p:txBody>
          <a:bodyPr wrap="square" rtlCol="0">
            <a:spAutoFit/>
          </a:bodyPr>
          <a:lstStyle/>
          <a:p>
            <a:r>
              <a:rPr lang="en-US" dirty="0" smtClean="0">
                <a:solidFill>
                  <a:schemeClr val="accent2"/>
                </a:solidFill>
              </a:rPr>
              <a:t>Which variable depends on the other to change?</a:t>
            </a:r>
            <a:endParaRPr lang="en-US" dirty="0">
              <a:solidFill>
                <a:schemeClr val="accent2"/>
              </a:solidFill>
            </a:endParaRPr>
          </a:p>
        </p:txBody>
      </p:sp>
      <p:sp>
        <p:nvSpPr>
          <p:cNvPr id="20" name="TextBox 19"/>
          <p:cNvSpPr txBox="1"/>
          <p:nvPr/>
        </p:nvSpPr>
        <p:spPr>
          <a:xfrm>
            <a:off x="2590800" y="2133600"/>
            <a:ext cx="5791200" cy="369332"/>
          </a:xfrm>
          <a:prstGeom prst="rect">
            <a:avLst/>
          </a:prstGeom>
          <a:noFill/>
        </p:spPr>
        <p:txBody>
          <a:bodyPr wrap="square" rtlCol="0">
            <a:spAutoFit/>
          </a:bodyPr>
          <a:lstStyle/>
          <a:p>
            <a:r>
              <a:rPr lang="en-US" b="1" dirty="0" smtClean="0">
                <a:solidFill>
                  <a:schemeClr val="accent4">
                    <a:lumMod val="75000"/>
                  </a:schemeClr>
                </a:solidFill>
              </a:rPr>
              <a:t>The amount of </a:t>
            </a:r>
            <a:r>
              <a:rPr lang="en-US" b="1" dirty="0" smtClean="0">
                <a:solidFill>
                  <a:srgbClr val="FF6600"/>
                </a:solidFill>
              </a:rPr>
              <a:t>money</a:t>
            </a:r>
            <a:r>
              <a:rPr lang="en-US" b="1" dirty="0" smtClean="0">
                <a:solidFill>
                  <a:schemeClr val="accent4">
                    <a:lumMod val="75000"/>
                  </a:schemeClr>
                </a:solidFill>
              </a:rPr>
              <a:t> DEPENDS ON the </a:t>
            </a:r>
            <a:r>
              <a:rPr lang="en-US" b="1" dirty="0" smtClean="0">
                <a:solidFill>
                  <a:schemeClr val="accent5">
                    <a:lumMod val="75000"/>
                  </a:schemeClr>
                </a:solidFill>
              </a:rPr>
              <a:t>weeks</a:t>
            </a:r>
            <a:r>
              <a:rPr lang="en-US" b="1" dirty="0" smtClean="0">
                <a:solidFill>
                  <a:schemeClr val="accent4">
                    <a:lumMod val="75000"/>
                  </a:schemeClr>
                </a:solidFill>
              </a:rPr>
              <a:t> going by!</a:t>
            </a:r>
            <a:endParaRPr lang="en-US" b="1" dirty="0">
              <a:solidFill>
                <a:schemeClr val="accent4">
                  <a:lumMod val="75000"/>
                </a:schemeClr>
              </a:solidFill>
            </a:endParaRPr>
          </a:p>
        </p:txBody>
      </p:sp>
      <p:sp>
        <p:nvSpPr>
          <p:cNvPr id="22" name="Up Arrow Callout 21"/>
          <p:cNvSpPr/>
          <p:nvPr/>
        </p:nvSpPr>
        <p:spPr>
          <a:xfrm>
            <a:off x="3734174" y="2514600"/>
            <a:ext cx="1447426" cy="1027331"/>
          </a:xfrm>
          <a:prstGeom prst="upArrowCallout">
            <a:avLst/>
          </a:prstGeom>
          <a:noFill/>
          <a:ln w="381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Up Arrow Callout 22"/>
          <p:cNvSpPr/>
          <p:nvPr/>
        </p:nvSpPr>
        <p:spPr>
          <a:xfrm>
            <a:off x="5867400" y="2514600"/>
            <a:ext cx="1790513" cy="990600"/>
          </a:xfrm>
          <a:prstGeom prst="upArrowCallout">
            <a:avLst/>
          </a:prstGeom>
          <a:noFill/>
          <a:ln w="38100">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3810000" y="2895600"/>
            <a:ext cx="1447426" cy="646331"/>
          </a:xfrm>
          <a:prstGeom prst="rect">
            <a:avLst/>
          </a:prstGeom>
          <a:noFill/>
        </p:spPr>
        <p:txBody>
          <a:bodyPr wrap="square" rtlCol="0">
            <a:spAutoFit/>
          </a:bodyPr>
          <a:lstStyle/>
          <a:p>
            <a:r>
              <a:rPr lang="en-US" dirty="0" smtClean="0">
                <a:solidFill>
                  <a:schemeClr val="accent6">
                    <a:lumMod val="75000"/>
                  </a:schemeClr>
                </a:solidFill>
              </a:rPr>
              <a:t>Dependent</a:t>
            </a:r>
            <a:br>
              <a:rPr lang="en-US" dirty="0" smtClean="0">
                <a:solidFill>
                  <a:schemeClr val="accent6">
                    <a:lumMod val="75000"/>
                  </a:schemeClr>
                </a:solidFill>
              </a:rPr>
            </a:br>
            <a:r>
              <a:rPr lang="en-US" dirty="0" smtClean="0">
                <a:solidFill>
                  <a:schemeClr val="accent6">
                    <a:lumMod val="75000"/>
                  </a:schemeClr>
                </a:solidFill>
              </a:rPr>
              <a:t>Variable</a:t>
            </a:r>
            <a:endParaRPr lang="en-US" dirty="0">
              <a:solidFill>
                <a:schemeClr val="accent6">
                  <a:lumMod val="75000"/>
                </a:schemeClr>
              </a:solidFill>
            </a:endParaRPr>
          </a:p>
        </p:txBody>
      </p:sp>
      <p:sp>
        <p:nvSpPr>
          <p:cNvPr id="25" name="TextBox 24"/>
          <p:cNvSpPr txBox="1"/>
          <p:nvPr/>
        </p:nvSpPr>
        <p:spPr>
          <a:xfrm>
            <a:off x="5867400" y="2895600"/>
            <a:ext cx="1790513" cy="646331"/>
          </a:xfrm>
          <a:prstGeom prst="rect">
            <a:avLst/>
          </a:prstGeom>
          <a:noFill/>
        </p:spPr>
        <p:txBody>
          <a:bodyPr wrap="square" rtlCol="0">
            <a:spAutoFit/>
          </a:bodyPr>
          <a:lstStyle/>
          <a:p>
            <a:r>
              <a:rPr lang="en-US" dirty="0" smtClean="0"/>
              <a:t>   </a:t>
            </a:r>
            <a:r>
              <a:rPr lang="en-US" dirty="0" smtClean="0">
                <a:solidFill>
                  <a:schemeClr val="accent5">
                    <a:lumMod val="75000"/>
                  </a:schemeClr>
                </a:solidFill>
              </a:rPr>
              <a:t>Independent</a:t>
            </a:r>
            <a:br>
              <a:rPr lang="en-US" dirty="0" smtClean="0">
                <a:solidFill>
                  <a:schemeClr val="accent5">
                    <a:lumMod val="75000"/>
                  </a:schemeClr>
                </a:solidFill>
              </a:rPr>
            </a:br>
            <a:r>
              <a:rPr lang="en-US" dirty="0" smtClean="0">
                <a:solidFill>
                  <a:schemeClr val="accent5">
                    <a:lumMod val="75000"/>
                  </a:schemeClr>
                </a:solidFill>
              </a:rPr>
              <a:t>        Variable</a:t>
            </a:r>
            <a:endParaRPr lang="en-US" dirty="0"/>
          </a:p>
        </p:txBody>
      </p:sp>
      <p:sp>
        <p:nvSpPr>
          <p:cNvPr id="26" name="TextBox 25"/>
          <p:cNvSpPr txBox="1"/>
          <p:nvPr/>
        </p:nvSpPr>
        <p:spPr>
          <a:xfrm>
            <a:off x="4876800" y="3962400"/>
            <a:ext cx="2400570" cy="830997"/>
          </a:xfrm>
          <a:prstGeom prst="rect">
            <a:avLst/>
          </a:prstGeom>
          <a:noFill/>
        </p:spPr>
        <p:txBody>
          <a:bodyPr wrap="square" rtlCol="0">
            <a:spAutoFit/>
          </a:bodyPr>
          <a:lstStyle/>
          <a:p>
            <a:pPr algn="ctr"/>
            <a:r>
              <a:rPr lang="en-US" sz="1600" dirty="0" smtClean="0">
                <a:solidFill>
                  <a:srgbClr val="008000"/>
                </a:solidFill>
              </a:rPr>
              <a:t>Nice work! Now, let’s write a rule to match this story.</a:t>
            </a:r>
            <a:endParaRPr lang="en-US" sz="1600" dirty="0">
              <a:solidFill>
                <a:srgbClr val="008000"/>
              </a:solidFill>
            </a:endParaRPr>
          </a:p>
        </p:txBody>
      </p:sp>
      <p:sp>
        <p:nvSpPr>
          <p:cNvPr id="27" name="TextBox 26"/>
          <p:cNvSpPr txBox="1"/>
          <p:nvPr/>
        </p:nvSpPr>
        <p:spPr>
          <a:xfrm>
            <a:off x="990600" y="4215572"/>
            <a:ext cx="1066800" cy="477054"/>
          </a:xfrm>
          <a:prstGeom prst="rect">
            <a:avLst/>
          </a:prstGeom>
          <a:noFill/>
        </p:spPr>
        <p:txBody>
          <a:bodyPr wrap="square" rtlCol="0">
            <a:spAutoFit/>
          </a:bodyPr>
          <a:lstStyle/>
          <a:p>
            <a:r>
              <a:rPr lang="en-US" sz="2500" u="sng" dirty="0" smtClean="0">
                <a:solidFill>
                  <a:srgbClr val="488D43"/>
                </a:solidFill>
              </a:rPr>
              <a:t>RULE</a:t>
            </a:r>
            <a:r>
              <a:rPr lang="en-US" sz="2500" dirty="0" smtClean="0">
                <a:solidFill>
                  <a:srgbClr val="488D43"/>
                </a:solidFill>
              </a:rPr>
              <a:t>: </a:t>
            </a:r>
            <a:endParaRPr lang="en-US" sz="2500" dirty="0">
              <a:solidFill>
                <a:srgbClr val="488D43"/>
              </a:solidFill>
            </a:endParaRPr>
          </a:p>
        </p:txBody>
      </p:sp>
      <p:sp>
        <p:nvSpPr>
          <p:cNvPr id="28" name="TextBox 27"/>
          <p:cNvSpPr txBox="1"/>
          <p:nvPr/>
        </p:nvSpPr>
        <p:spPr>
          <a:xfrm>
            <a:off x="1981200" y="4215572"/>
            <a:ext cx="2286000" cy="477054"/>
          </a:xfrm>
          <a:prstGeom prst="rect">
            <a:avLst/>
          </a:prstGeom>
          <a:noFill/>
        </p:spPr>
        <p:txBody>
          <a:bodyPr wrap="square" rtlCol="0">
            <a:spAutoFit/>
          </a:bodyPr>
          <a:lstStyle/>
          <a:p>
            <a:r>
              <a:rPr lang="en-US" sz="2500" dirty="0" err="1" smtClean="0">
                <a:solidFill>
                  <a:srgbClr val="FF6600"/>
                </a:solidFill>
              </a:rPr>
              <a:t>m</a:t>
            </a:r>
            <a:r>
              <a:rPr lang="en-US" sz="2500" dirty="0" smtClean="0">
                <a:solidFill>
                  <a:srgbClr val="008000"/>
                </a:solidFill>
              </a:rPr>
              <a:t> = </a:t>
            </a:r>
            <a:r>
              <a:rPr lang="en-US" sz="2500" dirty="0" smtClean="0"/>
              <a:t>10</a:t>
            </a:r>
            <a:r>
              <a:rPr lang="en-US" sz="2500" dirty="0" smtClean="0">
                <a:solidFill>
                  <a:schemeClr val="accent5">
                    <a:lumMod val="75000"/>
                  </a:schemeClr>
                </a:solidFill>
              </a:rPr>
              <a:t>w</a:t>
            </a:r>
            <a:r>
              <a:rPr lang="en-US" sz="2500" dirty="0" smtClean="0">
                <a:solidFill>
                  <a:srgbClr val="008000"/>
                </a:solidFill>
              </a:rPr>
              <a:t> </a:t>
            </a:r>
            <a:endParaRPr lang="en-US" sz="2500" dirty="0">
              <a:solidFill>
                <a:srgbClr val="008000"/>
              </a:solidFill>
            </a:endParaRPr>
          </a:p>
        </p:txBody>
      </p:sp>
      <p:sp>
        <p:nvSpPr>
          <p:cNvPr id="29" name="TextBox 28"/>
          <p:cNvSpPr txBox="1"/>
          <p:nvPr/>
        </p:nvSpPr>
        <p:spPr>
          <a:xfrm>
            <a:off x="1066800" y="4763869"/>
            <a:ext cx="3276600" cy="646331"/>
          </a:xfrm>
          <a:prstGeom prst="rect">
            <a:avLst/>
          </a:prstGeom>
          <a:noFill/>
        </p:spPr>
        <p:txBody>
          <a:bodyPr wrap="square" rtlCol="0">
            <a:spAutoFit/>
          </a:bodyPr>
          <a:lstStyle/>
          <a:p>
            <a:r>
              <a:rPr lang="en-US" dirty="0" smtClean="0"/>
              <a:t>“</a:t>
            </a:r>
            <a:r>
              <a:rPr lang="en-US" dirty="0" smtClean="0">
                <a:solidFill>
                  <a:srgbClr val="FF6600"/>
                </a:solidFill>
              </a:rPr>
              <a:t>money</a:t>
            </a:r>
            <a:r>
              <a:rPr lang="en-US" dirty="0" smtClean="0"/>
              <a:t> saved is equal to $10 times the number of </a:t>
            </a:r>
            <a:r>
              <a:rPr lang="en-US" dirty="0" smtClean="0">
                <a:solidFill>
                  <a:schemeClr val="accent5">
                    <a:lumMod val="75000"/>
                  </a:schemeClr>
                </a:solidFill>
              </a:rPr>
              <a:t>weeks</a:t>
            </a:r>
            <a:r>
              <a:rPr lang="en-US" dirty="0" smtClean="0"/>
              <a:t>”</a:t>
            </a:r>
            <a:endParaRPr lang="en-US" dirty="0"/>
          </a:p>
        </p:txBody>
      </p:sp>
      <p:sp>
        <p:nvSpPr>
          <p:cNvPr id="2355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41396D09-4F94-420F-A8E0-37A3735BC0EC}" type="slidenum">
              <a:rPr lang="en-US" smtClean="0">
                <a:solidFill>
                  <a:schemeClr val="bg1"/>
                </a:solidFill>
              </a:rPr>
              <a:pPr algn="ctr" eaLnBrk="1" hangingPunct="1"/>
              <a:t>7</a:t>
            </a:fld>
            <a:endParaRPr lang="en-US" smtClean="0">
              <a:solidFill>
                <a:schemeClr val="bg1"/>
              </a:solidFill>
            </a:endParaRPr>
          </a:p>
        </p:txBody>
      </p:sp>
      <p:sp>
        <p:nvSpPr>
          <p:cNvPr id="19" name="Agenda Link">
            <a:hlinkClick r:id="rId6" action="ppaction://hlinksldjump"/>
          </p:cNvPr>
          <p:cNvSpPr txBox="1"/>
          <p:nvPr/>
        </p:nvSpPr>
        <p:spPr>
          <a:xfrm>
            <a:off x="7696200" y="602615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grpSp>
        <p:nvGrpSpPr>
          <p:cNvPr id="2" name="Group 5"/>
          <p:cNvGrpSpPr>
            <a:grpSpLocks/>
          </p:cNvGrpSpPr>
          <p:nvPr/>
        </p:nvGrpSpPr>
        <p:grpSpPr bwMode="auto">
          <a:xfrm>
            <a:off x="609600" y="6413500"/>
            <a:ext cx="7402513" cy="387350"/>
            <a:chOff x="609600" y="6414018"/>
            <a:chExt cx="7401771" cy="386725"/>
          </a:xfrm>
        </p:grpSpPr>
        <p:pic>
          <p:nvPicPr>
            <p:cNvPr id="23559" name="Picture 7" descr="blue.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8" descr="red.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9" descr="black.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accel="50000" decel="5000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ppt_x"/>
                                          </p:val>
                                        </p:tav>
                                        <p:tav tm="100000">
                                          <p:val>
                                            <p:strVal val="#ppt_x"/>
                                          </p:val>
                                        </p:tav>
                                      </p:tavLst>
                                    </p:anim>
                                    <p:anim calcmode="lin" valueType="num">
                                      <p:cBhvr additive="base">
                                        <p:cTn id="15" dur="500" fill="hold"/>
                                        <p:tgtEl>
                                          <p:spTgt spid="13"/>
                                        </p:tgtEl>
                                        <p:attrNameLst>
                                          <p:attrName>ppt_y</p:attrName>
                                        </p:attrNameLst>
                                      </p:cBhvr>
                                      <p:tavLst>
                                        <p:tav tm="0">
                                          <p:val>
                                            <p:strVal val="1+#ppt_h/2"/>
                                          </p:val>
                                        </p:tav>
                                        <p:tav tm="100000">
                                          <p:val>
                                            <p:strVal val="#ppt_y"/>
                                          </p:val>
                                        </p:tav>
                                      </p:tavLst>
                                    </p:anim>
                                  </p:childTnLst>
                                </p:cTn>
                              </p:par>
                              <p:par>
                                <p:cTn id="16" presetID="6" presetClass="entr" presetSubtype="16"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circle(in)">
                                      <p:cBhvr>
                                        <p:cTn id="18" dur="2000"/>
                                        <p:tgtEl>
                                          <p:spTgt spid="14"/>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circle(in)">
                                      <p:cBhvr>
                                        <p:cTn id="21" dur="2000"/>
                                        <p:tgtEl>
                                          <p:spTgt spid="15"/>
                                        </p:tgtEl>
                                      </p:cBhvr>
                                    </p:animEffect>
                                  </p:childTnLst>
                                  <p:subTnLst>
                                    <p:audio>
                                      <p:cMediaNode>
                                        <p:cTn display="0" masterRel="sameClick">
                                          <p:stCondLst>
                                            <p:cond evt="begin" delay="0">
                                              <p:tn val="19"/>
                                            </p:cond>
                                          </p:stCondLst>
                                          <p:endCondLst>
                                            <p:cond evt="onStopAudio" delay="0">
                                              <p:tgtEl>
                                                <p:sldTgt/>
                                              </p:tgtEl>
                                            </p:cond>
                                          </p:endCondLst>
                                        </p:cTn>
                                        <p:tgtEl>
                                          <p:sndTgt r:embed="rId3" name="Quack"/>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accel="50000" decel="5000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ppt_x"/>
                                          </p:val>
                                        </p:tav>
                                        <p:tav tm="100000">
                                          <p:val>
                                            <p:strVal val="#ppt_x"/>
                                          </p:val>
                                        </p:tav>
                                      </p:tavLst>
                                    </p:anim>
                                    <p:anim calcmode="lin" valueType="num">
                                      <p:cBhvr additive="base">
                                        <p:cTn id="27" dur="500" fill="hold"/>
                                        <p:tgtEl>
                                          <p:spTgt spid="16"/>
                                        </p:tgtEl>
                                        <p:attrNameLst>
                                          <p:attrName>ppt_y</p:attrName>
                                        </p:attrNameLst>
                                      </p:cBhvr>
                                      <p:tavLst>
                                        <p:tav tm="0">
                                          <p:val>
                                            <p:strVal val="1+#ppt_h/2"/>
                                          </p:val>
                                        </p:tav>
                                        <p:tav tm="100000">
                                          <p:val>
                                            <p:strVal val="#ppt_y"/>
                                          </p:val>
                                        </p:tav>
                                      </p:tavLst>
                                    </p:anim>
                                  </p:childTnLst>
                                </p:cTn>
                              </p:par>
                            </p:childTnLst>
                          </p:cTn>
                        </p:par>
                        <p:par>
                          <p:cTn id="28" fill="hold">
                            <p:stCondLst>
                              <p:cond delay="500"/>
                            </p:stCondLst>
                            <p:childTnLst>
                              <p:par>
                                <p:cTn id="29" presetID="2" presetClass="entr" presetSubtype="1" accel="50000" decel="5000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xit" presetSubtype="0" fill="hold" grpId="1" nodeType="clickEffect">
                                  <p:stCondLst>
                                    <p:cond delay="0"/>
                                  </p:stCondLst>
                                  <p:childTnLst>
                                    <p:animEffect transition="out" filter="fade">
                                      <p:cBhvr>
                                        <p:cTn id="36" dur="1000"/>
                                        <p:tgtEl>
                                          <p:spTgt spid="15"/>
                                        </p:tgtEl>
                                      </p:cBhvr>
                                    </p:animEffect>
                                    <p:anim calcmode="lin" valueType="num">
                                      <p:cBhvr>
                                        <p:cTn id="37" dur="1000"/>
                                        <p:tgtEl>
                                          <p:spTgt spid="15"/>
                                        </p:tgtEl>
                                        <p:attrNameLst>
                                          <p:attrName>ppt_x</p:attrName>
                                        </p:attrNameLst>
                                      </p:cBhvr>
                                      <p:tavLst>
                                        <p:tav tm="0">
                                          <p:val>
                                            <p:strVal val="ppt_x"/>
                                          </p:val>
                                        </p:tav>
                                        <p:tav tm="100000">
                                          <p:val>
                                            <p:strVal val="ppt_x"/>
                                          </p:val>
                                        </p:tav>
                                      </p:tavLst>
                                    </p:anim>
                                    <p:anim calcmode="lin" valueType="num">
                                      <p:cBhvr>
                                        <p:cTn id="38" dur="1000"/>
                                        <p:tgtEl>
                                          <p:spTgt spid="15"/>
                                        </p:tgtEl>
                                        <p:attrNameLst>
                                          <p:attrName>ppt_y</p:attrName>
                                        </p:attrNameLst>
                                      </p:cBhvr>
                                      <p:tavLst>
                                        <p:tav tm="0">
                                          <p:val>
                                            <p:strVal val="ppt_y"/>
                                          </p:val>
                                        </p:tav>
                                        <p:tav tm="100000">
                                          <p:val>
                                            <p:strVal val="ppt_y+.1"/>
                                          </p:val>
                                        </p:tav>
                                      </p:tavLst>
                                    </p:anim>
                                    <p:set>
                                      <p:cBhvr>
                                        <p:cTn id="39" dur="1" fill="hold">
                                          <p:stCondLst>
                                            <p:cond delay="999"/>
                                          </p:stCondLst>
                                        </p:cTn>
                                        <p:tgtEl>
                                          <p:spTgt spid="15"/>
                                        </p:tgtEl>
                                        <p:attrNameLst>
                                          <p:attrName>style.visibility</p:attrName>
                                        </p:attrNameLst>
                                      </p:cBhvr>
                                      <p:to>
                                        <p:strVal val="hidden"/>
                                      </p:to>
                                    </p:set>
                                  </p:childTnLst>
                                </p:cTn>
                              </p:par>
                            </p:childTnLst>
                          </p:cTn>
                        </p:par>
                        <p:par>
                          <p:cTn id="40" fill="hold">
                            <p:stCondLst>
                              <p:cond delay="1000"/>
                            </p:stCondLst>
                            <p:childTnLst>
                              <p:par>
                                <p:cTn id="41" presetID="1"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3" name="Quack"/>
                                        </p:tgtEl>
                                      </p:cMediaNode>
                                    </p:audio>
                                  </p:sub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52"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Scale>
                                      <p:cBhvr>
                                        <p:cTn id="55"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22"/>
                                        </p:tgtEl>
                                        <p:attrNameLst>
                                          <p:attrName>ppt_x</p:attrName>
                                          <p:attrName>ppt_y</p:attrName>
                                        </p:attrNameLst>
                                      </p:cBhvr>
                                    </p:animMotion>
                                    <p:animEffect transition="in" filter="fade">
                                      <p:cBhvr>
                                        <p:cTn id="57" dur="1000"/>
                                        <p:tgtEl>
                                          <p:spTgt spid="22"/>
                                        </p:tgtEl>
                                      </p:cBhvr>
                                    </p:animEffect>
                                  </p:childTnLst>
                                </p:cTn>
                              </p:par>
                              <p:par>
                                <p:cTn id="58" presetID="52" presetClass="entr" presetSubtype="0"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Scale>
                                      <p:cBhvr>
                                        <p:cTn id="60"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1" dur="1000" decel="50000" fill="hold">
                                          <p:stCondLst>
                                            <p:cond delay="0"/>
                                          </p:stCondLst>
                                        </p:cTn>
                                        <p:tgtEl>
                                          <p:spTgt spid="24"/>
                                        </p:tgtEl>
                                        <p:attrNameLst>
                                          <p:attrName>ppt_x</p:attrName>
                                          <p:attrName>ppt_y</p:attrName>
                                        </p:attrNameLst>
                                      </p:cBhvr>
                                    </p:animMotion>
                                    <p:animEffect transition="in" filter="fade">
                                      <p:cBhvr>
                                        <p:cTn id="62" dur="1000"/>
                                        <p:tgtEl>
                                          <p:spTgt spid="24"/>
                                        </p:tgtEl>
                                      </p:cBhvr>
                                    </p:animEffect>
                                  </p:childTnLst>
                                </p:cTn>
                              </p:par>
                            </p:childTnLst>
                          </p:cTn>
                        </p:par>
                        <p:par>
                          <p:cTn id="63" fill="hold">
                            <p:stCondLst>
                              <p:cond delay="1000"/>
                            </p:stCondLst>
                            <p:childTnLst>
                              <p:par>
                                <p:cTn id="64" presetID="52"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Scale>
                                      <p:cBhvr>
                                        <p:cTn id="66" dur="10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7" dur="1000" decel="50000" fill="hold">
                                          <p:stCondLst>
                                            <p:cond delay="0"/>
                                          </p:stCondLst>
                                        </p:cTn>
                                        <p:tgtEl>
                                          <p:spTgt spid="23"/>
                                        </p:tgtEl>
                                        <p:attrNameLst>
                                          <p:attrName>ppt_x</p:attrName>
                                          <p:attrName>ppt_y</p:attrName>
                                        </p:attrNameLst>
                                      </p:cBhvr>
                                    </p:animMotion>
                                    <p:animEffect transition="in" filter="fade">
                                      <p:cBhvr>
                                        <p:cTn id="68" dur="1000"/>
                                        <p:tgtEl>
                                          <p:spTgt spid="23"/>
                                        </p:tgtEl>
                                      </p:cBhvr>
                                    </p:animEffect>
                                  </p:childTnLst>
                                </p:cTn>
                              </p:par>
                              <p:par>
                                <p:cTn id="69" presetID="52" presetClass="entr" presetSubtype="0"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animScale>
                                      <p:cBhvr>
                                        <p:cTn id="71"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2" dur="1000" decel="50000" fill="hold">
                                          <p:stCondLst>
                                            <p:cond delay="0"/>
                                          </p:stCondLst>
                                        </p:cTn>
                                        <p:tgtEl>
                                          <p:spTgt spid="25"/>
                                        </p:tgtEl>
                                        <p:attrNameLst>
                                          <p:attrName>ppt_x</p:attrName>
                                          <p:attrName>ppt_y</p:attrName>
                                        </p:attrNameLst>
                                      </p:cBhvr>
                                    </p:animMotion>
                                    <p:animEffect transition="in" filter="fade">
                                      <p:cBhvr>
                                        <p:cTn id="73" dur="1000"/>
                                        <p:tgtEl>
                                          <p:spTgt spid="25"/>
                                        </p:tgtEl>
                                      </p:cBhvr>
                                    </p:animEffect>
                                  </p:childTnLst>
                                </p:cTn>
                              </p:par>
                            </p:childTnLst>
                          </p:cTn>
                        </p:par>
                      </p:childTnLst>
                    </p:cTn>
                  </p:par>
                  <p:par>
                    <p:cTn id="74" fill="hold">
                      <p:stCondLst>
                        <p:cond delay="indefinite"/>
                      </p:stCondLst>
                      <p:childTnLst>
                        <p:par>
                          <p:cTn id="75" fill="hold">
                            <p:stCondLst>
                              <p:cond delay="0"/>
                            </p:stCondLst>
                            <p:childTnLst>
                              <p:par>
                                <p:cTn id="76" presetID="1" presetClass="exit" presetSubtype="0" fill="hold" grpId="1" nodeType="clickEffect">
                                  <p:stCondLst>
                                    <p:cond delay="0"/>
                                  </p:stCondLst>
                                  <p:childTnLst>
                                    <p:set>
                                      <p:cBhvr>
                                        <p:cTn id="77" dur="1" fill="hold">
                                          <p:stCondLst>
                                            <p:cond delay="0"/>
                                          </p:stCondLst>
                                        </p:cTn>
                                        <p:tgtEl>
                                          <p:spTgt spid="18"/>
                                        </p:tgtEl>
                                        <p:attrNameLst>
                                          <p:attrName>style.visibility</p:attrName>
                                        </p:attrNameLst>
                                      </p:cBhvr>
                                      <p:to>
                                        <p:strVal val="hidden"/>
                                      </p:to>
                                    </p:set>
                                  </p:childTnLst>
                                </p:cTn>
                              </p:par>
                            </p:childTnLst>
                          </p:cTn>
                        </p:par>
                        <p:par>
                          <p:cTn id="78" fill="hold">
                            <p:stCondLst>
                              <p:cond delay="0"/>
                            </p:stCondLst>
                            <p:childTnLst>
                              <p:par>
                                <p:cTn id="79" presetID="1" presetClass="entr" presetSubtype="0"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79"/>
                                            </p:cond>
                                          </p:stCondLst>
                                          <p:endCondLst>
                                            <p:cond evt="onStopAudio" delay="0">
                                              <p:tgtEl>
                                                <p:sldTgt/>
                                              </p:tgtEl>
                                            </p:cond>
                                          </p:endCondLst>
                                        </p:cTn>
                                        <p:tgtEl>
                                          <p:sndTgt r:embed="rId3" name="Quack"/>
                                        </p:tgtEl>
                                      </p:cMediaNode>
                                    </p:audio>
                                  </p:subTnLst>
                                </p:cTn>
                              </p:par>
                            </p:childTnLst>
                          </p:cTn>
                        </p:par>
                        <p:par>
                          <p:cTn id="81" fill="hold">
                            <p:stCondLst>
                              <p:cond delay="0"/>
                            </p:stCondLst>
                            <p:childTnLst>
                              <p:par>
                                <p:cTn id="82" presetID="52" presetClass="entr" presetSubtype="0"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Scale>
                                      <p:cBhvr>
                                        <p:cTn id="84"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5" dur="1000" decel="50000" fill="hold">
                                          <p:stCondLst>
                                            <p:cond delay="0"/>
                                          </p:stCondLst>
                                        </p:cTn>
                                        <p:tgtEl>
                                          <p:spTgt spid="27"/>
                                        </p:tgtEl>
                                        <p:attrNameLst>
                                          <p:attrName>ppt_x</p:attrName>
                                          <p:attrName>ppt_y</p:attrName>
                                        </p:attrNameLst>
                                      </p:cBhvr>
                                    </p:animMotion>
                                    <p:animEffect transition="in" filter="fade">
                                      <p:cBhvr>
                                        <p:cTn id="86" dur="1000"/>
                                        <p:tgtEl>
                                          <p:spTgt spid="27"/>
                                        </p:tgtEl>
                                      </p:cBhvr>
                                    </p:animEffect>
                                  </p:childTnLst>
                                </p:cTn>
                              </p:par>
                            </p:childTnLst>
                          </p:cTn>
                        </p:par>
                      </p:childTnLst>
                    </p:cTn>
                  </p:par>
                  <p:par>
                    <p:cTn id="87" fill="hold">
                      <p:stCondLst>
                        <p:cond delay="indefinite"/>
                      </p:stCondLst>
                      <p:childTnLst>
                        <p:par>
                          <p:cTn id="88" fill="hold">
                            <p:stCondLst>
                              <p:cond delay="0"/>
                            </p:stCondLst>
                            <p:childTnLst>
                              <p:par>
                                <p:cTn id="89" presetID="37" presetClass="entr" presetSubtype="0" fill="hold" grpId="0" nodeType="clickEffect">
                                  <p:stCondLst>
                                    <p:cond delay="0"/>
                                  </p:stCondLst>
                                  <p:childTnLst>
                                    <p:set>
                                      <p:cBhvr>
                                        <p:cTn id="90" dur="1" fill="hold">
                                          <p:stCondLst>
                                            <p:cond delay="0"/>
                                          </p:stCondLst>
                                        </p:cTn>
                                        <p:tgtEl>
                                          <p:spTgt spid="28"/>
                                        </p:tgtEl>
                                        <p:attrNameLst>
                                          <p:attrName>style.visibility</p:attrName>
                                        </p:attrNameLst>
                                      </p:cBhvr>
                                      <p:to>
                                        <p:strVal val="visible"/>
                                      </p:to>
                                    </p:set>
                                    <p:animEffect transition="in" filter="fade">
                                      <p:cBhvr>
                                        <p:cTn id="91" dur="1000"/>
                                        <p:tgtEl>
                                          <p:spTgt spid="28"/>
                                        </p:tgtEl>
                                      </p:cBhvr>
                                    </p:animEffect>
                                    <p:anim calcmode="lin" valueType="num">
                                      <p:cBhvr>
                                        <p:cTn id="92" dur="1000" fill="hold"/>
                                        <p:tgtEl>
                                          <p:spTgt spid="28"/>
                                        </p:tgtEl>
                                        <p:attrNameLst>
                                          <p:attrName>ppt_x</p:attrName>
                                        </p:attrNameLst>
                                      </p:cBhvr>
                                      <p:tavLst>
                                        <p:tav tm="0">
                                          <p:val>
                                            <p:strVal val="#ppt_x"/>
                                          </p:val>
                                        </p:tav>
                                        <p:tav tm="100000">
                                          <p:val>
                                            <p:strVal val="#ppt_x"/>
                                          </p:val>
                                        </p:tav>
                                      </p:tavLst>
                                    </p:anim>
                                    <p:anim calcmode="lin" valueType="num">
                                      <p:cBhvr>
                                        <p:cTn id="93" dur="900" decel="100000" fill="hold"/>
                                        <p:tgtEl>
                                          <p:spTgt spid="28"/>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accel="50000" decel="50000" fill="hold" grpId="0" nodeType="clickEffect">
                                  <p:stCondLst>
                                    <p:cond delay="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ppt_x"/>
                                          </p:val>
                                        </p:tav>
                                        <p:tav tm="100000">
                                          <p:val>
                                            <p:strVal val="#ppt_x"/>
                                          </p:val>
                                        </p:tav>
                                      </p:tavLst>
                                    </p:anim>
                                    <p:anim calcmode="lin" valueType="num">
                                      <p:cBhvr additive="base">
                                        <p:cTn id="10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animBg="1"/>
      <p:bldP spid="15" grpId="0"/>
      <p:bldP spid="15" grpId="1"/>
      <p:bldP spid="16" grpId="0" animBg="1"/>
      <p:bldP spid="17" grpId="0" animBg="1"/>
      <p:bldP spid="18" grpId="0"/>
      <p:bldP spid="18" grpId="1"/>
      <p:bldP spid="20" grpId="0"/>
      <p:bldP spid="22" grpId="0" animBg="1"/>
      <p:bldP spid="23" grpId="0" animBg="1"/>
      <p:bldP spid="24" grpId="0"/>
      <p:bldP spid="25"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age Title"/>
          <p:cNvSpPr>
            <a:spLocks noGrp="1"/>
          </p:cNvSpPr>
          <p:nvPr>
            <p:ph type="title" idx="4294967295"/>
          </p:nvPr>
        </p:nvSpPr>
        <p:spPr>
          <a:xfrm>
            <a:off x="152400" y="127000"/>
            <a:ext cx="8229600" cy="639763"/>
          </a:xfrm>
        </p:spPr>
        <p:txBody>
          <a:bodyPr/>
          <a:lstStyle/>
          <a:p>
            <a:pPr algn="l"/>
            <a:r>
              <a:rPr lang="en-US" sz="3200" b="1" dirty="0" smtClean="0">
                <a:solidFill>
                  <a:schemeClr val="bg1"/>
                </a:solidFill>
                <a:ea typeface="ＭＳ Ｐゴシック" charset="-128"/>
              </a:rPr>
              <a:t>Launch:  Guided Practice, continued</a:t>
            </a:r>
          </a:p>
        </p:txBody>
      </p:sp>
      <p:sp>
        <p:nvSpPr>
          <p:cNvPr id="2355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41396D09-4F94-420F-A8E0-37A3735BC0EC}" type="slidenum">
              <a:rPr lang="en-US" smtClean="0">
                <a:solidFill>
                  <a:schemeClr val="bg1"/>
                </a:solidFill>
              </a:rPr>
              <a:pPr algn="ctr" eaLnBrk="1" hangingPunct="1"/>
              <a:t>8</a:t>
            </a:fld>
            <a:endParaRPr lang="en-US" smtClean="0">
              <a:solidFill>
                <a:schemeClr val="bg1"/>
              </a:solidFill>
            </a:endParaRPr>
          </a:p>
        </p:txBody>
      </p:sp>
      <p:sp>
        <p:nvSpPr>
          <p:cNvPr id="19" name="Agenda Link">
            <a:hlinkClick r:id="rId4" action="ppaction://hlinksldjump"/>
          </p:cNvPr>
          <p:cNvSpPr txBox="1"/>
          <p:nvPr/>
        </p:nvSpPr>
        <p:spPr>
          <a:xfrm>
            <a:off x="7696200" y="602615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7" name="White Background"/>
          <p:cNvSpPr>
            <a:spLocks noChangeArrowheads="1"/>
          </p:cNvSpPr>
          <p:nvPr/>
        </p:nvSpPr>
        <p:spPr bwMode="auto">
          <a:xfrm>
            <a:off x="228600" y="766763"/>
            <a:ext cx="8686800" cy="4910137"/>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dirty="0"/>
          </a:p>
        </p:txBody>
      </p:sp>
      <p:grpSp>
        <p:nvGrpSpPr>
          <p:cNvPr id="2" name="Group 5"/>
          <p:cNvGrpSpPr>
            <a:grpSpLocks/>
          </p:cNvGrpSpPr>
          <p:nvPr/>
        </p:nvGrpSpPr>
        <p:grpSpPr bwMode="auto">
          <a:xfrm>
            <a:off x="609600" y="6413500"/>
            <a:ext cx="7402513" cy="387350"/>
            <a:chOff x="609600" y="6414018"/>
            <a:chExt cx="7401771" cy="386725"/>
          </a:xfrm>
        </p:grpSpPr>
        <p:pic>
          <p:nvPicPr>
            <p:cNvPr id="23559" name="Picture 7" descr="blu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8" descr="red.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9" descr="black.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9"/>
          <p:cNvSpPr txBox="1"/>
          <p:nvPr/>
        </p:nvSpPr>
        <p:spPr>
          <a:xfrm>
            <a:off x="457200" y="892314"/>
            <a:ext cx="8255000" cy="707886"/>
          </a:xfrm>
          <a:prstGeom prst="rect">
            <a:avLst/>
          </a:prstGeom>
          <a:noFill/>
        </p:spPr>
        <p:txBody>
          <a:bodyPr wrap="square" rtlCol="0">
            <a:spAutoFit/>
          </a:bodyPr>
          <a:lstStyle/>
          <a:p>
            <a:r>
              <a:rPr lang="en-US" sz="2000" dirty="0" smtClean="0"/>
              <a:t>Identify the variables in each scenario and explain how they are related. Label the independent and dependent variables.</a:t>
            </a:r>
            <a:endParaRPr lang="en-US" sz="2000" dirty="0"/>
          </a:p>
        </p:txBody>
      </p:sp>
      <p:sp>
        <p:nvSpPr>
          <p:cNvPr id="11" name="TextBox 10"/>
          <p:cNvSpPr txBox="1"/>
          <p:nvPr/>
        </p:nvSpPr>
        <p:spPr>
          <a:xfrm>
            <a:off x="457200" y="1600200"/>
            <a:ext cx="8255000" cy="646331"/>
          </a:xfrm>
          <a:prstGeom prst="rect">
            <a:avLst/>
          </a:prstGeom>
          <a:noFill/>
        </p:spPr>
        <p:txBody>
          <a:bodyPr wrap="square" rtlCol="0">
            <a:spAutoFit/>
          </a:bodyPr>
          <a:lstStyle/>
          <a:p>
            <a:r>
              <a:rPr lang="en-US" dirty="0" smtClean="0">
                <a:solidFill>
                  <a:schemeClr val="accent4">
                    <a:lumMod val="75000"/>
                  </a:schemeClr>
                </a:solidFill>
                <a:latin typeface="Arial"/>
              </a:rPr>
              <a:t>2) To train for track season, Alex is running 2 miles per day. He has run 10 </a:t>
            </a:r>
          </a:p>
          <a:p>
            <a:r>
              <a:rPr lang="en-US" dirty="0">
                <a:solidFill>
                  <a:schemeClr val="accent4">
                    <a:lumMod val="75000"/>
                  </a:schemeClr>
                </a:solidFill>
                <a:latin typeface="Arial"/>
              </a:rPr>
              <a:t> </a:t>
            </a:r>
            <a:r>
              <a:rPr lang="en-US" dirty="0" smtClean="0">
                <a:solidFill>
                  <a:schemeClr val="accent4">
                    <a:lumMod val="75000"/>
                  </a:schemeClr>
                </a:solidFill>
                <a:latin typeface="Arial"/>
              </a:rPr>
              <a:t>    miles already.</a:t>
            </a:r>
            <a:endParaRPr lang="en-US" dirty="0">
              <a:solidFill>
                <a:schemeClr val="accent4">
                  <a:lumMod val="75000"/>
                </a:schemeClr>
              </a:solidFill>
              <a:latin typeface="Arial"/>
            </a:endParaRPr>
          </a:p>
        </p:txBody>
      </p:sp>
      <p:pic>
        <p:nvPicPr>
          <p:cNvPr id="13" name="Picture 12" descr="teacherclipart.jpg"/>
          <p:cNvPicPr>
            <a:picLocks noChangeAspect="1"/>
          </p:cNvPicPr>
          <p:nvPr/>
        </p:nvPicPr>
        <p:blipFill>
          <a:blip r:embed="rId8"/>
          <a:stretch>
            <a:fillRect/>
          </a:stretch>
        </p:blipFill>
        <p:spPr>
          <a:xfrm>
            <a:off x="7086600" y="4091940"/>
            <a:ext cx="1828800" cy="1584960"/>
          </a:xfrm>
          <a:prstGeom prst="rect">
            <a:avLst/>
          </a:prstGeom>
        </p:spPr>
      </p:pic>
      <p:sp>
        <p:nvSpPr>
          <p:cNvPr id="14" name="Oval Callout 13"/>
          <p:cNvSpPr/>
          <p:nvPr/>
        </p:nvSpPr>
        <p:spPr>
          <a:xfrm>
            <a:off x="4572000" y="3771135"/>
            <a:ext cx="2819940" cy="1023863"/>
          </a:xfrm>
          <a:prstGeom prst="wedgeEllipseCallout">
            <a:avLst>
              <a:gd name="adj1" fmla="val 64404"/>
              <a:gd name="adj2" fmla="val 47360"/>
            </a:avLst>
          </a:prstGeom>
          <a:noFill/>
          <a:ln w="25400">
            <a:solidFill>
              <a:srgbClr val="488D4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4876800" y="3962400"/>
            <a:ext cx="2667540" cy="646331"/>
          </a:xfrm>
          <a:prstGeom prst="rect">
            <a:avLst/>
          </a:prstGeom>
          <a:noFill/>
        </p:spPr>
        <p:txBody>
          <a:bodyPr wrap="square" rtlCol="0">
            <a:spAutoFit/>
          </a:bodyPr>
          <a:lstStyle/>
          <a:p>
            <a:r>
              <a:rPr lang="en-US" dirty="0" smtClean="0"/>
              <a:t>What are the variables?</a:t>
            </a:r>
            <a:br>
              <a:rPr lang="en-US" dirty="0" smtClean="0"/>
            </a:br>
            <a:r>
              <a:rPr lang="en-US" dirty="0" smtClean="0"/>
              <a:t>   (What is changing??) </a:t>
            </a:r>
            <a:endParaRPr lang="en-US" dirty="0"/>
          </a:p>
        </p:txBody>
      </p:sp>
      <p:sp>
        <p:nvSpPr>
          <p:cNvPr id="16" name="Round Diagonal Corner Rectangle 15"/>
          <p:cNvSpPr/>
          <p:nvPr/>
        </p:nvSpPr>
        <p:spPr>
          <a:xfrm>
            <a:off x="762000" y="1905000"/>
            <a:ext cx="762000" cy="303432"/>
          </a:xfrm>
          <a:prstGeom prst="round2DiagRect">
            <a:avLst/>
          </a:prstGeom>
          <a:noFill/>
          <a:ln w="38100">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ound Diagonal Corner Rectangle 16"/>
          <p:cNvSpPr/>
          <p:nvPr/>
        </p:nvSpPr>
        <p:spPr>
          <a:xfrm>
            <a:off x="5999577" y="1677769"/>
            <a:ext cx="629823" cy="303431"/>
          </a:xfrm>
          <a:prstGeom prst="round2DiagRect">
            <a:avLst/>
          </a:prstGeom>
          <a:noFill/>
          <a:ln w="38100">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4724400" y="3925669"/>
            <a:ext cx="2667540" cy="646331"/>
          </a:xfrm>
          <a:prstGeom prst="rect">
            <a:avLst/>
          </a:prstGeom>
          <a:noFill/>
        </p:spPr>
        <p:txBody>
          <a:bodyPr wrap="square" rtlCol="0">
            <a:spAutoFit/>
          </a:bodyPr>
          <a:lstStyle/>
          <a:p>
            <a:r>
              <a:rPr lang="en-US" dirty="0" smtClean="0">
                <a:solidFill>
                  <a:schemeClr val="accent2"/>
                </a:solidFill>
              </a:rPr>
              <a:t>Which variable depends on the other to change?</a:t>
            </a:r>
            <a:endParaRPr lang="en-US" dirty="0">
              <a:solidFill>
                <a:schemeClr val="accent2"/>
              </a:solidFill>
            </a:endParaRPr>
          </a:p>
        </p:txBody>
      </p:sp>
      <p:sp>
        <p:nvSpPr>
          <p:cNvPr id="20" name="TextBox 19"/>
          <p:cNvSpPr txBox="1"/>
          <p:nvPr/>
        </p:nvSpPr>
        <p:spPr>
          <a:xfrm>
            <a:off x="4343400" y="2057400"/>
            <a:ext cx="4898303" cy="369332"/>
          </a:xfrm>
          <a:prstGeom prst="rect">
            <a:avLst/>
          </a:prstGeom>
          <a:noFill/>
        </p:spPr>
        <p:txBody>
          <a:bodyPr wrap="square" rtlCol="0">
            <a:spAutoFit/>
          </a:bodyPr>
          <a:lstStyle/>
          <a:p>
            <a:r>
              <a:rPr lang="en-US" b="1" dirty="0" smtClean="0">
                <a:solidFill>
                  <a:srgbClr val="FF6600"/>
                </a:solidFill>
              </a:rPr>
              <a:t>Miles</a:t>
            </a:r>
            <a:r>
              <a:rPr lang="en-US" b="1" dirty="0" smtClean="0">
                <a:solidFill>
                  <a:schemeClr val="accent4">
                    <a:lumMod val="75000"/>
                  </a:schemeClr>
                </a:solidFill>
              </a:rPr>
              <a:t> DEPEND ON the </a:t>
            </a:r>
            <a:r>
              <a:rPr lang="en-US" b="1" dirty="0" smtClean="0">
                <a:solidFill>
                  <a:schemeClr val="accent5">
                    <a:lumMod val="75000"/>
                  </a:schemeClr>
                </a:solidFill>
              </a:rPr>
              <a:t>days</a:t>
            </a:r>
            <a:r>
              <a:rPr lang="en-US" b="1" dirty="0" smtClean="0">
                <a:solidFill>
                  <a:schemeClr val="accent4">
                    <a:lumMod val="75000"/>
                  </a:schemeClr>
                </a:solidFill>
              </a:rPr>
              <a:t> going by!</a:t>
            </a:r>
            <a:endParaRPr lang="en-US" b="1" dirty="0">
              <a:solidFill>
                <a:schemeClr val="accent4">
                  <a:lumMod val="75000"/>
                </a:schemeClr>
              </a:solidFill>
            </a:endParaRPr>
          </a:p>
        </p:txBody>
      </p:sp>
      <p:sp>
        <p:nvSpPr>
          <p:cNvPr id="22" name="Up Arrow Callout 21"/>
          <p:cNvSpPr/>
          <p:nvPr/>
        </p:nvSpPr>
        <p:spPr>
          <a:xfrm>
            <a:off x="3962400" y="2438400"/>
            <a:ext cx="1447426" cy="1027331"/>
          </a:xfrm>
          <a:prstGeom prst="upArrowCallout">
            <a:avLst/>
          </a:prstGeom>
          <a:noFill/>
          <a:ln w="381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Up Arrow Callout 22"/>
          <p:cNvSpPr/>
          <p:nvPr/>
        </p:nvSpPr>
        <p:spPr>
          <a:xfrm>
            <a:off x="5867400" y="2438400"/>
            <a:ext cx="1790513" cy="990600"/>
          </a:xfrm>
          <a:prstGeom prst="upArrowCallout">
            <a:avLst/>
          </a:prstGeom>
          <a:noFill/>
          <a:ln w="38100">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4115174" y="2819400"/>
            <a:ext cx="1447426" cy="646331"/>
          </a:xfrm>
          <a:prstGeom prst="rect">
            <a:avLst/>
          </a:prstGeom>
          <a:noFill/>
        </p:spPr>
        <p:txBody>
          <a:bodyPr wrap="square" rtlCol="0">
            <a:spAutoFit/>
          </a:bodyPr>
          <a:lstStyle/>
          <a:p>
            <a:r>
              <a:rPr lang="en-US" dirty="0" smtClean="0">
                <a:solidFill>
                  <a:schemeClr val="accent6">
                    <a:lumMod val="75000"/>
                  </a:schemeClr>
                </a:solidFill>
              </a:rPr>
              <a:t>Dependent</a:t>
            </a:r>
            <a:br>
              <a:rPr lang="en-US" dirty="0" smtClean="0">
                <a:solidFill>
                  <a:schemeClr val="accent6">
                    <a:lumMod val="75000"/>
                  </a:schemeClr>
                </a:solidFill>
              </a:rPr>
            </a:br>
            <a:r>
              <a:rPr lang="en-US" dirty="0" smtClean="0">
                <a:solidFill>
                  <a:schemeClr val="accent6">
                    <a:lumMod val="75000"/>
                  </a:schemeClr>
                </a:solidFill>
              </a:rPr>
              <a:t>Variable</a:t>
            </a:r>
            <a:endParaRPr lang="en-US" dirty="0">
              <a:solidFill>
                <a:schemeClr val="accent6">
                  <a:lumMod val="75000"/>
                </a:schemeClr>
              </a:solidFill>
            </a:endParaRPr>
          </a:p>
        </p:txBody>
      </p:sp>
      <p:sp>
        <p:nvSpPr>
          <p:cNvPr id="25" name="TextBox 24"/>
          <p:cNvSpPr txBox="1"/>
          <p:nvPr/>
        </p:nvSpPr>
        <p:spPr>
          <a:xfrm>
            <a:off x="5867400" y="2819400"/>
            <a:ext cx="1790513" cy="646331"/>
          </a:xfrm>
          <a:prstGeom prst="rect">
            <a:avLst/>
          </a:prstGeom>
          <a:noFill/>
        </p:spPr>
        <p:txBody>
          <a:bodyPr wrap="square" rtlCol="0">
            <a:spAutoFit/>
          </a:bodyPr>
          <a:lstStyle/>
          <a:p>
            <a:r>
              <a:rPr lang="en-US" dirty="0" smtClean="0"/>
              <a:t>   </a:t>
            </a:r>
            <a:r>
              <a:rPr lang="en-US" dirty="0" smtClean="0">
                <a:solidFill>
                  <a:schemeClr val="accent5">
                    <a:lumMod val="75000"/>
                  </a:schemeClr>
                </a:solidFill>
              </a:rPr>
              <a:t>Independent</a:t>
            </a:r>
            <a:br>
              <a:rPr lang="en-US" dirty="0" smtClean="0">
                <a:solidFill>
                  <a:schemeClr val="accent5">
                    <a:lumMod val="75000"/>
                  </a:schemeClr>
                </a:solidFill>
              </a:rPr>
            </a:br>
            <a:r>
              <a:rPr lang="en-US" dirty="0" smtClean="0">
                <a:solidFill>
                  <a:schemeClr val="accent5">
                    <a:lumMod val="75000"/>
                  </a:schemeClr>
                </a:solidFill>
              </a:rPr>
              <a:t>        Variable</a:t>
            </a:r>
            <a:endParaRPr lang="en-US" dirty="0"/>
          </a:p>
        </p:txBody>
      </p:sp>
      <p:pic>
        <p:nvPicPr>
          <p:cNvPr id="26" name="Picture 25" descr="runner.jpg"/>
          <p:cNvPicPr>
            <a:picLocks noChangeAspect="1"/>
          </p:cNvPicPr>
          <p:nvPr/>
        </p:nvPicPr>
        <p:blipFill>
          <a:blip r:embed="rId9"/>
          <a:stretch>
            <a:fillRect/>
          </a:stretch>
        </p:blipFill>
        <p:spPr>
          <a:xfrm>
            <a:off x="838200" y="2362200"/>
            <a:ext cx="2318187" cy="1738640"/>
          </a:xfrm>
          <a:prstGeom prst="rect">
            <a:avLst/>
          </a:prstGeom>
        </p:spPr>
      </p:pic>
      <p:sp>
        <p:nvSpPr>
          <p:cNvPr id="27" name="TextBox 26"/>
          <p:cNvSpPr txBox="1"/>
          <p:nvPr/>
        </p:nvSpPr>
        <p:spPr>
          <a:xfrm>
            <a:off x="506785" y="4383613"/>
            <a:ext cx="1066800" cy="477054"/>
          </a:xfrm>
          <a:prstGeom prst="rect">
            <a:avLst/>
          </a:prstGeom>
          <a:noFill/>
        </p:spPr>
        <p:txBody>
          <a:bodyPr wrap="square" rtlCol="0">
            <a:spAutoFit/>
          </a:bodyPr>
          <a:lstStyle/>
          <a:p>
            <a:r>
              <a:rPr lang="en-US" sz="2500" u="sng" dirty="0" smtClean="0">
                <a:solidFill>
                  <a:srgbClr val="488D43"/>
                </a:solidFill>
              </a:rPr>
              <a:t>RULE</a:t>
            </a:r>
            <a:r>
              <a:rPr lang="en-US" sz="2500" dirty="0" smtClean="0">
                <a:solidFill>
                  <a:srgbClr val="488D43"/>
                </a:solidFill>
              </a:rPr>
              <a:t>: </a:t>
            </a:r>
            <a:endParaRPr lang="en-US" sz="2500" dirty="0">
              <a:solidFill>
                <a:srgbClr val="488D43"/>
              </a:solidFill>
            </a:endParaRPr>
          </a:p>
        </p:txBody>
      </p:sp>
      <p:sp>
        <p:nvSpPr>
          <p:cNvPr id="28" name="TextBox 27"/>
          <p:cNvSpPr txBox="1"/>
          <p:nvPr/>
        </p:nvSpPr>
        <p:spPr>
          <a:xfrm>
            <a:off x="4686030" y="3962400"/>
            <a:ext cx="2400570" cy="584776"/>
          </a:xfrm>
          <a:prstGeom prst="rect">
            <a:avLst/>
          </a:prstGeom>
          <a:noFill/>
        </p:spPr>
        <p:txBody>
          <a:bodyPr wrap="square" rtlCol="0">
            <a:spAutoFit/>
          </a:bodyPr>
          <a:lstStyle/>
          <a:p>
            <a:pPr algn="ctr"/>
            <a:r>
              <a:rPr lang="en-US" sz="1600" dirty="0" smtClean="0">
                <a:solidFill>
                  <a:srgbClr val="008000"/>
                </a:solidFill>
              </a:rPr>
              <a:t>Write a rule to match this story.</a:t>
            </a:r>
            <a:endParaRPr lang="en-US" sz="1600" dirty="0">
              <a:solidFill>
                <a:srgbClr val="008000"/>
              </a:solidFill>
            </a:endParaRPr>
          </a:p>
        </p:txBody>
      </p:sp>
      <p:sp>
        <p:nvSpPr>
          <p:cNvPr id="29" name="TextBox 28"/>
          <p:cNvSpPr txBox="1"/>
          <p:nvPr/>
        </p:nvSpPr>
        <p:spPr>
          <a:xfrm>
            <a:off x="1524000" y="4399746"/>
            <a:ext cx="2286000" cy="477054"/>
          </a:xfrm>
          <a:prstGeom prst="rect">
            <a:avLst/>
          </a:prstGeom>
          <a:noFill/>
        </p:spPr>
        <p:txBody>
          <a:bodyPr wrap="square" rtlCol="0">
            <a:spAutoFit/>
          </a:bodyPr>
          <a:lstStyle/>
          <a:p>
            <a:r>
              <a:rPr lang="en-US" sz="2500" dirty="0" err="1" smtClean="0">
                <a:solidFill>
                  <a:srgbClr val="FF6600"/>
                </a:solidFill>
              </a:rPr>
              <a:t>m</a:t>
            </a:r>
            <a:r>
              <a:rPr lang="en-US" sz="2500" dirty="0" smtClean="0">
                <a:solidFill>
                  <a:srgbClr val="008000"/>
                </a:solidFill>
              </a:rPr>
              <a:t> = </a:t>
            </a:r>
            <a:r>
              <a:rPr lang="en-US" sz="2500" dirty="0" smtClean="0"/>
              <a:t>2</a:t>
            </a:r>
            <a:r>
              <a:rPr lang="en-US" sz="2500" dirty="0" smtClean="0">
                <a:solidFill>
                  <a:schemeClr val="accent5">
                    <a:lumMod val="75000"/>
                  </a:schemeClr>
                </a:solidFill>
              </a:rPr>
              <a:t>d </a:t>
            </a:r>
            <a:r>
              <a:rPr lang="en-US" sz="2500" dirty="0" smtClean="0">
                <a:solidFill>
                  <a:srgbClr val="008000"/>
                </a:solidFill>
              </a:rPr>
              <a:t>+ 10 </a:t>
            </a:r>
            <a:endParaRPr lang="en-US" sz="2500" dirty="0">
              <a:solidFill>
                <a:srgbClr val="008000"/>
              </a:solidFill>
            </a:endParaRPr>
          </a:p>
        </p:txBody>
      </p:sp>
      <p:sp>
        <p:nvSpPr>
          <p:cNvPr id="30" name="TextBox 29"/>
          <p:cNvSpPr txBox="1"/>
          <p:nvPr/>
        </p:nvSpPr>
        <p:spPr>
          <a:xfrm>
            <a:off x="506785" y="4919316"/>
            <a:ext cx="3980548" cy="646331"/>
          </a:xfrm>
          <a:prstGeom prst="rect">
            <a:avLst/>
          </a:prstGeom>
          <a:noFill/>
        </p:spPr>
        <p:txBody>
          <a:bodyPr wrap="square" rtlCol="0">
            <a:spAutoFit/>
          </a:bodyPr>
          <a:lstStyle/>
          <a:p>
            <a:r>
              <a:rPr lang="en-US" dirty="0" smtClean="0"/>
              <a:t>“</a:t>
            </a:r>
            <a:r>
              <a:rPr lang="en-US" dirty="0" smtClean="0">
                <a:solidFill>
                  <a:srgbClr val="FF6600"/>
                </a:solidFill>
              </a:rPr>
              <a:t>miles</a:t>
            </a:r>
            <a:r>
              <a:rPr lang="en-US" dirty="0" smtClean="0"/>
              <a:t> ran is equal to 2 times the number of </a:t>
            </a:r>
            <a:r>
              <a:rPr lang="en-US" dirty="0" smtClean="0">
                <a:solidFill>
                  <a:schemeClr val="accent5">
                    <a:lumMod val="75000"/>
                  </a:schemeClr>
                </a:solidFill>
              </a:rPr>
              <a:t>days </a:t>
            </a:r>
            <a:r>
              <a:rPr lang="en-US" dirty="0" smtClean="0">
                <a:solidFill>
                  <a:srgbClr val="008000"/>
                </a:solidFill>
              </a:rPr>
              <a:t>plus 10 he already ran</a:t>
            </a:r>
            <a:r>
              <a:rPr lang="en-US" dirty="0" smtClean="0"/>
              <a:t>”</a:t>
            </a:r>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par>
                          <p:cTn id="10" fill="hold">
                            <p:stCondLst>
                              <p:cond delay="1000"/>
                            </p:stCondLst>
                            <p:childTnLst>
                              <p:par>
                                <p:cTn id="11" presetID="23" presetClass="entr" presetSubtype="16"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6" presetClass="entr" presetSubtype="16"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circle(in)">
                                      <p:cBhvr>
                                        <p:cTn id="23" dur="2000"/>
                                        <p:tgtEl>
                                          <p:spTgt spid="14"/>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circle(in)">
                                      <p:cBhvr>
                                        <p:cTn id="26" dur="2000"/>
                                        <p:tgtEl>
                                          <p:spTgt spid="15"/>
                                        </p:tgtEl>
                                      </p:cBhvr>
                                    </p:animEffect>
                                  </p:childTnLst>
                                  <p:subTnLst>
                                    <p:audio>
                                      <p:cMediaNode>
                                        <p:cTn display="0" masterRel="sameClick">
                                          <p:stCondLst>
                                            <p:cond evt="begin" delay="0">
                                              <p:tn val="24"/>
                                            </p:cond>
                                          </p:stCondLst>
                                          <p:endCondLst>
                                            <p:cond evt="onStopAudio" delay="0">
                                              <p:tgtEl>
                                                <p:sldTgt/>
                                              </p:tgtEl>
                                            </p:cond>
                                          </p:endCondLst>
                                        </p:cTn>
                                        <p:tgtEl>
                                          <p:sndTgt r:embed="rId3" name="Quack"/>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2" presetClass="entr" presetSubtype="1" accel="50000" decel="5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ppt_x"/>
                                          </p:val>
                                        </p:tav>
                                        <p:tav tm="100000">
                                          <p:val>
                                            <p:strVal val="#ppt_x"/>
                                          </p:val>
                                        </p:tav>
                                      </p:tavLst>
                                    </p:anim>
                                    <p:anim calcmode="lin" valueType="num">
                                      <p:cBhvr additive="base">
                                        <p:cTn id="37"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xit" presetSubtype="0" fill="hold" grpId="1" nodeType="clickEffect">
                                  <p:stCondLst>
                                    <p:cond delay="0"/>
                                  </p:stCondLst>
                                  <p:childTnLst>
                                    <p:animEffect transition="out" filter="fade">
                                      <p:cBhvr>
                                        <p:cTn id="41" dur="1000"/>
                                        <p:tgtEl>
                                          <p:spTgt spid="15"/>
                                        </p:tgtEl>
                                      </p:cBhvr>
                                    </p:animEffect>
                                    <p:anim calcmode="lin" valueType="num">
                                      <p:cBhvr>
                                        <p:cTn id="42" dur="1000"/>
                                        <p:tgtEl>
                                          <p:spTgt spid="15"/>
                                        </p:tgtEl>
                                        <p:attrNameLst>
                                          <p:attrName>ppt_x</p:attrName>
                                        </p:attrNameLst>
                                      </p:cBhvr>
                                      <p:tavLst>
                                        <p:tav tm="0">
                                          <p:val>
                                            <p:strVal val="ppt_x"/>
                                          </p:val>
                                        </p:tav>
                                        <p:tav tm="100000">
                                          <p:val>
                                            <p:strVal val="ppt_x"/>
                                          </p:val>
                                        </p:tav>
                                      </p:tavLst>
                                    </p:anim>
                                    <p:anim calcmode="lin" valueType="num">
                                      <p:cBhvr>
                                        <p:cTn id="43" dur="1000"/>
                                        <p:tgtEl>
                                          <p:spTgt spid="15"/>
                                        </p:tgtEl>
                                        <p:attrNameLst>
                                          <p:attrName>ppt_y</p:attrName>
                                        </p:attrNameLst>
                                      </p:cBhvr>
                                      <p:tavLst>
                                        <p:tav tm="0">
                                          <p:val>
                                            <p:strVal val="ppt_y"/>
                                          </p:val>
                                        </p:tav>
                                        <p:tav tm="100000">
                                          <p:val>
                                            <p:strVal val="ppt_y+.1"/>
                                          </p:val>
                                        </p:tav>
                                      </p:tavLst>
                                    </p:anim>
                                    <p:set>
                                      <p:cBhvr>
                                        <p:cTn id="44" dur="1" fill="hold">
                                          <p:stCondLst>
                                            <p:cond delay="999"/>
                                          </p:stCondLst>
                                        </p:cTn>
                                        <p:tgtEl>
                                          <p:spTgt spid="15"/>
                                        </p:tgtEl>
                                        <p:attrNameLst>
                                          <p:attrName>style.visibility</p:attrName>
                                        </p:attrNameLst>
                                      </p:cBhvr>
                                      <p:to>
                                        <p:strVal val="hidden"/>
                                      </p:to>
                                    </p:set>
                                  </p:childTnLst>
                                </p:cTn>
                              </p:par>
                            </p:childTnLst>
                          </p:cTn>
                        </p:par>
                        <p:par>
                          <p:cTn id="45" fill="hold">
                            <p:stCondLst>
                              <p:cond delay="1000"/>
                            </p:stCondLst>
                            <p:childTnLst>
                              <p:par>
                                <p:cTn id="46" presetID="1" presetClass="entr" presetSubtype="0"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3" name="Quack"/>
                                        </p:tgtEl>
                                      </p:cMediaNode>
                                    </p:audio>
                                  </p:subTnLst>
                                </p:cTn>
                              </p:par>
                            </p:childTnLst>
                          </p:cTn>
                        </p:par>
                      </p:childTnLst>
                    </p:cTn>
                  </p:par>
                  <p:par>
                    <p:cTn id="48" fill="hold">
                      <p:stCondLst>
                        <p:cond delay="indefinite"/>
                      </p:stCondLst>
                      <p:childTnLst>
                        <p:par>
                          <p:cTn id="49" fill="hold">
                            <p:stCondLst>
                              <p:cond delay="0"/>
                            </p:stCondLst>
                            <p:childTnLst>
                              <p:par>
                                <p:cTn id="50" presetID="37"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1000"/>
                                        <p:tgtEl>
                                          <p:spTgt spid="20"/>
                                        </p:tgtEl>
                                      </p:cBhvr>
                                    </p:animEffect>
                                    <p:anim calcmode="lin" valueType="num">
                                      <p:cBhvr>
                                        <p:cTn id="53" dur="1000" fill="hold"/>
                                        <p:tgtEl>
                                          <p:spTgt spid="20"/>
                                        </p:tgtEl>
                                        <p:attrNameLst>
                                          <p:attrName>ppt_x</p:attrName>
                                        </p:attrNameLst>
                                      </p:cBhvr>
                                      <p:tavLst>
                                        <p:tav tm="0">
                                          <p:val>
                                            <p:strVal val="#ppt_x"/>
                                          </p:val>
                                        </p:tav>
                                        <p:tav tm="100000">
                                          <p:val>
                                            <p:strVal val="#ppt_x"/>
                                          </p:val>
                                        </p:tav>
                                      </p:tavLst>
                                    </p:anim>
                                    <p:anim calcmode="lin" valueType="num">
                                      <p:cBhvr>
                                        <p:cTn id="54" dur="900" decel="100000" fill="hold"/>
                                        <p:tgtEl>
                                          <p:spTgt spid="20"/>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6" fill="hold">
                            <p:stCondLst>
                              <p:cond delay="1000"/>
                            </p:stCondLst>
                            <p:childTnLst>
                              <p:par>
                                <p:cTn id="57" presetID="5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Scale>
                                      <p:cBhvr>
                                        <p:cTn id="59"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22"/>
                                        </p:tgtEl>
                                        <p:attrNameLst>
                                          <p:attrName>ppt_x</p:attrName>
                                          <p:attrName>ppt_y</p:attrName>
                                        </p:attrNameLst>
                                      </p:cBhvr>
                                    </p:animMotion>
                                    <p:animEffect transition="in" filter="fade">
                                      <p:cBhvr>
                                        <p:cTn id="61" dur="1000"/>
                                        <p:tgtEl>
                                          <p:spTgt spid="22"/>
                                        </p:tgtEl>
                                      </p:cBhvr>
                                    </p:animEffect>
                                  </p:childTnLst>
                                </p:cTn>
                              </p:par>
                              <p:par>
                                <p:cTn id="62" presetID="5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Scale>
                                      <p:cBhvr>
                                        <p:cTn id="64"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5" dur="1000" decel="50000" fill="hold">
                                          <p:stCondLst>
                                            <p:cond delay="0"/>
                                          </p:stCondLst>
                                        </p:cTn>
                                        <p:tgtEl>
                                          <p:spTgt spid="24"/>
                                        </p:tgtEl>
                                        <p:attrNameLst>
                                          <p:attrName>ppt_x</p:attrName>
                                          <p:attrName>ppt_y</p:attrName>
                                        </p:attrNameLst>
                                      </p:cBhvr>
                                    </p:animMotion>
                                    <p:animEffect transition="in" filter="fade">
                                      <p:cBhvr>
                                        <p:cTn id="66" dur="1000"/>
                                        <p:tgtEl>
                                          <p:spTgt spid="24"/>
                                        </p:tgtEl>
                                      </p:cBhvr>
                                    </p:animEffect>
                                  </p:childTnLst>
                                </p:cTn>
                              </p:par>
                            </p:childTnLst>
                          </p:cTn>
                        </p:par>
                        <p:par>
                          <p:cTn id="67" fill="hold">
                            <p:stCondLst>
                              <p:cond delay="2000"/>
                            </p:stCondLst>
                            <p:childTnLst>
                              <p:par>
                                <p:cTn id="68" presetID="52" presetClass="entr" presetSubtype="0" fill="hold" grpId="0" nodeType="afterEffect">
                                  <p:stCondLst>
                                    <p:cond delay="0"/>
                                  </p:stCondLst>
                                  <p:childTnLst>
                                    <p:set>
                                      <p:cBhvr>
                                        <p:cTn id="69" dur="1" fill="hold">
                                          <p:stCondLst>
                                            <p:cond delay="0"/>
                                          </p:stCondLst>
                                        </p:cTn>
                                        <p:tgtEl>
                                          <p:spTgt spid="23"/>
                                        </p:tgtEl>
                                        <p:attrNameLst>
                                          <p:attrName>style.visibility</p:attrName>
                                        </p:attrNameLst>
                                      </p:cBhvr>
                                      <p:to>
                                        <p:strVal val="visible"/>
                                      </p:to>
                                    </p:set>
                                    <p:animScale>
                                      <p:cBhvr>
                                        <p:cTn id="70" dur="10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1" dur="1000" decel="50000" fill="hold">
                                          <p:stCondLst>
                                            <p:cond delay="0"/>
                                          </p:stCondLst>
                                        </p:cTn>
                                        <p:tgtEl>
                                          <p:spTgt spid="23"/>
                                        </p:tgtEl>
                                        <p:attrNameLst>
                                          <p:attrName>ppt_x</p:attrName>
                                          <p:attrName>ppt_y</p:attrName>
                                        </p:attrNameLst>
                                      </p:cBhvr>
                                    </p:animMotion>
                                    <p:animEffect transition="in" filter="fade">
                                      <p:cBhvr>
                                        <p:cTn id="72" dur="1000"/>
                                        <p:tgtEl>
                                          <p:spTgt spid="23"/>
                                        </p:tgtEl>
                                      </p:cBhvr>
                                    </p:animEffect>
                                  </p:childTnLst>
                                </p:cTn>
                              </p:par>
                              <p:par>
                                <p:cTn id="73" presetID="52" presetClass="entr" presetSubtype="0" fill="hold" grpId="0" nodeType="withEffect">
                                  <p:stCondLst>
                                    <p:cond delay="0"/>
                                  </p:stCondLst>
                                  <p:childTnLst>
                                    <p:set>
                                      <p:cBhvr>
                                        <p:cTn id="74" dur="1" fill="hold">
                                          <p:stCondLst>
                                            <p:cond delay="0"/>
                                          </p:stCondLst>
                                        </p:cTn>
                                        <p:tgtEl>
                                          <p:spTgt spid="25"/>
                                        </p:tgtEl>
                                        <p:attrNameLst>
                                          <p:attrName>style.visibility</p:attrName>
                                        </p:attrNameLst>
                                      </p:cBhvr>
                                      <p:to>
                                        <p:strVal val="visible"/>
                                      </p:to>
                                    </p:set>
                                    <p:animScale>
                                      <p:cBhvr>
                                        <p:cTn id="75"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6" dur="1000" decel="50000" fill="hold">
                                          <p:stCondLst>
                                            <p:cond delay="0"/>
                                          </p:stCondLst>
                                        </p:cTn>
                                        <p:tgtEl>
                                          <p:spTgt spid="25"/>
                                        </p:tgtEl>
                                        <p:attrNameLst>
                                          <p:attrName>ppt_x</p:attrName>
                                          <p:attrName>ppt_y</p:attrName>
                                        </p:attrNameLst>
                                      </p:cBhvr>
                                    </p:animMotion>
                                    <p:animEffect transition="in" filter="fade">
                                      <p:cBhvr>
                                        <p:cTn id="77" dur="1000"/>
                                        <p:tgtEl>
                                          <p:spTgt spid="25"/>
                                        </p:tgtEl>
                                      </p:cBhvr>
                                    </p:animEffect>
                                  </p:childTnLst>
                                </p:cTn>
                              </p:par>
                            </p:childTnLst>
                          </p:cTn>
                        </p:par>
                      </p:childTnLst>
                    </p:cTn>
                  </p:par>
                  <p:par>
                    <p:cTn id="78" fill="hold">
                      <p:stCondLst>
                        <p:cond delay="indefinite"/>
                      </p:stCondLst>
                      <p:childTnLst>
                        <p:par>
                          <p:cTn id="79" fill="hold">
                            <p:stCondLst>
                              <p:cond delay="0"/>
                            </p:stCondLst>
                            <p:childTnLst>
                              <p:par>
                                <p:cTn id="80" presetID="1" presetClass="exit" presetSubtype="0" fill="hold" grpId="1" nodeType="clickEffect">
                                  <p:stCondLst>
                                    <p:cond delay="0"/>
                                  </p:stCondLst>
                                  <p:childTnLst>
                                    <p:set>
                                      <p:cBhvr>
                                        <p:cTn id="81" dur="1" fill="hold">
                                          <p:stCondLst>
                                            <p:cond delay="0"/>
                                          </p:stCondLst>
                                        </p:cTn>
                                        <p:tgtEl>
                                          <p:spTgt spid="18"/>
                                        </p:tgtEl>
                                        <p:attrNameLst>
                                          <p:attrName>style.visibility</p:attrName>
                                        </p:attrNameLst>
                                      </p:cBhvr>
                                      <p:to>
                                        <p:strVal val="hidden"/>
                                      </p:to>
                                    </p:set>
                                  </p:childTnLst>
                                </p:cTn>
                              </p:par>
                            </p:childTnLst>
                          </p:cTn>
                        </p:par>
                        <p:par>
                          <p:cTn id="82" fill="hold">
                            <p:stCondLst>
                              <p:cond delay="0"/>
                            </p:stCondLst>
                            <p:childTnLst>
                              <p:par>
                                <p:cTn id="83" presetID="1" presetClass="entr" presetSubtype="0" fill="hold" grpId="0" nodeType="afterEffect">
                                  <p:stCondLst>
                                    <p:cond delay="0"/>
                                  </p:stCondLst>
                                  <p:childTnLst>
                                    <p:set>
                                      <p:cBhvr>
                                        <p:cTn id="84" dur="1" fill="hold">
                                          <p:stCondLst>
                                            <p:cond delay="0"/>
                                          </p:stCondLst>
                                        </p:cTn>
                                        <p:tgtEl>
                                          <p:spTgt spid="28"/>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3" name="Quack"/>
                                        </p:tgtEl>
                                      </p:cMediaNode>
                                    </p:audio>
                                  </p:subTnLst>
                                </p:cTn>
                              </p:par>
                            </p:childTnLst>
                          </p:cTn>
                        </p:par>
                        <p:par>
                          <p:cTn id="85" fill="hold">
                            <p:stCondLst>
                              <p:cond delay="0"/>
                            </p:stCondLst>
                            <p:childTnLst>
                              <p:par>
                                <p:cTn id="86" presetID="52" presetClass="entr" presetSubtype="0"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Scale>
                                      <p:cBhvr>
                                        <p:cTn id="88"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9" dur="1000" decel="50000" fill="hold">
                                          <p:stCondLst>
                                            <p:cond delay="0"/>
                                          </p:stCondLst>
                                        </p:cTn>
                                        <p:tgtEl>
                                          <p:spTgt spid="27"/>
                                        </p:tgtEl>
                                        <p:attrNameLst>
                                          <p:attrName>ppt_x</p:attrName>
                                          <p:attrName>ppt_y</p:attrName>
                                        </p:attrNameLst>
                                      </p:cBhvr>
                                    </p:animMotion>
                                    <p:animEffect transition="in" filter="fade">
                                      <p:cBhvr>
                                        <p:cTn id="90" dur="1000"/>
                                        <p:tgtEl>
                                          <p:spTgt spid="27"/>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29"/>
                                        </p:tgtEl>
                                        <p:attrNameLst>
                                          <p:attrName>style.visibility</p:attrName>
                                        </p:attrNameLst>
                                      </p:cBhvr>
                                      <p:to>
                                        <p:strVal val="visible"/>
                                      </p:to>
                                    </p:set>
                                    <p:animEffect transition="in" filter="fade">
                                      <p:cBhvr>
                                        <p:cTn id="95" dur="2000"/>
                                        <p:tgtEl>
                                          <p:spTgt spid="29"/>
                                        </p:tgtEl>
                                      </p:cBhvr>
                                    </p:animEffect>
                                  </p:childTnLst>
                                </p:cTn>
                              </p:par>
                            </p:childTnLst>
                          </p:cTn>
                        </p:par>
                      </p:childTnLst>
                    </p:cTn>
                  </p:par>
                  <p:par>
                    <p:cTn id="96" fill="hold">
                      <p:stCondLst>
                        <p:cond delay="indefinite"/>
                      </p:stCondLst>
                      <p:childTnLst>
                        <p:par>
                          <p:cTn id="97" fill="hold">
                            <p:stCondLst>
                              <p:cond delay="0"/>
                            </p:stCondLst>
                            <p:childTnLst>
                              <p:par>
                                <p:cTn id="98" presetID="2" presetClass="entr" presetSubtype="4" accel="50000" decel="50000" fill="hold" grpId="0" nodeType="click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500" fill="hold"/>
                                        <p:tgtEl>
                                          <p:spTgt spid="30"/>
                                        </p:tgtEl>
                                        <p:attrNameLst>
                                          <p:attrName>ppt_x</p:attrName>
                                        </p:attrNameLst>
                                      </p:cBhvr>
                                      <p:tavLst>
                                        <p:tav tm="0">
                                          <p:val>
                                            <p:strVal val="#ppt_x"/>
                                          </p:val>
                                        </p:tav>
                                        <p:tav tm="100000">
                                          <p:val>
                                            <p:strVal val="#ppt_x"/>
                                          </p:val>
                                        </p:tav>
                                      </p:tavLst>
                                    </p:anim>
                                    <p:anim calcmode="lin" valueType="num">
                                      <p:cBhvr additive="base">
                                        <p:cTn id="101"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animBg="1"/>
      <p:bldP spid="15" grpId="0"/>
      <p:bldP spid="15" grpId="1"/>
      <p:bldP spid="16" grpId="0" animBg="1"/>
      <p:bldP spid="17" grpId="0" animBg="1"/>
      <p:bldP spid="18" grpId="0"/>
      <p:bldP spid="18" grpId="1"/>
      <p:bldP spid="20" grpId="0"/>
      <p:bldP spid="22" grpId="0" animBg="1"/>
      <p:bldP spid="23" grpId="0" animBg="1"/>
      <p:bldP spid="24" grpId="0"/>
      <p:bldP spid="25" grpId="0"/>
      <p:bldP spid="27" grpId="0"/>
      <p:bldP spid="28" grpId="0"/>
      <p:bldP spid="29" grpId="0"/>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age Title"/>
          <p:cNvSpPr>
            <a:spLocks noGrp="1"/>
          </p:cNvSpPr>
          <p:nvPr>
            <p:ph type="title" idx="4294967295"/>
          </p:nvPr>
        </p:nvSpPr>
        <p:spPr>
          <a:xfrm>
            <a:off x="152400" y="127000"/>
            <a:ext cx="8229600" cy="639763"/>
          </a:xfrm>
        </p:spPr>
        <p:txBody>
          <a:bodyPr/>
          <a:lstStyle/>
          <a:p>
            <a:pPr algn="l"/>
            <a:r>
              <a:rPr lang="en-US" sz="3200" b="1" dirty="0" smtClean="0">
                <a:solidFill>
                  <a:schemeClr val="bg1"/>
                </a:solidFill>
                <a:ea typeface="ＭＳ Ｐゴシック" charset="-128"/>
              </a:rPr>
              <a:t>Launch:  Guided Practice, continued</a:t>
            </a:r>
          </a:p>
        </p:txBody>
      </p:sp>
      <p:sp>
        <p:nvSpPr>
          <p:cNvPr id="2355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41396D09-4F94-420F-A8E0-37A3735BC0EC}" type="slidenum">
              <a:rPr lang="en-US" smtClean="0">
                <a:solidFill>
                  <a:schemeClr val="bg1"/>
                </a:solidFill>
              </a:rPr>
              <a:pPr algn="ctr" eaLnBrk="1" hangingPunct="1"/>
              <a:t>9</a:t>
            </a:fld>
            <a:endParaRPr lang="en-US" smtClean="0">
              <a:solidFill>
                <a:schemeClr val="bg1"/>
              </a:solidFill>
            </a:endParaRPr>
          </a:p>
        </p:txBody>
      </p:sp>
      <p:sp>
        <p:nvSpPr>
          <p:cNvPr id="19" name="Agenda Link">
            <a:hlinkClick r:id="rId4" action="ppaction://hlinksldjump"/>
          </p:cNvPr>
          <p:cNvSpPr txBox="1"/>
          <p:nvPr/>
        </p:nvSpPr>
        <p:spPr>
          <a:xfrm>
            <a:off x="7696200" y="602615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7" name="White Background"/>
          <p:cNvSpPr>
            <a:spLocks noChangeArrowheads="1"/>
          </p:cNvSpPr>
          <p:nvPr/>
        </p:nvSpPr>
        <p:spPr bwMode="auto">
          <a:xfrm>
            <a:off x="228600" y="766763"/>
            <a:ext cx="8686800" cy="4910137"/>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dirty="0"/>
          </a:p>
        </p:txBody>
      </p:sp>
      <p:grpSp>
        <p:nvGrpSpPr>
          <p:cNvPr id="2" name="Group 5"/>
          <p:cNvGrpSpPr>
            <a:grpSpLocks/>
          </p:cNvGrpSpPr>
          <p:nvPr/>
        </p:nvGrpSpPr>
        <p:grpSpPr bwMode="auto">
          <a:xfrm>
            <a:off x="609600" y="6413500"/>
            <a:ext cx="7402513" cy="387350"/>
            <a:chOff x="609600" y="6414018"/>
            <a:chExt cx="7401771" cy="386725"/>
          </a:xfrm>
        </p:grpSpPr>
        <p:pic>
          <p:nvPicPr>
            <p:cNvPr id="23559" name="Picture 7" descr="blu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8" descr="red.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9" descr="black.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9"/>
          <p:cNvSpPr txBox="1"/>
          <p:nvPr/>
        </p:nvSpPr>
        <p:spPr>
          <a:xfrm>
            <a:off x="457200" y="892314"/>
            <a:ext cx="8255000" cy="707886"/>
          </a:xfrm>
          <a:prstGeom prst="rect">
            <a:avLst/>
          </a:prstGeom>
          <a:noFill/>
        </p:spPr>
        <p:txBody>
          <a:bodyPr wrap="square" rtlCol="0">
            <a:spAutoFit/>
          </a:bodyPr>
          <a:lstStyle/>
          <a:p>
            <a:r>
              <a:rPr lang="en-US" sz="2000" dirty="0" smtClean="0"/>
              <a:t>Identify the variables in each scenario and explain how they are related. Label the independent and dependent variables.</a:t>
            </a:r>
            <a:endParaRPr lang="en-US" sz="2000" dirty="0"/>
          </a:p>
        </p:txBody>
      </p:sp>
      <p:sp>
        <p:nvSpPr>
          <p:cNvPr id="11" name="TextBox 10"/>
          <p:cNvSpPr txBox="1"/>
          <p:nvPr/>
        </p:nvSpPr>
        <p:spPr>
          <a:xfrm>
            <a:off x="457200" y="1600200"/>
            <a:ext cx="8255000" cy="369332"/>
          </a:xfrm>
          <a:prstGeom prst="rect">
            <a:avLst/>
          </a:prstGeom>
          <a:noFill/>
        </p:spPr>
        <p:txBody>
          <a:bodyPr wrap="square" rtlCol="0">
            <a:spAutoFit/>
          </a:bodyPr>
          <a:lstStyle/>
          <a:p>
            <a:r>
              <a:rPr lang="en-US" dirty="0" smtClean="0">
                <a:solidFill>
                  <a:schemeClr val="accent4">
                    <a:lumMod val="75000"/>
                  </a:schemeClr>
                </a:solidFill>
                <a:latin typeface="Arial"/>
              </a:rPr>
              <a:t>3) Maya is walking to her friend’s house. She walks at a rate of 6 km each hour.</a:t>
            </a:r>
            <a:endParaRPr lang="en-US" dirty="0">
              <a:solidFill>
                <a:schemeClr val="accent4">
                  <a:lumMod val="75000"/>
                </a:schemeClr>
              </a:solidFill>
              <a:latin typeface="Arial"/>
            </a:endParaRPr>
          </a:p>
        </p:txBody>
      </p:sp>
      <p:pic>
        <p:nvPicPr>
          <p:cNvPr id="13" name="Picture 12" descr="teacherclipart.jpg"/>
          <p:cNvPicPr>
            <a:picLocks noChangeAspect="1"/>
          </p:cNvPicPr>
          <p:nvPr/>
        </p:nvPicPr>
        <p:blipFill>
          <a:blip r:embed="rId8"/>
          <a:stretch>
            <a:fillRect/>
          </a:stretch>
        </p:blipFill>
        <p:spPr>
          <a:xfrm>
            <a:off x="7086600" y="4091940"/>
            <a:ext cx="1828800" cy="1584960"/>
          </a:xfrm>
          <a:prstGeom prst="rect">
            <a:avLst/>
          </a:prstGeom>
        </p:spPr>
      </p:pic>
      <p:sp>
        <p:nvSpPr>
          <p:cNvPr id="14" name="Oval Callout 13"/>
          <p:cNvSpPr/>
          <p:nvPr/>
        </p:nvSpPr>
        <p:spPr>
          <a:xfrm>
            <a:off x="4572000" y="3925669"/>
            <a:ext cx="2819940" cy="1023863"/>
          </a:xfrm>
          <a:prstGeom prst="wedgeEllipseCallout">
            <a:avLst>
              <a:gd name="adj1" fmla="val 60201"/>
              <a:gd name="adj2" fmla="val 44052"/>
            </a:avLst>
          </a:prstGeom>
          <a:noFill/>
          <a:ln w="25400">
            <a:solidFill>
              <a:srgbClr val="488D4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4648200" y="3962400"/>
            <a:ext cx="2667540" cy="923330"/>
          </a:xfrm>
          <a:prstGeom prst="rect">
            <a:avLst/>
          </a:prstGeom>
          <a:noFill/>
        </p:spPr>
        <p:txBody>
          <a:bodyPr wrap="square" rtlCol="0">
            <a:spAutoFit/>
          </a:bodyPr>
          <a:lstStyle/>
          <a:p>
            <a:pPr algn="ctr"/>
            <a:r>
              <a:rPr lang="en-US" dirty="0" smtClean="0"/>
              <a:t>You’ve got it! </a:t>
            </a:r>
          </a:p>
          <a:p>
            <a:pPr algn="ctr"/>
            <a:r>
              <a:rPr lang="en-US" dirty="0" smtClean="0"/>
              <a:t>Try the same procedure on your own. </a:t>
            </a:r>
            <a:endParaRPr lang="en-US" dirty="0"/>
          </a:p>
        </p:txBody>
      </p:sp>
      <p:sp>
        <p:nvSpPr>
          <p:cNvPr id="16" name="Round Diagonal Corner Rectangle 15"/>
          <p:cNvSpPr/>
          <p:nvPr/>
        </p:nvSpPr>
        <p:spPr>
          <a:xfrm>
            <a:off x="7106283" y="1666100"/>
            <a:ext cx="361317" cy="303432"/>
          </a:xfrm>
          <a:prstGeom prst="round2DiagRect">
            <a:avLst/>
          </a:prstGeom>
          <a:noFill/>
          <a:ln w="38100">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ound Diagonal Corner Rectangle 16"/>
          <p:cNvSpPr/>
          <p:nvPr/>
        </p:nvSpPr>
        <p:spPr>
          <a:xfrm>
            <a:off x="8022503" y="1666100"/>
            <a:ext cx="626467" cy="291763"/>
          </a:xfrm>
          <a:prstGeom prst="round2DiagRect">
            <a:avLst/>
          </a:prstGeom>
          <a:noFill/>
          <a:ln w="38100">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3178897" y="2173069"/>
            <a:ext cx="5412559" cy="646331"/>
          </a:xfrm>
          <a:prstGeom prst="rect">
            <a:avLst/>
          </a:prstGeom>
          <a:noFill/>
        </p:spPr>
        <p:txBody>
          <a:bodyPr wrap="square" rtlCol="0">
            <a:spAutoFit/>
          </a:bodyPr>
          <a:lstStyle/>
          <a:p>
            <a:r>
              <a:rPr lang="en-US" b="1" dirty="0" smtClean="0">
                <a:solidFill>
                  <a:schemeClr val="accent4">
                    <a:lumMod val="75000"/>
                  </a:schemeClr>
                </a:solidFill>
              </a:rPr>
              <a:t>The number of </a:t>
            </a:r>
            <a:r>
              <a:rPr lang="en-US" b="1" dirty="0" smtClean="0">
                <a:solidFill>
                  <a:srgbClr val="FF6600"/>
                </a:solidFill>
              </a:rPr>
              <a:t>kilometers</a:t>
            </a:r>
            <a:r>
              <a:rPr lang="en-US" b="1" dirty="0" smtClean="0">
                <a:solidFill>
                  <a:schemeClr val="accent4">
                    <a:lumMod val="75000"/>
                  </a:schemeClr>
                </a:solidFill>
              </a:rPr>
              <a:t> DEPENDS ON the </a:t>
            </a:r>
            <a:r>
              <a:rPr lang="en-US" b="1" dirty="0" smtClean="0">
                <a:solidFill>
                  <a:schemeClr val="accent5">
                    <a:lumMod val="75000"/>
                  </a:schemeClr>
                </a:solidFill>
              </a:rPr>
              <a:t>hours</a:t>
            </a:r>
            <a:r>
              <a:rPr lang="en-US" b="1" dirty="0" smtClean="0">
                <a:solidFill>
                  <a:schemeClr val="accent4">
                    <a:lumMod val="75000"/>
                  </a:schemeClr>
                </a:solidFill>
              </a:rPr>
              <a:t> she walks!</a:t>
            </a:r>
            <a:endParaRPr lang="en-US" b="1" dirty="0">
              <a:solidFill>
                <a:schemeClr val="accent4">
                  <a:lumMod val="75000"/>
                </a:schemeClr>
              </a:solidFill>
            </a:endParaRPr>
          </a:p>
        </p:txBody>
      </p:sp>
      <p:sp>
        <p:nvSpPr>
          <p:cNvPr id="22" name="Up Arrow Callout 21"/>
          <p:cNvSpPr/>
          <p:nvPr/>
        </p:nvSpPr>
        <p:spPr>
          <a:xfrm>
            <a:off x="4496174" y="2514600"/>
            <a:ext cx="1447426" cy="1027331"/>
          </a:xfrm>
          <a:prstGeom prst="upArrowCallout">
            <a:avLst/>
          </a:prstGeom>
          <a:noFill/>
          <a:ln w="381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Up Arrow Callout 22"/>
          <p:cNvSpPr/>
          <p:nvPr/>
        </p:nvSpPr>
        <p:spPr>
          <a:xfrm>
            <a:off x="6800943" y="2554069"/>
            <a:ext cx="1790513" cy="990600"/>
          </a:xfrm>
          <a:prstGeom prst="upArrowCallout">
            <a:avLst/>
          </a:prstGeom>
          <a:noFill/>
          <a:ln w="38100">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4648574" y="2895600"/>
            <a:ext cx="1447426" cy="646331"/>
          </a:xfrm>
          <a:prstGeom prst="rect">
            <a:avLst/>
          </a:prstGeom>
          <a:noFill/>
        </p:spPr>
        <p:txBody>
          <a:bodyPr wrap="square" rtlCol="0">
            <a:spAutoFit/>
          </a:bodyPr>
          <a:lstStyle/>
          <a:p>
            <a:r>
              <a:rPr lang="en-US" dirty="0" smtClean="0">
                <a:solidFill>
                  <a:schemeClr val="accent6">
                    <a:lumMod val="75000"/>
                  </a:schemeClr>
                </a:solidFill>
              </a:rPr>
              <a:t>Dependent</a:t>
            </a:r>
            <a:br>
              <a:rPr lang="en-US" dirty="0" smtClean="0">
                <a:solidFill>
                  <a:schemeClr val="accent6">
                    <a:lumMod val="75000"/>
                  </a:schemeClr>
                </a:solidFill>
              </a:rPr>
            </a:br>
            <a:r>
              <a:rPr lang="en-US" dirty="0" smtClean="0">
                <a:solidFill>
                  <a:schemeClr val="accent6">
                    <a:lumMod val="75000"/>
                  </a:schemeClr>
                </a:solidFill>
              </a:rPr>
              <a:t>Variable</a:t>
            </a:r>
            <a:endParaRPr lang="en-US" dirty="0">
              <a:solidFill>
                <a:schemeClr val="accent6">
                  <a:lumMod val="75000"/>
                </a:schemeClr>
              </a:solidFill>
            </a:endParaRPr>
          </a:p>
        </p:txBody>
      </p:sp>
      <p:sp>
        <p:nvSpPr>
          <p:cNvPr id="25" name="TextBox 24"/>
          <p:cNvSpPr txBox="1"/>
          <p:nvPr/>
        </p:nvSpPr>
        <p:spPr>
          <a:xfrm>
            <a:off x="6800943" y="2935069"/>
            <a:ext cx="1790513" cy="646331"/>
          </a:xfrm>
          <a:prstGeom prst="rect">
            <a:avLst/>
          </a:prstGeom>
          <a:noFill/>
        </p:spPr>
        <p:txBody>
          <a:bodyPr wrap="square" rtlCol="0">
            <a:spAutoFit/>
          </a:bodyPr>
          <a:lstStyle/>
          <a:p>
            <a:r>
              <a:rPr lang="en-US" dirty="0" smtClean="0"/>
              <a:t>   </a:t>
            </a:r>
            <a:r>
              <a:rPr lang="en-US" dirty="0" smtClean="0">
                <a:solidFill>
                  <a:schemeClr val="accent5">
                    <a:lumMod val="75000"/>
                  </a:schemeClr>
                </a:solidFill>
              </a:rPr>
              <a:t>Independent</a:t>
            </a:r>
            <a:br>
              <a:rPr lang="en-US" dirty="0" smtClean="0">
                <a:solidFill>
                  <a:schemeClr val="accent5">
                    <a:lumMod val="75000"/>
                  </a:schemeClr>
                </a:solidFill>
              </a:rPr>
            </a:br>
            <a:r>
              <a:rPr lang="en-US" dirty="0" smtClean="0">
                <a:solidFill>
                  <a:schemeClr val="accent5">
                    <a:lumMod val="75000"/>
                  </a:schemeClr>
                </a:solidFill>
              </a:rPr>
              <a:t>        Variable</a:t>
            </a:r>
            <a:endParaRPr lang="en-US" dirty="0"/>
          </a:p>
        </p:txBody>
      </p:sp>
      <p:pic>
        <p:nvPicPr>
          <p:cNvPr id="27" name="Picture 26" descr="walker.jpg"/>
          <p:cNvPicPr>
            <a:picLocks noChangeAspect="1"/>
          </p:cNvPicPr>
          <p:nvPr/>
        </p:nvPicPr>
        <p:blipFill>
          <a:blip r:embed="rId9"/>
          <a:stretch>
            <a:fillRect/>
          </a:stretch>
        </p:blipFill>
        <p:spPr>
          <a:xfrm>
            <a:off x="579296" y="2133600"/>
            <a:ext cx="2392504" cy="1792069"/>
          </a:xfrm>
          <a:prstGeom prst="rect">
            <a:avLst/>
          </a:prstGeom>
        </p:spPr>
      </p:pic>
      <p:sp>
        <p:nvSpPr>
          <p:cNvPr id="28" name="TextBox 27"/>
          <p:cNvSpPr txBox="1"/>
          <p:nvPr/>
        </p:nvSpPr>
        <p:spPr>
          <a:xfrm>
            <a:off x="613163" y="4118282"/>
            <a:ext cx="1066800" cy="477054"/>
          </a:xfrm>
          <a:prstGeom prst="rect">
            <a:avLst/>
          </a:prstGeom>
          <a:noFill/>
        </p:spPr>
        <p:txBody>
          <a:bodyPr wrap="square" rtlCol="0">
            <a:spAutoFit/>
          </a:bodyPr>
          <a:lstStyle/>
          <a:p>
            <a:r>
              <a:rPr lang="en-US" sz="2500" u="sng" dirty="0" smtClean="0">
                <a:solidFill>
                  <a:srgbClr val="488D43"/>
                </a:solidFill>
              </a:rPr>
              <a:t>RULE</a:t>
            </a:r>
            <a:r>
              <a:rPr lang="en-US" sz="2500" dirty="0" smtClean="0">
                <a:solidFill>
                  <a:srgbClr val="488D43"/>
                </a:solidFill>
              </a:rPr>
              <a:t>: </a:t>
            </a:r>
            <a:endParaRPr lang="en-US" sz="2500" dirty="0">
              <a:solidFill>
                <a:srgbClr val="488D43"/>
              </a:solidFill>
            </a:endParaRPr>
          </a:p>
        </p:txBody>
      </p:sp>
      <p:sp>
        <p:nvSpPr>
          <p:cNvPr id="29" name="TextBox 28"/>
          <p:cNvSpPr txBox="1"/>
          <p:nvPr/>
        </p:nvSpPr>
        <p:spPr>
          <a:xfrm>
            <a:off x="1524000" y="4118282"/>
            <a:ext cx="2286000" cy="477054"/>
          </a:xfrm>
          <a:prstGeom prst="rect">
            <a:avLst/>
          </a:prstGeom>
          <a:noFill/>
        </p:spPr>
        <p:txBody>
          <a:bodyPr wrap="square" rtlCol="0">
            <a:spAutoFit/>
          </a:bodyPr>
          <a:lstStyle/>
          <a:p>
            <a:r>
              <a:rPr lang="en-US" sz="2500" dirty="0" err="1" smtClean="0">
                <a:solidFill>
                  <a:srgbClr val="FF6600"/>
                </a:solidFill>
              </a:rPr>
              <a:t>k</a:t>
            </a:r>
            <a:r>
              <a:rPr lang="en-US" sz="2500" dirty="0" smtClean="0">
                <a:solidFill>
                  <a:srgbClr val="008000"/>
                </a:solidFill>
              </a:rPr>
              <a:t> = </a:t>
            </a:r>
            <a:r>
              <a:rPr lang="en-US" sz="2500" dirty="0" smtClean="0"/>
              <a:t>6</a:t>
            </a:r>
            <a:r>
              <a:rPr lang="en-US" sz="2500" dirty="0" smtClean="0">
                <a:solidFill>
                  <a:schemeClr val="accent5">
                    <a:lumMod val="75000"/>
                  </a:schemeClr>
                </a:solidFill>
              </a:rPr>
              <a:t>h</a:t>
            </a:r>
            <a:r>
              <a:rPr lang="en-US" sz="2500" dirty="0" smtClean="0">
                <a:solidFill>
                  <a:srgbClr val="008000"/>
                </a:solidFill>
              </a:rPr>
              <a:t> </a:t>
            </a:r>
            <a:endParaRPr lang="en-US" sz="2500" dirty="0">
              <a:solidFill>
                <a:srgbClr val="008000"/>
              </a:solidFill>
            </a:endParaRPr>
          </a:p>
        </p:txBody>
      </p:sp>
      <p:sp>
        <p:nvSpPr>
          <p:cNvPr id="30" name="TextBox 29"/>
          <p:cNvSpPr txBox="1"/>
          <p:nvPr/>
        </p:nvSpPr>
        <p:spPr>
          <a:xfrm>
            <a:off x="647030" y="4680789"/>
            <a:ext cx="3980548" cy="646331"/>
          </a:xfrm>
          <a:prstGeom prst="rect">
            <a:avLst/>
          </a:prstGeom>
          <a:noFill/>
        </p:spPr>
        <p:txBody>
          <a:bodyPr wrap="square" rtlCol="0">
            <a:spAutoFit/>
          </a:bodyPr>
          <a:lstStyle/>
          <a:p>
            <a:r>
              <a:rPr lang="en-US" dirty="0" smtClean="0"/>
              <a:t>“</a:t>
            </a:r>
            <a:r>
              <a:rPr lang="en-US" dirty="0" smtClean="0">
                <a:solidFill>
                  <a:srgbClr val="FF6600"/>
                </a:solidFill>
              </a:rPr>
              <a:t>kilometers</a:t>
            </a:r>
            <a:r>
              <a:rPr lang="en-US" dirty="0" smtClean="0"/>
              <a:t> walked is equal to 6 times the number of </a:t>
            </a:r>
            <a:r>
              <a:rPr lang="en-US" dirty="0" smtClean="0">
                <a:solidFill>
                  <a:schemeClr val="accent5">
                    <a:lumMod val="75000"/>
                  </a:schemeClr>
                </a:solidFill>
              </a:rPr>
              <a:t>hours </a:t>
            </a:r>
            <a:r>
              <a:rPr lang="en-US" dirty="0" smtClean="0"/>
              <a:t>she walks”</a:t>
            </a:r>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1000" fill="hold"/>
                                        <p:tgtEl>
                                          <p:spTgt spid="27"/>
                                        </p:tgtEl>
                                        <p:attrNameLst>
                                          <p:attrName>ppt_w</p:attrName>
                                        </p:attrNameLst>
                                      </p:cBhvr>
                                      <p:tavLst>
                                        <p:tav tm="0">
                                          <p:val>
                                            <p:strVal val="#ppt_w*0.70"/>
                                          </p:val>
                                        </p:tav>
                                        <p:tav tm="100000">
                                          <p:val>
                                            <p:strVal val="#ppt_w"/>
                                          </p:val>
                                        </p:tav>
                                      </p:tavLst>
                                    </p:anim>
                                    <p:anim calcmode="lin" valueType="num">
                                      <p:cBhvr>
                                        <p:cTn id="14" dur="1000" fill="hold"/>
                                        <p:tgtEl>
                                          <p:spTgt spid="27"/>
                                        </p:tgtEl>
                                        <p:attrNameLst>
                                          <p:attrName>ppt_h</p:attrName>
                                        </p:attrNameLst>
                                      </p:cBhvr>
                                      <p:tavLst>
                                        <p:tav tm="0">
                                          <p:val>
                                            <p:strVal val="#ppt_h"/>
                                          </p:val>
                                        </p:tav>
                                        <p:tav tm="100000">
                                          <p:val>
                                            <p:strVal val="#ppt_h"/>
                                          </p:val>
                                        </p:tav>
                                      </p:tavLst>
                                    </p:anim>
                                    <p:animEffect transition="in" filter="fade">
                                      <p:cBhvr>
                                        <p:cTn id="15" dur="10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accel="50000" decel="5000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par>
                                <p:cTn id="22" presetID="6" presetClass="entr" presetSubtype="16"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ircle(in)">
                                      <p:cBhvr>
                                        <p:cTn id="24" dur="2000"/>
                                        <p:tgtEl>
                                          <p:spTgt spid="14"/>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circle(in)">
                                      <p:cBhvr>
                                        <p:cTn id="27" dur="2000"/>
                                        <p:tgtEl>
                                          <p:spTgt spid="15"/>
                                        </p:tgtEl>
                                      </p:cBhvr>
                                    </p:animEffect>
                                  </p:childTnLst>
                                  <p:subTnLst>
                                    <p:audio>
                                      <p:cMediaNode>
                                        <p:cTn display="0" masterRel="sameClick">
                                          <p:stCondLst>
                                            <p:cond evt="begin" delay="0">
                                              <p:tn val="25"/>
                                            </p:cond>
                                          </p:stCondLst>
                                          <p:endCondLst>
                                            <p:cond evt="onStopAudio" delay="0">
                                              <p:tgtEl>
                                                <p:sldTgt/>
                                              </p:tgtEl>
                                            </p:cond>
                                          </p:endCondLst>
                                        </p:cTn>
                                        <p:tgtEl>
                                          <p:sndTgt r:embed="rId3" name="Quack"/>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accel="50000" decel="5000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childTnLst>
                          </p:cTn>
                        </p:par>
                        <p:par>
                          <p:cTn id="34" fill="hold">
                            <p:stCondLst>
                              <p:cond delay="500"/>
                            </p:stCondLst>
                            <p:childTnLst>
                              <p:par>
                                <p:cTn id="35" presetID="2" presetClass="entr" presetSubtype="1" accel="50000" decel="50000"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900" decel="100000" fill="hold"/>
                                        <p:tgtEl>
                                          <p:spTgt spid="20"/>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47" fill="hold">
                            <p:stCondLst>
                              <p:cond delay="1000"/>
                            </p:stCondLst>
                            <p:childTnLst>
                              <p:par>
                                <p:cTn id="48" presetID="52" presetClass="entr" presetSubtype="0"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Scale>
                                      <p:cBhvr>
                                        <p:cTn id="50"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22"/>
                                        </p:tgtEl>
                                        <p:attrNameLst>
                                          <p:attrName>ppt_x</p:attrName>
                                          <p:attrName>ppt_y</p:attrName>
                                        </p:attrNameLst>
                                      </p:cBhvr>
                                    </p:animMotion>
                                    <p:animEffect transition="in" filter="fade">
                                      <p:cBhvr>
                                        <p:cTn id="52" dur="1000"/>
                                        <p:tgtEl>
                                          <p:spTgt spid="22"/>
                                        </p:tgtEl>
                                      </p:cBhvr>
                                    </p:animEffect>
                                  </p:childTnLst>
                                </p:cTn>
                              </p:par>
                              <p:par>
                                <p:cTn id="53" presetID="52"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Scale>
                                      <p:cBhvr>
                                        <p:cTn id="55"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24"/>
                                        </p:tgtEl>
                                        <p:attrNameLst>
                                          <p:attrName>ppt_x</p:attrName>
                                          <p:attrName>ppt_y</p:attrName>
                                        </p:attrNameLst>
                                      </p:cBhvr>
                                    </p:animMotion>
                                    <p:animEffect transition="in" filter="fade">
                                      <p:cBhvr>
                                        <p:cTn id="57" dur="1000"/>
                                        <p:tgtEl>
                                          <p:spTgt spid="24"/>
                                        </p:tgtEl>
                                      </p:cBhvr>
                                    </p:animEffect>
                                  </p:childTnLst>
                                </p:cTn>
                              </p:par>
                            </p:childTnLst>
                          </p:cTn>
                        </p:par>
                        <p:par>
                          <p:cTn id="58" fill="hold">
                            <p:stCondLst>
                              <p:cond delay="2000"/>
                            </p:stCondLst>
                            <p:childTnLst>
                              <p:par>
                                <p:cTn id="59" presetID="52"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Scale>
                                      <p:cBhvr>
                                        <p:cTn id="61" dur="10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2" dur="1000" decel="50000" fill="hold">
                                          <p:stCondLst>
                                            <p:cond delay="0"/>
                                          </p:stCondLst>
                                        </p:cTn>
                                        <p:tgtEl>
                                          <p:spTgt spid="23"/>
                                        </p:tgtEl>
                                        <p:attrNameLst>
                                          <p:attrName>ppt_x</p:attrName>
                                          <p:attrName>ppt_y</p:attrName>
                                        </p:attrNameLst>
                                      </p:cBhvr>
                                    </p:animMotion>
                                    <p:animEffect transition="in" filter="fade">
                                      <p:cBhvr>
                                        <p:cTn id="63" dur="1000"/>
                                        <p:tgtEl>
                                          <p:spTgt spid="23"/>
                                        </p:tgtEl>
                                      </p:cBhvr>
                                    </p:animEffect>
                                  </p:childTnLst>
                                </p:cTn>
                              </p:par>
                              <p:par>
                                <p:cTn id="64" presetID="52" presetClass="entr" presetSubtype="0" fill="hold" grpId="0" nodeType="withEffect">
                                  <p:stCondLst>
                                    <p:cond delay="0"/>
                                  </p:stCondLst>
                                  <p:childTnLst>
                                    <p:set>
                                      <p:cBhvr>
                                        <p:cTn id="65" dur="1" fill="hold">
                                          <p:stCondLst>
                                            <p:cond delay="0"/>
                                          </p:stCondLst>
                                        </p:cTn>
                                        <p:tgtEl>
                                          <p:spTgt spid="25"/>
                                        </p:tgtEl>
                                        <p:attrNameLst>
                                          <p:attrName>style.visibility</p:attrName>
                                        </p:attrNameLst>
                                      </p:cBhvr>
                                      <p:to>
                                        <p:strVal val="visible"/>
                                      </p:to>
                                    </p:set>
                                    <p:animScale>
                                      <p:cBhvr>
                                        <p:cTn id="66"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7" dur="1000" decel="50000" fill="hold">
                                          <p:stCondLst>
                                            <p:cond delay="0"/>
                                          </p:stCondLst>
                                        </p:cTn>
                                        <p:tgtEl>
                                          <p:spTgt spid="25"/>
                                        </p:tgtEl>
                                        <p:attrNameLst>
                                          <p:attrName>ppt_x</p:attrName>
                                          <p:attrName>ppt_y</p:attrName>
                                        </p:attrNameLst>
                                      </p:cBhvr>
                                    </p:animMotion>
                                    <p:animEffect transition="in" filter="fade">
                                      <p:cBhvr>
                                        <p:cTn id="68" dur="1000"/>
                                        <p:tgtEl>
                                          <p:spTgt spid="25"/>
                                        </p:tgtEl>
                                      </p:cBhvr>
                                    </p:animEffect>
                                  </p:childTnLst>
                                </p:cTn>
                              </p:par>
                            </p:childTnLst>
                          </p:cTn>
                        </p:par>
                      </p:childTnLst>
                    </p:cTn>
                  </p:par>
                  <p:par>
                    <p:cTn id="69" fill="hold">
                      <p:stCondLst>
                        <p:cond delay="indefinite"/>
                      </p:stCondLst>
                      <p:childTnLst>
                        <p:par>
                          <p:cTn id="70" fill="hold">
                            <p:stCondLst>
                              <p:cond delay="0"/>
                            </p:stCondLst>
                            <p:childTnLst>
                              <p:par>
                                <p:cTn id="71" presetID="52" presetClass="entr" presetSubtype="0" fill="hold" grpId="0" nodeType="clickEffect">
                                  <p:stCondLst>
                                    <p:cond delay="0"/>
                                  </p:stCondLst>
                                  <p:childTnLst>
                                    <p:set>
                                      <p:cBhvr>
                                        <p:cTn id="72" dur="1" fill="hold">
                                          <p:stCondLst>
                                            <p:cond delay="0"/>
                                          </p:stCondLst>
                                        </p:cTn>
                                        <p:tgtEl>
                                          <p:spTgt spid="28"/>
                                        </p:tgtEl>
                                        <p:attrNameLst>
                                          <p:attrName>style.visibility</p:attrName>
                                        </p:attrNameLst>
                                      </p:cBhvr>
                                      <p:to>
                                        <p:strVal val="visible"/>
                                      </p:to>
                                    </p:set>
                                    <p:animScale>
                                      <p:cBhvr>
                                        <p:cTn id="73" dur="10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4" dur="1000" decel="50000" fill="hold">
                                          <p:stCondLst>
                                            <p:cond delay="0"/>
                                          </p:stCondLst>
                                        </p:cTn>
                                        <p:tgtEl>
                                          <p:spTgt spid="28"/>
                                        </p:tgtEl>
                                        <p:attrNameLst>
                                          <p:attrName>ppt_x</p:attrName>
                                          <p:attrName>ppt_y</p:attrName>
                                        </p:attrNameLst>
                                      </p:cBhvr>
                                    </p:animMotion>
                                    <p:animEffect transition="in" filter="fade">
                                      <p:cBhvr>
                                        <p:cTn id="75" dur="1000"/>
                                        <p:tgtEl>
                                          <p:spTgt spid="28"/>
                                        </p:tgtEl>
                                      </p:cBhvr>
                                    </p:animEffect>
                                  </p:childTnLst>
                                </p:cTn>
                              </p:par>
                            </p:childTnLst>
                          </p:cTn>
                        </p:par>
                      </p:childTnLst>
                    </p:cTn>
                  </p:par>
                  <p:par>
                    <p:cTn id="76" fill="hold">
                      <p:stCondLst>
                        <p:cond delay="indefinite"/>
                      </p:stCondLst>
                      <p:childTnLst>
                        <p:par>
                          <p:cTn id="77" fill="hold">
                            <p:stCondLst>
                              <p:cond delay="0"/>
                            </p:stCondLst>
                            <p:childTnLst>
                              <p:par>
                                <p:cTn id="78" presetID="37" presetClass="entr" presetSubtype="0" fill="hold" grpId="0" nodeType="clickEffect">
                                  <p:stCondLst>
                                    <p:cond delay="0"/>
                                  </p:stCondLst>
                                  <p:childTnLst>
                                    <p:set>
                                      <p:cBhvr>
                                        <p:cTn id="79" dur="1" fill="hold">
                                          <p:stCondLst>
                                            <p:cond delay="0"/>
                                          </p:stCondLst>
                                        </p:cTn>
                                        <p:tgtEl>
                                          <p:spTgt spid="29"/>
                                        </p:tgtEl>
                                        <p:attrNameLst>
                                          <p:attrName>style.visibility</p:attrName>
                                        </p:attrNameLst>
                                      </p:cBhvr>
                                      <p:to>
                                        <p:strVal val="visible"/>
                                      </p:to>
                                    </p:set>
                                    <p:animEffect transition="in" filter="fade">
                                      <p:cBhvr>
                                        <p:cTn id="80" dur="1000"/>
                                        <p:tgtEl>
                                          <p:spTgt spid="29"/>
                                        </p:tgtEl>
                                      </p:cBhvr>
                                    </p:animEffect>
                                    <p:anim calcmode="lin" valueType="num">
                                      <p:cBhvr>
                                        <p:cTn id="81" dur="1000" fill="hold"/>
                                        <p:tgtEl>
                                          <p:spTgt spid="29"/>
                                        </p:tgtEl>
                                        <p:attrNameLst>
                                          <p:attrName>ppt_x</p:attrName>
                                        </p:attrNameLst>
                                      </p:cBhvr>
                                      <p:tavLst>
                                        <p:tav tm="0">
                                          <p:val>
                                            <p:strVal val="#ppt_x"/>
                                          </p:val>
                                        </p:tav>
                                        <p:tav tm="100000">
                                          <p:val>
                                            <p:strVal val="#ppt_x"/>
                                          </p:val>
                                        </p:tav>
                                      </p:tavLst>
                                    </p:anim>
                                    <p:anim calcmode="lin" valueType="num">
                                      <p:cBhvr>
                                        <p:cTn id="82" dur="900" decel="100000" fill="hold"/>
                                        <p:tgtEl>
                                          <p:spTgt spid="29"/>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accel="50000" decel="50000" fill="hold" grpId="0" nodeType="clickEffect">
                                  <p:stCondLst>
                                    <p:cond delay="0"/>
                                  </p:stCondLst>
                                  <p:childTnLst>
                                    <p:set>
                                      <p:cBhvr>
                                        <p:cTn id="87" dur="1" fill="hold">
                                          <p:stCondLst>
                                            <p:cond delay="0"/>
                                          </p:stCondLst>
                                        </p:cTn>
                                        <p:tgtEl>
                                          <p:spTgt spid="30"/>
                                        </p:tgtEl>
                                        <p:attrNameLst>
                                          <p:attrName>style.visibility</p:attrName>
                                        </p:attrNameLst>
                                      </p:cBhvr>
                                      <p:to>
                                        <p:strVal val="visible"/>
                                      </p:to>
                                    </p:set>
                                    <p:anim calcmode="lin" valueType="num">
                                      <p:cBhvr additive="base">
                                        <p:cTn id="88" dur="500" fill="hold"/>
                                        <p:tgtEl>
                                          <p:spTgt spid="30"/>
                                        </p:tgtEl>
                                        <p:attrNameLst>
                                          <p:attrName>ppt_x</p:attrName>
                                        </p:attrNameLst>
                                      </p:cBhvr>
                                      <p:tavLst>
                                        <p:tav tm="0">
                                          <p:val>
                                            <p:strVal val="#ppt_x"/>
                                          </p:val>
                                        </p:tav>
                                        <p:tav tm="100000">
                                          <p:val>
                                            <p:strVal val="#ppt_x"/>
                                          </p:val>
                                        </p:tav>
                                      </p:tavLst>
                                    </p:anim>
                                    <p:anim calcmode="lin" valueType="num">
                                      <p:cBhvr additive="base">
                                        <p:cTn id="89"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animBg="1"/>
      <p:bldP spid="15" grpId="0"/>
      <p:bldP spid="16" grpId="0" animBg="1"/>
      <p:bldP spid="17" grpId="0" animBg="1"/>
      <p:bldP spid="20" grpId="0"/>
      <p:bldP spid="22" grpId="0" animBg="1"/>
      <p:bldP spid="23" grpId="0" animBg="1"/>
      <p:bldP spid="24" grpId="0"/>
      <p:bldP spid="25" grpId="0"/>
      <p:bldP spid="28" grpId="0"/>
      <p:bldP spid="29" grpId="0"/>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25096</TotalTime>
  <Words>2180</Words>
  <Application>Microsoft Office PowerPoint</Application>
  <PresentationFormat>On-screen Show (4:3)</PresentationFormat>
  <Paragraphs>212</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Warm Up</vt:lpstr>
      <vt:lpstr>Warm Up REVIEW</vt:lpstr>
      <vt:lpstr>Launch</vt:lpstr>
      <vt:lpstr>Launch</vt:lpstr>
      <vt:lpstr>Launch</vt:lpstr>
      <vt:lpstr>Launch:  Guided Practice</vt:lpstr>
      <vt:lpstr>Launch:  Guided Practice, continued</vt:lpstr>
      <vt:lpstr>Launch:  Guided Practice, continued</vt:lpstr>
      <vt:lpstr>Launch: Observations</vt:lpstr>
      <vt:lpstr>Launch: Observations, continued</vt:lpstr>
      <vt:lpstr>Assessment: EXIT TICKET!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Shane Ulrich</dc:creator>
  <cp:lastModifiedBy>Susan</cp:lastModifiedBy>
  <cp:revision>541</cp:revision>
  <dcterms:created xsi:type="dcterms:W3CDTF">2013-09-09T01:20:04Z</dcterms:created>
  <dcterms:modified xsi:type="dcterms:W3CDTF">2014-03-09T20:39:53Z</dcterms:modified>
</cp:coreProperties>
</file>