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9" r:id="rId2"/>
    <p:sldId id="271" r:id="rId3"/>
    <p:sldId id="280" r:id="rId4"/>
    <p:sldId id="334" r:id="rId5"/>
    <p:sldId id="347" r:id="rId6"/>
    <p:sldId id="352" r:id="rId7"/>
    <p:sldId id="286" r:id="rId8"/>
    <p:sldId id="353" r:id="rId9"/>
    <p:sldId id="348" r:id="rId10"/>
    <p:sldId id="354" r:id="rId11"/>
    <p:sldId id="350" r:id="rId12"/>
    <p:sldId id="355" r:id="rId13"/>
    <p:sldId id="349" r:id="rId14"/>
    <p:sldId id="361" r:id="rId15"/>
    <p:sldId id="363" r:id="rId16"/>
    <p:sldId id="359" r:id="rId17"/>
    <p:sldId id="360" r:id="rId18"/>
    <p:sldId id="358" r:id="rId19"/>
    <p:sldId id="362" r:id="rId20"/>
    <p:sldId id="27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128"/>
        <a:cs typeface="+mn-cs"/>
      </a:defRPr>
    </a:lvl1pPr>
    <a:lvl2pPr marL="457200" algn="l" rtl="0" fontAlgn="base">
      <a:spcBef>
        <a:spcPct val="0"/>
      </a:spcBef>
      <a:spcAft>
        <a:spcPct val="0"/>
      </a:spcAft>
      <a:defRPr kern="1200">
        <a:solidFill>
          <a:schemeClr val="tx1"/>
        </a:solidFill>
        <a:latin typeface="Calibri" charset="0"/>
        <a:ea typeface="ＭＳ Ｐゴシック" charset="-128"/>
        <a:cs typeface="+mn-cs"/>
      </a:defRPr>
    </a:lvl2pPr>
    <a:lvl3pPr marL="914400" algn="l" rtl="0" fontAlgn="base">
      <a:spcBef>
        <a:spcPct val="0"/>
      </a:spcBef>
      <a:spcAft>
        <a:spcPct val="0"/>
      </a:spcAft>
      <a:defRPr kern="1200">
        <a:solidFill>
          <a:schemeClr val="tx1"/>
        </a:solidFill>
        <a:latin typeface="Calibri" charset="0"/>
        <a:ea typeface="ＭＳ Ｐゴシック" charset="-128"/>
        <a:cs typeface="+mn-cs"/>
      </a:defRPr>
    </a:lvl3pPr>
    <a:lvl4pPr marL="1371600" algn="l" rtl="0" fontAlgn="base">
      <a:spcBef>
        <a:spcPct val="0"/>
      </a:spcBef>
      <a:spcAft>
        <a:spcPct val="0"/>
      </a:spcAft>
      <a:defRPr kern="1200">
        <a:solidFill>
          <a:schemeClr val="tx1"/>
        </a:solidFill>
        <a:latin typeface="Calibri" charset="0"/>
        <a:ea typeface="ＭＳ Ｐゴシック" charset="-128"/>
        <a:cs typeface="+mn-cs"/>
      </a:defRPr>
    </a:lvl4pPr>
    <a:lvl5pPr marL="1828800" algn="l"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93C"/>
    <a:srgbClr val="A43F96"/>
    <a:srgbClr val="1A2DB4"/>
    <a:srgbClr val="152489"/>
    <a:srgbClr val="B85EFF"/>
    <a:srgbClr val="33CC33"/>
    <a:srgbClr val="72A376"/>
    <a:srgbClr val="669900"/>
    <a:srgbClr val="488D43"/>
    <a:srgbClr val="3E5A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0" autoAdjust="0"/>
    <p:restoredTop sz="96921" autoAdjust="0"/>
  </p:normalViewPr>
  <p:slideViewPr>
    <p:cSldViewPr snapToObjects="1">
      <p:cViewPr>
        <p:scale>
          <a:sx n="70" d="100"/>
          <a:sy n="70" d="100"/>
        </p:scale>
        <p:origin x="-1272" y="-7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Objects="1">
      <p:cViewPr varScale="1">
        <p:scale>
          <a:sx n="40" d="100"/>
          <a:sy n="40" d="100"/>
        </p:scale>
        <p:origin x="-1494"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ACA7BE4A-8D31-4410-B960-7E38E6E0F9E7}" type="datetimeFigureOut">
              <a:rPr lang="en-US"/>
              <a:pPr>
                <a:defRPr/>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44A84EB8-5975-4F07-A9D4-416AF9AAA7DD}" type="slidenum">
              <a:rPr lang="en-US"/>
              <a:pPr>
                <a:defRPr/>
              </a:pPr>
              <a:t>‹#›</a:t>
            </a:fld>
            <a:endParaRPr lang="en-US"/>
          </a:p>
        </p:txBody>
      </p:sp>
    </p:spTree>
    <p:extLst>
      <p:ext uri="{BB962C8B-B14F-4D97-AF65-F5344CB8AC3E}">
        <p14:creationId xmlns:p14="http://schemas.microsoft.com/office/powerpoint/2010/main" val="1704154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FCCBA73-F508-4983-978E-B465167FE497}"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a:t>
            </a:r>
            <a:r>
              <a:rPr lang="en-US" sz="1200" u="none" kern="1200" baseline="0" dirty="0" err="1" smtClean="0">
                <a:solidFill>
                  <a:schemeClr val="tx1"/>
                </a:solidFill>
                <a:latin typeface="+mn-lt"/>
                <a:ea typeface="ＭＳ Ｐゴシック" charset="0"/>
                <a:cs typeface="ＭＳ Ｐゴシック" charset="0"/>
              </a:rPr>
              <a:t>serveal</a:t>
            </a:r>
            <a:r>
              <a:rPr lang="en-US" sz="1200" u="none" kern="1200" baseline="0" dirty="0" smtClean="0">
                <a:solidFill>
                  <a:schemeClr val="tx1"/>
                </a:solidFill>
                <a:latin typeface="+mn-lt"/>
                <a:ea typeface="ＭＳ Ｐゴシック" charset="0"/>
                <a:cs typeface="ＭＳ Ｐゴシック" charset="0"/>
              </a:rPr>
              <a:t>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endParaRPr lang="en-US" sz="1200" kern="1200" baseline="0" dirty="0" smtClean="0">
              <a:solidFill>
                <a:schemeClr val="tx1"/>
              </a:solidFill>
              <a:latin typeface="+mn-lt"/>
              <a:ea typeface="ＭＳ Ｐゴシック" charset="0"/>
              <a:cs typeface="ＭＳ Ｐゴシック" charset="0"/>
            </a:endParaRP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‘associate with a GROUP of friends’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r>
              <a:rPr lang="en-US" sz="1200" kern="1200" baseline="0" dirty="0" smtClean="0">
                <a:solidFill>
                  <a:schemeClr val="tx1"/>
                </a:solidFill>
                <a:latin typeface="+mn-lt"/>
                <a:ea typeface="ＭＳ Ｐゴシック" charset="0"/>
                <a:cs typeface="ＭＳ Ｐゴシック" charset="0"/>
              </a:rPr>
              <a:t>.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word ‘associate with a GROUP of friends’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Although, if this the last card, can just advance to the next slide which will start the practice activity.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r>
              <a:rPr lang="en-US" sz="1200" kern="1200" baseline="0" dirty="0" smtClean="0">
                <a:solidFill>
                  <a:schemeClr val="tx1"/>
                </a:solidFill>
                <a:latin typeface="+mn-lt"/>
                <a:ea typeface="ＭＳ Ｐゴシック" charset="0"/>
                <a:cs typeface="ＭＳ Ｐゴシック" charset="0"/>
              </a:rPr>
              <a:t>.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word ‘associate with a GROUP of friends’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will appear.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swap or exchange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a:t>
            </a:r>
            <a:r>
              <a:rPr lang="en-US" sz="1200" i="1" u="none" kern="1200" baseline="0" dirty="0" smtClean="0">
                <a:solidFill>
                  <a:schemeClr val="tx1"/>
                </a:solidFill>
                <a:latin typeface="+mn-lt"/>
                <a:ea typeface="ＭＳ Ｐゴシック" charset="0"/>
                <a:cs typeface="ＭＳ Ｐゴシック" charset="0"/>
              </a:rPr>
              <a:t>‘associate with a GROUP of friends’ will appear.</a:t>
            </a:r>
            <a:endParaRPr lang="en-US" sz="1200" kern="1200" baseline="0" dirty="0" smtClean="0">
              <a:solidFill>
                <a:schemeClr val="tx1"/>
              </a:solidFill>
              <a:latin typeface="+mn-lt"/>
              <a:ea typeface="ＭＳ Ｐゴシック" charset="0"/>
              <a:cs typeface="ＭＳ Ｐゴシック" charset="0"/>
            </a:endParaRP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Associative means.  Suggestions: some see the word associate in associative, therefore meaning to associate with friends, or group yourselves with friends. Clicking at the bottom on ‘key words’, the key word ‘associate with a GROUP of friends’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u="sng" dirty="0" smtClean="0">
              <a:ea typeface="+mn-ea"/>
              <a:cs typeface="+mn-cs"/>
            </a:endParaRP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Before advancing</a:t>
            </a:r>
            <a:r>
              <a:rPr lang="en-US" baseline="0" dirty="0" smtClean="0">
                <a:ea typeface="+mn-ea"/>
                <a:cs typeface="+mn-cs"/>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baseline="0" dirty="0" smtClean="0">
                <a:ea typeface="+mn-ea"/>
                <a:cs typeface="+mn-cs"/>
              </a:rPr>
              <a:t>  Advance the slide for the name of the property to appear followed by the algebraic equation.  </a:t>
            </a:r>
          </a:p>
          <a:p>
            <a:pPr eaLnBrk="1" hangingPunct="1">
              <a:spcBef>
                <a:spcPct val="0"/>
              </a:spcBef>
              <a:buFontTx/>
              <a:buChar char="•"/>
              <a:defRPr/>
            </a:pPr>
            <a:r>
              <a:rPr lang="en-US" baseline="0" dirty="0" smtClean="0">
                <a:ea typeface="+mn-ea"/>
                <a:cs typeface="+mn-cs"/>
              </a:rPr>
              <a:t>  Give students time to copy the information on their worksheet.</a:t>
            </a:r>
          </a:p>
          <a:p>
            <a:pPr eaLnBrk="1" hangingPunct="1">
              <a:spcBef>
                <a:spcPct val="0"/>
              </a:spcBef>
              <a:buFontTx/>
              <a:buChar char="•"/>
              <a:defRPr/>
            </a:pPr>
            <a:r>
              <a:rPr lang="en-US" baseline="0" dirty="0" smtClean="0">
                <a:ea typeface="+mn-ea"/>
                <a:cs typeface="+mn-cs"/>
              </a:rPr>
              <a:t>  To help students better understand the meaning of the property, clicking in the button ‘key word’ at the bottom, the key words swap or exchange will appear.  </a:t>
            </a:r>
          </a:p>
          <a:p>
            <a:pPr eaLnBrk="1" hangingPunct="1">
              <a:spcBef>
                <a:spcPct val="0"/>
              </a:spcBef>
              <a:buFontTx/>
              <a:buChar char="•"/>
              <a:defRPr/>
            </a:pPr>
            <a:r>
              <a:rPr lang="en-US" baseline="0" dirty="0" smtClean="0">
                <a:ea typeface="+mn-ea"/>
                <a:cs typeface="+mn-cs"/>
              </a:rPr>
              <a:t>  Click the ‘click to return’ button at the bottom of the slide to choose another card.  This will bring you back to the slide with all the true cards.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These</a:t>
            </a:r>
            <a:r>
              <a:rPr lang="en-US" u="none" baseline="0" dirty="0" smtClean="0">
                <a:ea typeface="+mn-ea"/>
                <a:cs typeface="+mn-cs"/>
              </a:rPr>
              <a:t> teacher notes will be very similar for next seven slides.  There will be minor differences depending on the property that is provided.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u="none" baseline="0" dirty="0" smtClean="0">
              <a:ea typeface="+mn-ea"/>
              <a:cs typeface="+mn-cs"/>
            </a:endParaRPr>
          </a:p>
          <a:p>
            <a:pPr eaLnBrk="1" hangingPunct="1">
              <a:spcBef>
                <a:spcPct val="0"/>
              </a:spcBef>
              <a:defRPr/>
            </a:pPr>
            <a:r>
              <a:rPr lang="en-US" i="1" u="none" baseline="0" dirty="0" smtClean="0">
                <a:ea typeface="+mn-ea"/>
                <a:cs typeface="+mn-cs"/>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900" dirty="0" smtClean="0">
                <a:ea typeface="+mn-ea"/>
                <a:cs typeface="+mn-cs"/>
              </a:rPr>
              <a:t>(4 min) 4 min passed</a:t>
            </a:r>
          </a:p>
          <a:p>
            <a:pPr eaLnBrk="1" hangingPunct="1">
              <a:spcBef>
                <a:spcPct val="0"/>
              </a:spcBef>
              <a:defRPr/>
            </a:pPr>
            <a:r>
              <a:rPr lang="en-US" sz="900" u="sng" dirty="0" smtClean="0">
                <a:ea typeface="+mn-ea"/>
                <a:cs typeface="+mn-cs"/>
              </a:rPr>
              <a:t>In-Class Notes</a:t>
            </a:r>
          </a:p>
          <a:p>
            <a:pPr eaLnBrk="1" hangingPunct="1">
              <a:spcBef>
                <a:spcPct val="0"/>
              </a:spcBef>
              <a:buFontTx/>
              <a:buChar char="•"/>
              <a:defRPr/>
            </a:pPr>
            <a:r>
              <a:rPr lang="en-US" sz="900" dirty="0" smtClean="0">
                <a:ea typeface="+mn-ea"/>
                <a:cs typeface="+mn-cs"/>
              </a:rPr>
              <a:t>  Read the slide as it appears.  </a:t>
            </a:r>
          </a:p>
          <a:p>
            <a:pPr eaLnBrk="1" hangingPunct="1">
              <a:spcBef>
                <a:spcPct val="0"/>
              </a:spcBef>
              <a:buFontTx/>
              <a:buChar char="•"/>
              <a:defRPr/>
            </a:pPr>
            <a:r>
              <a:rPr lang="en-US" sz="900" dirty="0" smtClean="0">
                <a:ea typeface="+mn-ea"/>
                <a:cs typeface="+mn-cs"/>
              </a:rPr>
              <a:t>  Have students work for</a:t>
            </a:r>
            <a:r>
              <a:rPr lang="en-US" sz="900" baseline="0" dirty="0" smtClean="0">
                <a:ea typeface="+mn-ea"/>
                <a:cs typeface="+mn-cs"/>
              </a:rPr>
              <a:t> about 5 minutes on the three problems.  </a:t>
            </a:r>
          </a:p>
          <a:p>
            <a:pPr eaLnBrk="1" hangingPunct="1">
              <a:spcBef>
                <a:spcPct val="0"/>
              </a:spcBef>
              <a:buFontTx/>
              <a:buChar char="•"/>
              <a:defRPr/>
            </a:pPr>
            <a:r>
              <a:rPr lang="en-US" sz="900" baseline="0" dirty="0" smtClean="0">
                <a:ea typeface="+mn-ea"/>
                <a:cs typeface="+mn-cs"/>
              </a:rPr>
              <a:t>  The last one is more be challenging for students to express the equation properly using parentheses.  </a:t>
            </a:r>
          </a:p>
          <a:p>
            <a:pPr eaLnBrk="1" hangingPunct="1">
              <a:spcBef>
                <a:spcPct val="0"/>
              </a:spcBef>
              <a:buFontTx/>
              <a:buChar char="•"/>
              <a:defRPr/>
            </a:pPr>
            <a:r>
              <a:rPr lang="en-US" sz="900" baseline="0" dirty="0" smtClean="0">
                <a:ea typeface="+mn-ea"/>
                <a:cs typeface="+mn-cs"/>
              </a:rPr>
              <a:t>  Have students share their answers with their neighbor. </a:t>
            </a:r>
          </a:p>
          <a:p>
            <a:pPr eaLnBrk="1" hangingPunct="1">
              <a:spcBef>
                <a:spcPct val="0"/>
              </a:spcBef>
              <a:buFontTx/>
              <a:buChar char="•"/>
              <a:defRPr/>
            </a:pPr>
            <a:r>
              <a:rPr lang="en-US" sz="900" baseline="0" dirty="0" smtClean="0">
                <a:ea typeface="+mn-ea"/>
                <a:cs typeface="+mn-cs"/>
              </a:rPr>
              <a:t>  Advance the slide for the answers to appear.  </a:t>
            </a:r>
            <a:endParaRPr lang="en-US" sz="900" dirty="0" smtClean="0">
              <a:ea typeface="+mn-ea"/>
              <a:cs typeface="+mn-cs"/>
            </a:endParaRPr>
          </a:p>
          <a:p>
            <a:pPr eaLnBrk="1" hangingPunct="1">
              <a:spcBef>
                <a:spcPct val="0"/>
              </a:spcBef>
              <a:buFontTx/>
              <a:buChar char="•"/>
              <a:defRPr/>
            </a:pPr>
            <a:endParaRPr lang="en-US" sz="900" dirty="0" smtClean="0">
              <a:ea typeface="+mn-ea"/>
              <a:cs typeface="+mn-cs"/>
            </a:endParaRPr>
          </a:p>
          <a:p>
            <a:pPr eaLnBrk="1" hangingPunct="1">
              <a:spcBef>
                <a:spcPct val="0"/>
              </a:spcBef>
              <a:defRPr/>
            </a:pPr>
            <a:r>
              <a:rPr lang="en-US" sz="900" u="sng" dirty="0" smtClean="0">
                <a:ea typeface="+mn-ea"/>
                <a:cs typeface="+mn-cs"/>
              </a:rPr>
              <a:t>Preparation Notes</a:t>
            </a:r>
          </a:p>
          <a:p>
            <a:pPr eaLnBrk="1" hangingPunct="1">
              <a:spcBef>
                <a:spcPct val="0"/>
              </a:spcBef>
              <a:defRPr/>
            </a:pPr>
            <a:endParaRPr lang="en-US" sz="900" u="sng" dirty="0" smtClean="0">
              <a:ea typeface="+mn-ea"/>
              <a:cs typeface="+mn-cs"/>
            </a:endParaRPr>
          </a:p>
          <a:p>
            <a:pPr eaLnBrk="1" hangingPunct="1">
              <a:spcBef>
                <a:spcPct val="0"/>
              </a:spcBef>
              <a:defRPr/>
            </a:pPr>
            <a:r>
              <a:rPr lang="en-US" sz="900" u="none" dirty="0" smtClean="0">
                <a:ea typeface="+mn-ea"/>
                <a:cs typeface="+mn-cs"/>
              </a:rPr>
              <a:t>The</a:t>
            </a:r>
            <a:r>
              <a:rPr lang="en-US" sz="900" u="none" baseline="0" dirty="0" smtClean="0">
                <a:ea typeface="+mn-ea"/>
                <a:cs typeface="+mn-cs"/>
              </a:rPr>
              <a:t> goal of this slide is to have students think of different ways to manipulate numbers and operations.  When students finish, have them share their answers with their neighbor.  The last one may be difficult since addition has to be done before the multiplication, therefore students need to insert parentheses.  Students have been exposed in prior lessons pertaining to the use of parentheses.   </a:t>
            </a:r>
            <a:endParaRPr lang="en-US" sz="900" u="none" dirty="0" smtClean="0">
              <a:ea typeface="+mn-ea"/>
              <a:cs typeface="+mn-cs"/>
            </a:endParaRPr>
          </a:p>
          <a:p>
            <a:pPr marL="171450" indent="-171450" eaLnBrk="1" hangingPunct="1">
              <a:spcBef>
                <a:spcPct val="0"/>
              </a:spcBef>
              <a:buFont typeface="Arial" pitchFamily="34" charset="0"/>
              <a:buChar char="•"/>
              <a:defRPr/>
            </a:pPr>
            <a:endParaRPr lang="en-US" sz="900" u="sng" dirty="0" smtClean="0">
              <a:ea typeface="+mn-ea"/>
              <a:cs typeface="+mn-cs"/>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(4 min) 60</a:t>
            </a:r>
            <a:r>
              <a:rPr lang="en-US" baseline="0" dirty="0" smtClean="0">
                <a:ea typeface="+mn-ea"/>
                <a:cs typeface="+mn-cs"/>
              </a:rPr>
              <a:t> min </a:t>
            </a:r>
            <a:r>
              <a:rPr lang="en-US" dirty="0" smtClean="0">
                <a:ea typeface="+mn-ea"/>
                <a:cs typeface="+mn-cs"/>
              </a:rPr>
              <a:t>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Hand out the</a:t>
            </a:r>
            <a:r>
              <a:rPr lang="en-US" baseline="0" dirty="0" smtClean="0">
                <a:ea typeface="+mn-ea"/>
                <a:cs typeface="+mn-cs"/>
              </a:rPr>
              <a:t> Exit Slip.  </a:t>
            </a:r>
          </a:p>
          <a:p>
            <a:pPr eaLnBrk="1" hangingPunct="1">
              <a:spcBef>
                <a:spcPct val="0"/>
              </a:spcBef>
              <a:buFontTx/>
              <a:buChar char="•"/>
              <a:defRPr/>
            </a:pPr>
            <a:r>
              <a:rPr lang="en-US" baseline="0" dirty="0" smtClean="0">
                <a:ea typeface="+mn-ea"/>
                <a:cs typeface="+mn-cs"/>
              </a:rPr>
              <a:t>  Give students a few minutes to answer.</a:t>
            </a:r>
          </a:p>
          <a:p>
            <a:pPr eaLnBrk="1" hangingPunct="1">
              <a:spcBef>
                <a:spcPct val="0"/>
              </a:spcBef>
              <a:buFontTx/>
              <a:buChar char="•"/>
              <a:defRPr/>
            </a:pPr>
            <a:r>
              <a:rPr lang="en-US" baseline="0" dirty="0" smtClean="0">
                <a:ea typeface="+mn-ea"/>
                <a:cs typeface="+mn-cs"/>
              </a:rPr>
              <a:t>  Advance the slide for the answers to appear.  </a:t>
            </a:r>
          </a:p>
          <a:p>
            <a:pPr eaLnBrk="1" hangingPunct="1">
              <a:spcBef>
                <a:spcPct val="0"/>
              </a:spcBef>
              <a:buFontTx/>
              <a:buChar char="•"/>
              <a:defRPr/>
            </a:pPr>
            <a:r>
              <a:rPr lang="en-US" baseline="0" dirty="0" smtClean="0">
                <a:ea typeface="+mn-ea"/>
                <a:cs typeface="+mn-cs"/>
              </a:rPr>
              <a:t>  </a:t>
            </a:r>
            <a:r>
              <a:rPr lang="en-US" sz="1200" u="none" kern="1200" baseline="0" dirty="0" smtClean="0">
                <a:solidFill>
                  <a:schemeClr val="tx1"/>
                </a:solidFill>
                <a:latin typeface="+mn-lt"/>
                <a:ea typeface="ＭＳ Ｐゴシック" charset="0"/>
                <a:cs typeface="ＭＳ Ｐゴシック" charset="0"/>
              </a:rPr>
              <a:t>In the first question, be sure to point out where in the problem the associative and commutative property were used when prompted.</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endParaRPr lang="en-US" u="none" dirty="0" smtClean="0">
              <a:ea typeface="+mn-ea"/>
              <a:cs typeface="+mn-cs"/>
            </a:endParaRPr>
          </a:p>
          <a:p>
            <a:pPr eaLnBrk="1" hangingPunct="1">
              <a:spcBef>
                <a:spcPct val="0"/>
              </a:spcBef>
              <a:defRPr/>
            </a:pPr>
            <a:endParaRPr lang="en-US" u="none" dirty="0" smtClean="0">
              <a:ea typeface="+mn-ea"/>
              <a:cs typeface="+mn-cs"/>
            </a:endParaRPr>
          </a:p>
          <a:p>
            <a:pPr eaLnBrk="1" hangingPunct="1">
              <a:spcBef>
                <a:spcPct val="0"/>
              </a:spcBef>
              <a:defRPr/>
            </a:pPr>
            <a:r>
              <a:rPr lang="en-US" u="none" dirty="0" smtClean="0">
                <a:ea typeface="+mn-ea"/>
                <a:cs typeface="+mn-cs"/>
              </a:rPr>
              <a:t>Hand out the Exit Slip for a quick assessment of</a:t>
            </a:r>
            <a:r>
              <a:rPr lang="en-US" u="none" baseline="0" dirty="0" smtClean="0">
                <a:ea typeface="+mn-ea"/>
                <a:cs typeface="+mn-cs"/>
              </a:rPr>
              <a:t> the lesson.  The exit slip is designed for a quick assessment to see what students recall on their own.  Advance the slide for the answers to appear.  In the first question, be sure to point out where in the problem the associative and commutative property were used when prompted.  The second is more of an comprehension question, but these types of questions tend to appear on standardized tests.  </a:t>
            </a:r>
            <a:endParaRPr lang="en-US" u="sng"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704B1C5-E762-4F55-9405-94C1B3EA818C}" type="slidenum">
              <a:rPr lang="en-US" smtClean="0"/>
              <a:pPr eaLnBrk="1" hangingPunct="1"/>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b="0" dirty="0" smtClean="0">
                <a:ea typeface="+mn-ea"/>
                <a:cs typeface="+mn-cs"/>
              </a:rPr>
              <a:t>(4 min) 8 min</a:t>
            </a:r>
            <a:r>
              <a:rPr lang="en-US" b="0" baseline="0" dirty="0" smtClean="0">
                <a:ea typeface="+mn-ea"/>
                <a:cs typeface="+mn-cs"/>
              </a:rPr>
              <a:t> </a:t>
            </a:r>
            <a:r>
              <a:rPr lang="en-US" b="0" dirty="0" smtClean="0">
                <a:ea typeface="+mn-ea"/>
                <a:cs typeface="+mn-cs"/>
              </a:rPr>
              <a:t>passed</a:t>
            </a:r>
          </a:p>
          <a:p>
            <a:pPr eaLnBrk="1" hangingPunct="1">
              <a:spcBef>
                <a:spcPct val="0"/>
              </a:spcBef>
              <a:defRPr/>
            </a:pPr>
            <a:r>
              <a:rPr lang="en-US" b="0" u="sng" dirty="0" smtClean="0">
                <a:solidFill>
                  <a:srgbClr val="FF0000"/>
                </a:solidFill>
                <a:ea typeface="+mn-ea"/>
                <a:cs typeface="+mn-cs"/>
              </a:rPr>
              <a:t>In-Class Notes </a:t>
            </a:r>
          </a:p>
          <a:p>
            <a:pPr eaLnBrk="1" hangingPunct="1">
              <a:spcBef>
                <a:spcPct val="0"/>
              </a:spcBef>
              <a:buFontTx/>
              <a:buChar char="•"/>
              <a:defRPr/>
            </a:pPr>
            <a:r>
              <a:rPr lang="en-US" b="0" dirty="0" smtClean="0">
                <a:solidFill>
                  <a:srgbClr val="FF0000"/>
                </a:solidFill>
                <a:ea typeface="+mn-ea"/>
                <a:cs typeface="+mn-cs"/>
              </a:rPr>
              <a:t>  Read the slide as it appears.</a:t>
            </a:r>
          </a:p>
          <a:p>
            <a:pPr eaLnBrk="1" hangingPunct="1">
              <a:spcBef>
                <a:spcPct val="0"/>
              </a:spcBef>
              <a:buFontTx/>
              <a:buChar char="•"/>
              <a:defRPr/>
            </a:pPr>
            <a:r>
              <a:rPr lang="en-US" b="0" dirty="0" smtClean="0">
                <a:solidFill>
                  <a:srgbClr val="FF0000"/>
                </a:solidFill>
                <a:ea typeface="+mn-ea"/>
                <a:cs typeface="+mn-cs"/>
              </a:rPr>
              <a:t>  Each problem has two methods: the</a:t>
            </a:r>
            <a:r>
              <a:rPr lang="en-US" b="0" baseline="0" dirty="0" smtClean="0">
                <a:solidFill>
                  <a:srgbClr val="FF0000"/>
                </a:solidFill>
                <a:ea typeface="+mn-ea"/>
                <a:cs typeface="+mn-cs"/>
              </a:rPr>
              <a:t> first method is evaluating the expression from left to right.  The second method is using the properties in math.  </a:t>
            </a:r>
            <a:endParaRPr lang="en-US" b="0" dirty="0" smtClean="0">
              <a:solidFill>
                <a:srgbClr val="FF0000"/>
              </a:solidFill>
              <a:ea typeface="+mn-ea"/>
              <a:cs typeface="+mn-cs"/>
            </a:endParaRPr>
          </a:p>
          <a:p>
            <a:pPr eaLnBrk="1" hangingPunct="1">
              <a:spcBef>
                <a:spcPct val="0"/>
              </a:spcBef>
              <a:buFontTx/>
              <a:buChar char="•"/>
              <a:defRPr/>
            </a:pPr>
            <a:r>
              <a:rPr lang="en-US" b="0" baseline="0" dirty="0" smtClean="0">
                <a:solidFill>
                  <a:srgbClr val="FF0000"/>
                </a:solidFill>
                <a:ea typeface="+mn-ea"/>
                <a:cs typeface="+mn-cs"/>
              </a:rPr>
              <a:t>  Advancing the slide will give the first method of evaluating from left to right.  </a:t>
            </a:r>
          </a:p>
          <a:p>
            <a:pPr eaLnBrk="1" hangingPunct="1">
              <a:spcBef>
                <a:spcPct val="0"/>
              </a:spcBef>
              <a:buFontTx/>
              <a:buChar char="•"/>
              <a:defRPr/>
            </a:pPr>
            <a:r>
              <a:rPr lang="en-US" b="0" baseline="0" dirty="0" smtClean="0">
                <a:solidFill>
                  <a:srgbClr val="FF0000"/>
                </a:solidFill>
                <a:ea typeface="+mn-ea"/>
                <a:cs typeface="+mn-cs"/>
              </a:rPr>
              <a:t>  Click again and the second method will appear.  Here some students may have added the 97 and 13 first, then added 92.  Without knowing it, students used the Associative Property.  </a:t>
            </a:r>
          </a:p>
          <a:p>
            <a:pPr eaLnBrk="1" hangingPunct="1">
              <a:spcBef>
                <a:spcPct val="0"/>
              </a:spcBef>
              <a:buFontTx/>
              <a:buChar char="•"/>
              <a:defRPr/>
            </a:pPr>
            <a:r>
              <a:rPr lang="en-US" b="0" baseline="0" dirty="0" smtClean="0">
                <a:solidFill>
                  <a:srgbClr val="FF0000"/>
                </a:solidFill>
                <a:ea typeface="+mn-ea"/>
                <a:cs typeface="+mn-cs"/>
              </a:rPr>
              <a:t>  Similarly to the first problem, the second problem will advance the answer as if students answered from left to right.  </a:t>
            </a:r>
          </a:p>
          <a:p>
            <a:pPr eaLnBrk="1" hangingPunct="1">
              <a:spcBef>
                <a:spcPct val="0"/>
              </a:spcBef>
              <a:buFontTx/>
              <a:buChar char="•"/>
              <a:defRPr/>
            </a:pPr>
            <a:r>
              <a:rPr lang="en-US" b="0" baseline="0" dirty="0" smtClean="0">
                <a:solidFill>
                  <a:srgbClr val="FF0000"/>
                </a:solidFill>
                <a:ea typeface="+mn-ea"/>
                <a:cs typeface="+mn-cs"/>
              </a:rPr>
              <a:t>  On the next click, the answer will appear by multiplying the 2 and 5 first then the 9.  Again, students may have done this, but didn’t realize they were using the Commutative Property.  </a:t>
            </a:r>
          </a:p>
          <a:p>
            <a:pPr eaLnBrk="1" hangingPunct="1">
              <a:spcBef>
                <a:spcPct val="0"/>
              </a:spcBef>
              <a:buFontTx/>
              <a:buChar char="•"/>
              <a:defRPr/>
            </a:pPr>
            <a:r>
              <a:rPr lang="en-US" b="0" baseline="0" dirty="0" smtClean="0">
                <a:solidFill>
                  <a:srgbClr val="FF0000"/>
                </a:solidFill>
                <a:ea typeface="+mn-ea"/>
                <a:cs typeface="+mn-cs"/>
              </a:rPr>
              <a:t>  Explain to the class this is the point of today’s lesson.  </a:t>
            </a:r>
            <a:endParaRPr lang="en-US" b="1" dirty="0" smtClean="0">
              <a:solidFill>
                <a:srgbClr val="FF0000"/>
              </a:solidFill>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The purpose</a:t>
            </a:r>
            <a:r>
              <a:rPr lang="en-US" u="none" baseline="0" dirty="0" smtClean="0">
                <a:ea typeface="+mn-ea"/>
                <a:cs typeface="+mn-cs"/>
              </a:rPr>
              <a:t> of this lesson is to have students start thinking about different ways in evaluating the two expressions.  Students usually use the properties of mathematics without really knowing that they are using them.  Two methods are provided for each problem.  The first method is evaluating the expression left to right.  The second method in the first problem is using the Associative Problem, where the method in the second problem is using the Commutative Property.  Students may use this method without realizing the formal reasoning behind it.  Explain to the students that today’s lesson is leaning the names and why we can do these ‘moves’ in math.  </a:t>
            </a:r>
            <a:endParaRPr lang="en-US" u="sng"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dirty="0" smtClean="0">
                <a:ea typeface="+mn-ea"/>
                <a:cs typeface="+mn-cs"/>
              </a:rPr>
              <a:t>(1 min) 9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Read the slide as it appears</a:t>
            </a:r>
            <a:r>
              <a:rPr lang="en-US" baseline="0" dirty="0" smtClean="0">
                <a:ea typeface="+mn-ea"/>
                <a:cs typeface="+mn-cs"/>
              </a:rPr>
              <a:t> explaining the activity.  </a:t>
            </a:r>
            <a:r>
              <a:rPr lang="en-US" dirty="0" smtClean="0">
                <a:ea typeface="+mn-ea"/>
                <a:cs typeface="+mn-cs"/>
              </a:rPr>
              <a:t> </a:t>
            </a:r>
          </a:p>
          <a:p>
            <a:pPr eaLnBrk="1" hangingPunct="1">
              <a:spcBef>
                <a:spcPct val="0"/>
              </a:spcBef>
              <a:buFontTx/>
              <a:buChar char="•"/>
              <a:defRPr/>
            </a:pPr>
            <a:r>
              <a:rPr lang="en-US" dirty="0" smtClean="0">
                <a:ea typeface="+mn-ea"/>
                <a:cs typeface="+mn-cs"/>
              </a:rPr>
              <a:t>  Advance the</a:t>
            </a:r>
            <a:r>
              <a:rPr lang="en-US" baseline="0" dirty="0" smtClean="0">
                <a:ea typeface="+mn-ea"/>
                <a:cs typeface="+mn-cs"/>
              </a:rPr>
              <a:t> slide for the examples to appear.</a:t>
            </a:r>
          </a:p>
          <a:p>
            <a:pPr eaLnBrk="1" hangingPunct="1">
              <a:spcBef>
                <a:spcPct val="0"/>
              </a:spcBef>
              <a:buFontTx/>
              <a:buChar char="•"/>
              <a:defRPr/>
            </a:pPr>
            <a:r>
              <a:rPr lang="en-US" baseline="0" dirty="0" smtClean="0">
                <a:ea typeface="+mn-ea"/>
                <a:cs typeface="+mn-cs"/>
              </a:rPr>
              <a:t>  Be sure to clarify any questions before moving on.</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This</a:t>
            </a:r>
            <a:r>
              <a:rPr lang="en-US" u="none" baseline="0" dirty="0" smtClean="0">
                <a:ea typeface="+mn-ea"/>
                <a:cs typeface="+mn-cs"/>
              </a:rPr>
              <a:t> activity is designed to take about 15 minutes.  This slide introduces the activity and shows students examples of similar cards to those in the activity.  Read the slide as it appears and advance the slide for the examples.  </a:t>
            </a: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dirty="0" smtClean="0">
                <a:ea typeface="+mn-ea"/>
                <a:cs typeface="+mn-cs"/>
              </a:rPr>
              <a:t>(16 min) 25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Read the</a:t>
            </a:r>
            <a:r>
              <a:rPr lang="en-US" baseline="0" dirty="0" smtClean="0">
                <a:ea typeface="+mn-ea"/>
                <a:cs typeface="+mn-cs"/>
              </a:rPr>
              <a:t> slide as it appears, which gives students directions for the activity. </a:t>
            </a:r>
          </a:p>
          <a:p>
            <a:pPr eaLnBrk="1" hangingPunct="1">
              <a:spcBef>
                <a:spcPct val="0"/>
              </a:spcBef>
              <a:buFontTx/>
              <a:buChar char="•"/>
              <a:defRPr/>
            </a:pPr>
            <a:r>
              <a:rPr lang="en-US" baseline="0" dirty="0" smtClean="0">
                <a:ea typeface="+mn-ea"/>
                <a:cs typeface="+mn-cs"/>
              </a:rPr>
              <a:t>  Have students work for 15 minutes deciding which cards are true and recording their finding in the first two columns of the worksheet.</a:t>
            </a:r>
          </a:p>
          <a:p>
            <a:pPr eaLnBrk="1" hangingPunct="1">
              <a:spcBef>
                <a:spcPct val="0"/>
              </a:spcBef>
              <a:buFontTx/>
              <a:buChar char="•"/>
              <a:defRPr/>
            </a:pPr>
            <a:r>
              <a:rPr lang="en-US" baseline="0" dirty="0" smtClean="0">
                <a:ea typeface="+mn-ea"/>
                <a:cs typeface="+mn-cs"/>
              </a:rPr>
              <a:t> The last three columns are to be filled in when discussing the answers provided on the next eight slides, the summary.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endParaRPr lang="en-US" u="none" dirty="0" smtClean="0">
              <a:ea typeface="+mn-ea"/>
              <a:cs typeface="+mn-cs"/>
            </a:endParaRPr>
          </a:p>
          <a:p>
            <a:pPr eaLnBrk="1" hangingPunct="1">
              <a:spcBef>
                <a:spcPct val="0"/>
              </a:spcBef>
              <a:defRPr/>
            </a:pPr>
            <a:endParaRPr lang="en-US" u="none" dirty="0" smtClean="0">
              <a:ea typeface="+mn-ea"/>
              <a:cs typeface="+mn-cs"/>
            </a:endParaRPr>
          </a:p>
          <a:p>
            <a:pPr eaLnBrk="1" hangingPunct="1">
              <a:spcBef>
                <a:spcPct val="0"/>
              </a:spcBef>
              <a:defRPr/>
            </a:pPr>
            <a:r>
              <a:rPr lang="en-US" u="none" dirty="0" smtClean="0">
                <a:ea typeface="+mn-ea"/>
                <a:cs typeface="+mn-cs"/>
              </a:rPr>
              <a:t>This slide continues</a:t>
            </a:r>
            <a:r>
              <a:rPr lang="en-US" u="none" baseline="0" dirty="0" smtClean="0">
                <a:ea typeface="+mn-ea"/>
                <a:cs typeface="+mn-cs"/>
              </a:rPr>
              <a:t> with explicit directions for the activity.  Read the slide as it appears.  Hand out the worksheet for students to record their finding.  Note the first two columns are to be done in partners, which should take students about 15 minutes to complete.  The last three columns are to be done as whole groups.  The next eight slides cover summary part, which is when students will fill out the last two columns of the worksheet.  </a:t>
            </a:r>
            <a:endParaRPr lang="en-US" u="sng" dirty="0" smtClean="0">
              <a:ea typeface="+mn-ea"/>
              <a:cs typeface="+mn-cs"/>
            </a:endParaRP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An</a:t>
            </a:r>
            <a:r>
              <a:rPr lang="en-US" u="none" baseline="0" dirty="0" smtClean="0">
                <a:ea typeface="+mn-ea"/>
                <a:cs typeface="+mn-cs"/>
              </a:rPr>
              <a:t> e</a:t>
            </a:r>
            <a:r>
              <a:rPr lang="en-US" u="none" dirty="0" smtClean="0">
                <a:ea typeface="+mn-ea"/>
                <a:cs typeface="+mn-cs"/>
              </a:rPr>
              <a:t>nrichment</a:t>
            </a:r>
            <a:r>
              <a:rPr lang="en-US" u="none" baseline="0" dirty="0" smtClean="0">
                <a:ea typeface="+mn-ea"/>
                <a:cs typeface="+mn-cs"/>
              </a:rPr>
              <a:t> activity is provided here.  If students finish faster than others, have them make the false cards into correct ones.  They can provide their work in the remaining part of the worksheet since there will be unused rows.  Answers will vary especially when students reach the card 5 – 6 = 6 – 5.  Let students figure a way to make the statement true.  It is also a great way to discuss which operations are not commutative.  This concept will appear in the practice activity.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NOTE:  THE NEXT SLIDE WILL SHOW THE ASNWERS OF THE TRUE CARDS, DO NOT ADVANCE UNTIL STUDENTS ARE FINISHED WITH THE ACTIVITY.    Ask students how many cards they found to be true.  Also, could ask students which cards are the true ones before showing the next slide.  </a:t>
            </a: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(15</a:t>
            </a:r>
            <a:r>
              <a:rPr lang="en-US" baseline="0" dirty="0" smtClean="0">
                <a:ea typeface="+mn-ea"/>
                <a:cs typeface="+mn-cs"/>
              </a:rPr>
              <a:t> </a:t>
            </a:r>
            <a:r>
              <a:rPr lang="en-US" dirty="0" smtClean="0">
                <a:ea typeface="+mn-ea"/>
                <a:cs typeface="+mn-cs"/>
              </a:rPr>
              <a:t>min </a:t>
            </a:r>
            <a:r>
              <a:rPr lang="en-US" sz="1200" kern="1200" dirty="0" smtClean="0">
                <a:solidFill>
                  <a:schemeClr val="tx1"/>
                </a:solidFill>
                <a:latin typeface="+mn-lt"/>
                <a:ea typeface="ＭＳ Ｐゴシック" charset="0"/>
                <a:cs typeface="ＭＳ Ｐゴシック" charset="0"/>
              </a:rPr>
              <a:t>for</a:t>
            </a:r>
            <a:r>
              <a:rPr lang="en-US" sz="1200" kern="1200" baseline="0" dirty="0" smtClean="0">
                <a:solidFill>
                  <a:schemeClr val="tx1"/>
                </a:solidFill>
                <a:latin typeface="+mn-lt"/>
                <a:ea typeface="ＭＳ Ｐゴシック" charset="0"/>
                <a:cs typeface="ＭＳ Ｐゴシック" charset="0"/>
              </a:rPr>
              <a:t> the whole summary section</a:t>
            </a:r>
            <a:r>
              <a:rPr lang="en-US" dirty="0" smtClean="0">
                <a:ea typeface="+mn-ea"/>
                <a:cs typeface="+mn-cs"/>
              </a:rPr>
              <a:t>) 40 min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This slide is to be</a:t>
            </a:r>
            <a:r>
              <a:rPr lang="en-US" baseline="0" dirty="0" smtClean="0">
                <a:ea typeface="+mn-ea"/>
                <a:cs typeface="+mn-cs"/>
              </a:rPr>
              <a:t> only shown when students are done with the activity.  </a:t>
            </a:r>
          </a:p>
          <a:p>
            <a:pPr eaLnBrk="1" hangingPunct="1">
              <a:spcBef>
                <a:spcPct val="0"/>
              </a:spcBef>
              <a:buFontTx/>
              <a:buChar char="•"/>
              <a:defRPr/>
            </a:pPr>
            <a:r>
              <a:rPr lang="en-US" baseline="0" dirty="0" smtClean="0">
                <a:ea typeface="+mn-ea"/>
                <a:cs typeface="+mn-cs"/>
              </a:rPr>
              <a:t> Click on a card to discuss the answers.  There is a return button on each slide to bring you back to this slide.  </a:t>
            </a:r>
          </a:p>
          <a:p>
            <a:pPr eaLnBrk="1" hangingPunct="1">
              <a:spcBef>
                <a:spcPct val="0"/>
              </a:spcBef>
              <a:buFontTx/>
              <a:buChar char="•"/>
              <a:defRPr/>
            </a:pPr>
            <a:r>
              <a:rPr lang="en-US" baseline="0" dirty="0" smtClean="0">
                <a:ea typeface="+mn-ea"/>
                <a:cs typeface="+mn-cs"/>
              </a:rPr>
              <a:t>  It is imperative to go over each card.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marL="171450" indent="-171450" eaLnBrk="1" hangingPunct="1">
              <a:spcBef>
                <a:spcPct val="0"/>
              </a:spcBef>
              <a:buFont typeface="Arial" pitchFamily="34" charset="0"/>
              <a:buNone/>
              <a:defRPr/>
            </a:pPr>
            <a:r>
              <a:rPr lang="en-US" u="none" dirty="0" smtClean="0">
                <a:ea typeface="+mn-ea"/>
                <a:cs typeface="+mn-cs"/>
              </a:rPr>
              <a:t>This</a:t>
            </a:r>
            <a:r>
              <a:rPr lang="en-US" u="none" baseline="0" dirty="0" smtClean="0">
                <a:ea typeface="+mn-ea"/>
                <a:cs typeface="+mn-cs"/>
              </a:rPr>
              <a:t> slide provides the TRUE cards only, so do not show this slide until students are done with the activity.  It is imperative to </a:t>
            </a:r>
          </a:p>
          <a:p>
            <a:pPr marL="171450" indent="-171450" eaLnBrk="1" hangingPunct="1">
              <a:spcBef>
                <a:spcPct val="0"/>
              </a:spcBef>
              <a:buFont typeface="Arial" pitchFamily="34" charset="0"/>
              <a:buNone/>
              <a:defRPr/>
            </a:pPr>
            <a:r>
              <a:rPr lang="en-US" u="none" baseline="0" dirty="0" smtClean="0">
                <a:ea typeface="+mn-ea"/>
                <a:cs typeface="+mn-cs"/>
              </a:rPr>
              <a:t>go over each card.  By clicking on any card, the slide with the answers will appear. </a:t>
            </a:r>
            <a:r>
              <a:rPr lang="en-US" sz="1200" u="none" kern="1200" baseline="0" dirty="0" smtClean="0">
                <a:solidFill>
                  <a:schemeClr val="tx1"/>
                </a:solidFill>
                <a:latin typeface="+mn-lt"/>
                <a:ea typeface="ＭＳ Ｐゴシック" charset="0"/>
                <a:cs typeface="ＭＳ Ｐゴシック" charset="0"/>
              </a:rPr>
              <a:t>Each answer is set up the same way.  </a:t>
            </a:r>
            <a:r>
              <a:rPr lang="en-US" sz="1200" u="none" kern="1200" baseline="0" dirty="0" smtClean="0">
                <a:solidFill>
                  <a:schemeClr val="tx1"/>
                </a:solidFill>
                <a:latin typeface="+mn-lt"/>
                <a:ea typeface="+mn-ea"/>
                <a:cs typeface="+mn-cs"/>
              </a:rPr>
              <a:t>T</a:t>
            </a:r>
            <a:r>
              <a:rPr lang="en-US" u="none" baseline="0" dirty="0" smtClean="0">
                <a:ea typeface="+mn-ea"/>
                <a:cs typeface="+mn-cs"/>
              </a:rPr>
              <a:t>he </a:t>
            </a:r>
          </a:p>
          <a:p>
            <a:pPr marL="171450" indent="-171450" eaLnBrk="1" hangingPunct="1">
              <a:spcBef>
                <a:spcPct val="0"/>
              </a:spcBef>
              <a:buFont typeface="Arial" pitchFamily="34" charset="0"/>
              <a:buNone/>
              <a:defRPr/>
            </a:pPr>
            <a:r>
              <a:rPr lang="en-US" u="none" baseline="0" dirty="0" smtClean="0">
                <a:ea typeface="+mn-ea"/>
                <a:cs typeface="+mn-cs"/>
              </a:rPr>
              <a:t>definition is provided, but should be shown after a discussion with the class.  Then the formal property is provided, lastly, the </a:t>
            </a:r>
          </a:p>
          <a:p>
            <a:pPr marL="171450" indent="-171450" eaLnBrk="1" hangingPunct="1">
              <a:spcBef>
                <a:spcPct val="0"/>
              </a:spcBef>
              <a:buFont typeface="Arial" pitchFamily="34" charset="0"/>
              <a:buNone/>
              <a:defRPr/>
            </a:pPr>
            <a:r>
              <a:rPr lang="en-US" u="none" baseline="0" dirty="0" smtClean="0">
                <a:ea typeface="+mn-ea"/>
                <a:cs typeface="+mn-cs"/>
              </a:rPr>
              <a:t>algebraic expression.  Again, columns are provided in the worksheet for students to copy these down.   </a:t>
            </a:r>
          </a:p>
          <a:p>
            <a:pPr marL="171450" indent="-171450" eaLnBrk="1" hangingPunct="1">
              <a:spcBef>
                <a:spcPct val="0"/>
              </a:spcBef>
              <a:buFont typeface="Arial" pitchFamily="34" charset="0"/>
              <a:buNone/>
              <a:defRPr/>
            </a:pPr>
            <a:endParaRPr lang="en-US" u="none" baseline="0" dirty="0" smtClean="0">
              <a:ea typeface="+mn-ea"/>
              <a:cs typeface="+mn-cs"/>
            </a:endParaRPr>
          </a:p>
          <a:p>
            <a:pPr marL="171450" indent="-171450" eaLnBrk="1" hangingPunct="1">
              <a:spcBef>
                <a:spcPct val="0"/>
              </a:spcBef>
              <a:buFont typeface="Arial" pitchFamily="34" charset="0"/>
              <a:buNone/>
              <a:defRPr/>
            </a:pPr>
            <a:r>
              <a:rPr lang="en-US" u="none" baseline="0" dirty="0" smtClean="0">
                <a:ea typeface="+mn-ea"/>
                <a:cs typeface="+mn-cs"/>
              </a:rPr>
              <a:t>NOTE:  At the top of the slide, Go to the Practice Activity, will take you directly to the practice slide if clicked on.  In case the </a:t>
            </a:r>
          </a:p>
          <a:p>
            <a:pPr marL="171450" indent="-171450" eaLnBrk="1" hangingPunct="1">
              <a:spcBef>
                <a:spcPct val="0"/>
              </a:spcBef>
              <a:buFont typeface="Arial" pitchFamily="34" charset="0"/>
              <a:buNone/>
              <a:defRPr/>
            </a:pPr>
            <a:r>
              <a:rPr lang="en-US" u="none" baseline="0" dirty="0" smtClean="0">
                <a:ea typeface="+mn-ea"/>
                <a:cs typeface="+mn-cs"/>
              </a:rPr>
              <a:t>cards are not discussed in order, when done with the last card, click back to this slide, then click on the top right to advance </a:t>
            </a:r>
          </a:p>
          <a:p>
            <a:pPr marL="171450" indent="-171450" eaLnBrk="1" hangingPunct="1">
              <a:spcBef>
                <a:spcPct val="0"/>
              </a:spcBef>
              <a:buFont typeface="Arial" pitchFamily="34" charset="0"/>
              <a:buNone/>
              <a:defRPr/>
            </a:pPr>
            <a:r>
              <a:rPr lang="en-US" u="none" baseline="0" dirty="0" smtClean="0">
                <a:ea typeface="+mn-ea"/>
                <a:cs typeface="+mn-cs"/>
              </a:rPr>
              <a:t>right to the practice activity.  </a:t>
            </a:r>
            <a:endParaRPr lang="en-US" u="none"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u="sng" dirty="0" smtClean="0">
              <a:ea typeface="+mn-ea"/>
              <a:cs typeface="+mn-cs"/>
            </a:endParaRP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Before advancing</a:t>
            </a:r>
            <a:r>
              <a:rPr lang="en-US" baseline="0" dirty="0" smtClean="0">
                <a:ea typeface="+mn-ea"/>
                <a:cs typeface="+mn-cs"/>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baseline="0" dirty="0" smtClean="0">
                <a:ea typeface="+mn-ea"/>
                <a:cs typeface="+mn-cs"/>
              </a:rPr>
              <a:t>  Advance the slide for the name of the property to appear followed by the algebraic equation.  </a:t>
            </a:r>
          </a:p>
          <a:p>
            <a:pPr eaLnBrk="1" hangingPunct="1">
              <a:spcBef>
                <a:spcPct val="0"/>
              </a:spcBef>
              <a:buFontTx/>
              <a:buChar char="•"/>
              <a:defRPr/>
            </a:pPr>
            <a:r>
              <a:rPr lang="en-US" baseline="0" dirty="0" smtClean="0">
                <a:ea typeface="+mn-ea"/>
                <a:cs typeface="+mn-cs"/>
              </a:rPr>
              <a:t>  Give students time to copy the information on their worksheet.</a:t>
            </a:r>
          </a:p>
          <a:p>
            <a:pPr eaLnBrk="1" hangingPunct="1">
              <a:spcBef>
                <a:spcPct val="0"/>
              </a:spcBef>
              <a:buFontTx/>
              <a:buChar char="•"/>
              <a:defRPr/>
            </a:pPr>
            <a:r>
              <a:rPr lang="en-US" baseline="0" dirty="0" smtClean="0">
                <a:ea typeface="+mn-ea"/>
                <a:cs typeface="+mn-cs"/>
              </a:rPr>
              <a:t>  To help students better understand the meaning of the property, clicking in the button ‘key word’ at the bottom, the key words swap or exchange will appear.  </a:t>
            </a:r>
          </a:p>
          <a:p>
            <a:pPr eaLnBrk="1" hangingPunct="1">
              <a:spcBef>
                <a:spcPct val="0"/>
              </a:spcBef>
              <a:buFontTx/>
              <a:buChar char="•"/>
              <a:defRPr/>
            </a:pPr>
            <a:r>
              <a:rPr lang="en-US" baseline="0" dirty="0" smtClean="0">
                <a:ea typeface="+mn-ea"/>
                <a:cs typeface="+mn-cs"/>
              </a:rPr>
              <a:t>  Click the ‘click to return’ button at the bottom of the slide to choose another card.  This will bring you back to the slide with all the true cards.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These</a:t>
            </a:r>
            <a:r>
              <a:rPr lang="en-US" u="none" baseline="0" dirty="0" smtClean="0">
                <a:ea typeface="+mn-ea"/>
                <a:cs typeface="+mn-cs"/>
              </a:rPr>
              <a:t> teacher notes will be very similar for next several slides.  There will be minor differences depending on the property that is provided.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u="none" baseline="0" dirty="0" smtClean="0">
              <a:ea typeface="+mn-ea"/>
              <a:cs typeface="+mn-cs"/>
            </a:endParaRPr>
          </a:p>
          <a:p>
            <a:pPr eaLnBrk="1" hangingPunct="1">
              <a:spcBef>
                <a:spcPct val="0"/>
              </a:spcBef>
              <a:defRPr/>
            </a:pPr>
            <a:r>
              <a:rPr lang="en-US" i="1" u="none" baseline="0" dirty="0" smtClean="0">
                <a:ea typeface="+mn-ea"/>
                <a:cs typeface="+mn-cs"/>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u="none" dirty="0" smtClean="0">
              <a:ea typeface="+mn-ea"/>
              <a:cs typeface="+mn-cs"/>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swap or exchange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several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Commutative means.  Suggestions: some see the word commute in commutative, therefore meaning to go back and forth; as in the numbers they are changing.  Some other key words are swap or exchange.  Clicking at the bottom on ‘key words’, the key words will appear.  This is optional.  </a:t>
            </a: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endParaRPr lang="en-US" sz="1200" i="1" u="none" kern="1200" baseline="0" dirty="0" smtClean="0">
              <a:solidFill>
                <a:schemeClr val="tx1"/>
              </a:solidFill>
              <a:latin typeface="+mn-lt"/>
              <a:ea typeface="ＭＳ Ｐゴシック" charset="0"/>
              <a:cs typeface="ＭＳ Ｐゴシック"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Before advancing</a:t>
            </a:r>
            <a:r>
              <a:rPr lang="en-US" sz="1200" kern="1200" baseline="0" dirty="0" smtClean="0">
                <a:solidFill>
                  <a:schemeClr val="tx1"/>
                </a:solidFill>
                <a:latin typeface="+mn-lt"/>
                <a:ea typeface="ＭＳ Ｐゴシック" charset="0"/>
                <a:cs typeface="ＭＳ Ｐゴシック" charset="0"/>
              </a:rPr>
              <a:t> the slide, have a discussion with the class why this equation is true.  Call on several students for their reasoning before revealing the definition.  Also, make sure students have an understanding before providing the definition.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name of the property to appear followed by the algebraic equation.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copy the information on their worksheet.</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To help students better understand the meaning of the property, clicking in the button ‘key word’ at the bottom, the key word yourself will appear.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Click the ‘click to return’ button at the bottom of the slide to choose another card.  This will bring you back to the slide with all the true cards.  </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These</a:t>
            </a:r>
            <a:r>
              <a:rPr lang="en-US" sz="1200" u="none" kern="1200" baseline="0" dirty="0" smtClean="0">
                <a:solidFill>
                  <a:schemeClr val="tx1"/>
                </a:solidFill>
                <a:latin typeface="+mn-lt"/>
                <a:ea typeface="ＭＳ Ｐゴシック" charset="0"/>
                <a:cs typeface="ＭＳ Ｐゴシック" charset="0"/>
              </a:rPr>
              <a:t> teacher notes will be very similar for next seven slides.  There will be minor differences depending on the property that is provided.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Before advancing the slide to show the definition, ask students for their reasoning on why the equations are true.  Once students have come to an understanding, show the definition.  Give students time to copy the definition down on their worksheet.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students to see the name of the property.  Have students read the name together, out loud, as the words are hard to pronounce.  The next part of the summary is to show students the algebraic form of the property.  Students have prior knowledge of algebraic expressions, so this should be familiar to students.  Have students copy the name of the property and the algebraic equation on their worksheet.  Part of the practice activity deals with equations containing variables, so this part of the summary is a nice way to tie in variables using the properties.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i="1" u="none" kern="1200" baseline="0" dirty="0" smtClean="0">
                <a:solidFill>
                  <a:schemeClr val="tx1"/>
                </a:solidFill>
                <a:latin typeface="+mn-lt"/>
                <a:ea typeface="ＭＳ Ｐゴシック" charset="0"/>
                <a:cs typeface="ＭＳ Ｐゴシック" charset="0"/>
              </a:rPr>
              <a:t>During the discussion of this card, ask students how they can remember that what Identity means.  Suggestions: identity is yourself, so in numbers you ‘get back’ the number you started with.  Clicking at the bottom on  ‘key words’, the key word yourself.  This is optional.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DCE1BC-F14A-4A41-89C7-5B2C8A23F500}"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BA0FA2-AAFB-488B-9652-CD0B682AC1EF}" type="slidenum">
              <a:rPr lang="en-US"/>
              <a:pPr>
                <a:defRPr/>
              </a:pPr>
              <a:t>‹#›</a:t>
            </a:fld>
            <a:endParaRPr lang="en-US"/>
          </a:p>
        </p:txBody>
      </p:sp>
    </p:spTree>
    <p:extLst>
      <p:ext uri="{BB962C8B-B14F-4D97-AF65-F5344CB8AC3E}">
        <p14:creationId xmlns:p14="http://schemas.microsoft.com/office/powerpoint/2010/main" val="419536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46D950-CC19-4671-9455-58DF0F25C560}"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EC2068-4077-478A-B919-5CEA914E36B3}" type="slidenum">
              <a:rPr lang="en-US"/>
              <a:pPr>
                <a:defRPr/>
              </a:pPr>
              <a:t>‹#›</a:t>
            </a:fld>
            <a:endParaRPr lang="en-US"/>
          </a:p>
        </p:txBody>
      </p:sp>
    </p:spTree>
    <p:extLst>
      <p:ext uri="{BB962C8B-B14F-4D97-AF65-F5344CB8AC3E}">
        <p14:creationId xmlns:p14="http://schemas.microsoft.com/office/powerpoint/2010/main" val="256743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F8D642-A4CF-4EEE-95FA-C4BB0CA92B81}"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FED591-0008-4195-AD35-7D3366B6E652}" type="slidenum">
              <a:rPr lang="en-US"/>
              <a:pPr>
                <a:defRPr/>
              </a:pPr>
              <a:t>‹#›</a:t>
            </a:fld>
            <a:endParaRPr lang="en-US"/>
          </a:p>
        </p:txBody>
      </p:sp>
    </p:spTree>
    <p:extLst>
      <p:ext uri="{BB962C8B-B14F-4D97-AF65-F5344CB8AC3E}">
        <p14:creationId xmlns:p14="http://schemas.microsoft.com/office/powerpoint/2010/main" val="200477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60CEE9-A537-40E5-B91C-0AE66502DDB8}"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EB45F1B1-845D-4E90-BF81-67B15DA92DC0}" type="slidenum">
              <a:rPr lang="en-US"/>
              <a:pPr>
                <a:defRPr/>
              </a:pPr>
              <a:t>‹#›</a:t>
            </a:fld>
            <a:endParaRPr lang="en-US"/>
          </a:p>
        </p:txBody>
      </p:sp>
    </p:spTree>
    <p:extLst>
      <p:ext uri="{BB962C8B-B14F-4D97-AF65-F5344CB8AC3E}">
        <p14:creationId xmlns:p14="http://schemas.microsoft.com/office/powerpoint/2010/main" val="8489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C6D233-3CFF-4CA9-B0CB-DA35150A7AD9}" type="datetime1">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044B2C-1105-4DDB-AD02-9D11074B9548}" type="slidenum">
              <a:rPr lang="en-US"/>
              <a:pPr>
                <a:defRPr/>
              </a:pPr>
              <a:t>‹#›</a:t>
            </a:fld>
            <a:endParaRPr lang="en-US"/>
          </a:p>
        </p:txBody>
      </p:sp>
    </p:spTree>
    <p:extLst>
      <p:ext uri="{BB962C8B-B14F-4D97-AF65-F5344CB8AC3E}">
        <p14:creationId xmlns:p14="http://schemas.microsoft.com/office/powerpoint/2010/main" val="314050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AC4F41-FF1A-4737-BA4A-F518ABE599C9}" type="datetime1">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5EF8C8-7386-484D-8DE1-D69B2D1AAB21}" type="slidenum">
              <a:rPr lang="en-US"/>
              <a:pPr>
                <a:defRPr/>
              </a:pPr>
              <a:t>‹#›</a:t>
            </a:fld>
            <a:endParaRPr lang="en-US"/>
          </a:p>
        </p:txBody>
      </p:sp>
    </p:spTree>
    <p:extLst>
      <p:ext uri="{BB962C8B-B14F-4D97-AF65-F5344CB8AC3E}">
        <p14:creationId xmlns:p14="http://schemas.microsoft.com/office/powerpoint/2010/main" val="370042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F7DDA9-AA20-4C48-A682-CAC88CCCC828}" type="datetime1">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7466B1-A031-4D32-923A-2625A511D9E7}" type="slidenum">
              <a:rPr lang="en-US"/>
              <a:pPr>
                <a:defRPr/>
              </a:pPr>
              <a:t>‹#›</a:t>
            </a:fld>
            <a:endParaRPr lang="en-US"/>
          </a:p>
        </p:txBody>
      </p:sp>
    </p:spTree>
    <p:extLst>
      <p:ext uri="{BB962C8B-B14F-4D97-AF65-F5344CB8AC3E}">
        <p14:creationId xmlns:p14="http://schemas.microsoft.com/office/powerpoint/2010/main" val="368764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22EF5A-6647-40D1-BB56-027D2DA629A6}" type="datetime1">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FF2A5E-5B2F-42C1-894A-415A5303D032}" type="slidenum">
              <a:rPr lang="en-US"/>
              <a:pPr>
                <a:defRPr/>
              </a:pPr>
              <a:t>‹#›</a:t>
            </a:fld>
            <a:endParaRPr lang="en-US"/>
          </a:p>
        </p:txBody>
      </p:sp>
    </p:spTree>
    <p:extLst>
      <p:ext uri="{BB962C8B-B14F-4D97-AF65-F5344CB8AC3E}">
        <p14:creationId xmlns:p14="http://schemas.microsoft.com/office/powerpoint/2010/main" val="197861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B9FF34-A8AC-4107-A817-32CE835D01EA}" type="datetime1">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6A23AC-024C-4DF5-9126-96545DC54DBA}" type="slidenum">
              <a:rPr lang="en-US"/>
              <a:pPr>
                <a:defRPr/>
              </a:pPr>
              <a:t>‹#›</a:t>
            </a:fld>
            <a:endParaRPr lang="en-US"/>
          </a:p>
        </p:txBody>
      </p:sp>
    </p:spTree>
    <p:extLst>
      <p:ext uri="{BB962C8B-B14F-4D97-AF65-F5344CB8AC3E}">
        <p14:creationId xmlns:p14="http://schemas.microsoft.com/office/powerpoint/2010/main" val="25690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FFC50A-DC8B-4B43-B201-2551C8568A5E}" type="datetime1">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78D6F4-5177-4603-BC19-23B9996BA45D}" type="slidenum">
              <a:rPr lang="en-US"/>
              <a:pPr>
                <a:defRPr/>
              </a:pPr>
              <a:t>‹#›</a:t>
            </a:fld>
            <a:endParaRPr lang="en-US"/>
          </a:p>
        </p:txBody>
      </p:sp>
    </p:spTree>
    <p:extLst>
      <p:ext uri="{BB962C8B-B14F-4D97-AF65-F5344CB8AC3E}">
        <p14:creationId xmlns:p14="http://schemas.microsoft.com/office/powerpoint/2010/main" val="38627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06686B-7DB0-4F42-B3A0-8DAA452D952C}" type="datetime1">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4DAACF-4909-4868-8E73-BBCDBF217A70}" type="slidenum">
              <a:rPr lang="en-US"/>
              <a:pPr>
                <a:defRPr/>
              </a:pPr>
              <a:t>‹#›</a:t>
            </a:fld>
            <a:endParaRPr lang="en-US"/>
          </a:p>
        </p:txBody>
      </p:sp>
    </p:spTree>
    <p:extLst>
      <p:ext uri="{BB962C8B-B14F-4D97-AF65-F5344CB8AC3E}">
        <p14:creationId xmlns:p14="http://schemas.microsoft.com/office/powerpoint/2010/main" val="117858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3622A53E-6D3C-4A6F-8667-B756D74ADC99}" type="datetime1">
              <a:rPr lang="en-US"/>
              <a:pPr>
                <a:defRPr/>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9B505C41-935D-4254-91FB-E802272F8E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2" r:id="rId1"/>
    <p:sldLayoutId id="214748416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slide" Target="slide15.xml"/><Relationship Id="rId3" Type="http://schemas.openxmlformats.org/officeDocument/2006/relationships/notesSlide" Target="../notesSlides/notesSlide10.xml"/><Relationship Id="rId7" Type="http://schemas.openxmlformats.org/officeDocument/2006/relationships/image" Target="../media/image4.png"/><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png"/><Relationship Id="rId11" Type="http://schemas.openxmlformats.org/officeDocument/2006/relationships/oleObject" Target="../embeddings/oleObject25.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7.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slide" Target="slide17.xml"/><Relationship Id="rId3" Type="http://schemas.openxmlformats.org/officeDocument/2006/relationships/notesSlide" Target="../notesSlides/notesSlide11.xml"/><Relationship Id="rId7" Type="http://schemas.openxmlformats.org/officeDocument/2006/relationships/image" Target="../media/image4.png"/><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png"/><Relationship Id="rId11" Type="http://schemas.openxmlformats.org/officeDocument/2006/relationships/oleObject" Target="../embeddings/oleObject27.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19.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slide" Target="slide14.xml"/><Relationship Id="rId3" Type="http://schemas.openxmlformats.org/officeDocument/2006/relationships/notesSlide" Target="../notesSlides/notesSlide12.xml"/><Relationship Id="rId7" Type="http://schemas.openxmlformats.org/officeDocument/2006/relationships/image" Target="../media/image4.png"/><Relationship Id="rId12"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png"/><Relationship Id="rId11" Type="http://schemas.openxmlformats.org/officeDocument/2006/relationships/oleObject" Target="../embeddings/oleObject29.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0.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3.xml"/><Relationship Id="rId7" Type="http://schemas.openxmlformats.org/officeDocument/2006/relationships/image" Target="../media/image4.png"/><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png"/><Relationship Id="rId11" Type="http://schemas.openxmlformats.org/officeDocument/2006/relationships/oleObject" Target="../embeddings/oleObject31.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1.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4.xml"/><Relationship Id="rId7" Type="http://schemas.openxmlformats.org/officeDocument/2006/relationships/image" Target="../media/image4.png"/><Relationship Id="rId12"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png"/><Relationship Id="rId11" Type="http://schemas.openxmlformats.org/officeDocument/2006/relationships/oleObject" Target="../embeddings/oleObject33.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0.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5.xml"/><Relationship Id="rId7" Type="http://schemas.openxmlformats.org/officeDocument/2006/relationships/image" Target="../media/image4.png"/><Relationship Id="rId12"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png"/><Relationship Id="rId11" Type="http://schemas.openxmlformats.org/officeDocument/2006/relationships/oleObject" Target="../embeddings/oleObject35.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7.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24.wmf"/><Relationship Id="rId3" Type="http://schemas.openxmlformats.org/officeDocument/2006/relationships/notesSlide" Target="../notesSlides/notesSlide16.xml"/><Relationship Id="rId7" Type="http://schemas.openxmlformats.org/officeDocument/2006/relationships/image" Target="../media/image4.png"/><Relationship Id="rId12"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png"/><Relationship Id="rId11" Type="http://schemas.openxmlformats.org/officeDocument/2006/relationships/slide" Target="slide16.xml"/><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16.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17.xml"/><Relationship Id="rId7" Type="http://schemas.openxmlformats.org/officeDocument/2006/relationships/image" Target="../media/image4.png"/><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png"/><Relationship Id="rId11" Type="http://schemas.openxmlformats.org/officeDocument/2006/relationships/oleObject" Target="../embeddings/oleObject39.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19.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8.xml"/><Relationship Id="rId7" Type="http://schemas.openxmlformats.org/officeDocument/2006/relationships/image" Target="../media/image4.png"/><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png"/><Relationship Id="rId11" Type="http://schemas.openxmlformats.org/officeDocument/2006/relationships/oleObject" Target="../embeddings/oleObject41.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2.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19.xml"/><Relationship Id="rId7" Type="http://schemas.openxmlformats.org/officeDocument/2006/relationships/image" Target="../media/image4.png"/><Relationship Id="rId12"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png"/><Relationship Id="rId11" Type="http://schemas.openxmlformats.org/officeDocument/2006/relationships/oleObject" Target="../embeddings/oleObject43.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5.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7.wmf"/><Relationship Id="rId18" Type="http://schemas.openxmlformats.org/officeDocument/2006/relationships/oleObject" Target="../embeddings/oleObject7.bin"/><Relationship Id="rId3" Type="http://schemas.openxmlformats.org/officeDocument/2006/relationships/notesSlide" Target="../notesSlides/notesSlide2.xml"/><Relationship Id="rId7" Type="http://schemas.openxmlformats.org/officeDocument/2006/relationships/image" Target="../media/image4.png"/><Relationship Id="rId12" Type="http://schemas.openxmlformats.org/officeDocument/2006/relationships/oleObject" Target="../embeddings/oleObject3.bin"/><Relationship Id="rId17" Type="http://schemas.openxmlformats.org/officeDocument/2006/relationships/oleObject" Target="../embeddings/oleObject6.bin"/><Relationship Id="rId2" Type="http://schemas.openxmlformats.org/officeDocument/2006/relationships/slideLayout" Target="../slideLayouts/slideLayout2.xml"/><Relationship Id="rId16" Type="http://schemas.openxmlformats.org/officeDocument/2006/relationships/oleObject" Target="../embeddings/oleObject5.bin"/><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6.wmf"/><Relationship Id="rId5" Type="http://schemas.openxmlformats.org/officeDocument/2006/relationships/image" Target="../media/image2.png"/><Relationship Id="rId15" Type="http://schemas.openxmlformats.org/officeDocument/2006/relationships/image" Target="../media/image8.wmf"/><Relationship Id="rId10" Type="http://schemas.openxmlformats.org/officeDocument/2006/relationships/oleObject" Target="../embeddings/oleObject2.bin"/><Relationship Id="rId19" Type="http://schemas.openxmlformats.org/officeDocument/2006/relationships/oleObject" Target="../embeddings/oleObject8.bin"/><Relationship Id="rId4" Type="http://schemas.openxmlformats.org/officeDocument/2006/relationships/slide" Target="slide9.xml"/><Relationship Id="rId9" Type="http://schemas.openxmlformats.org/officeDocument/2006/relationships/image" Target="../media/image5.wmf"/><Relationship Id="rId14"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34.wmf"/><Relationship Id="rId18" Type="http://schemas.openxmlformats.org/officeDocument/2006/relationships/oleObject" Target="../embeddings/oleObject49.bin"/><Relationship Id="rId3" Type="http://schemas.openxmlformats.org/officeDocument/2006/relationships/notesSlide" Target="../notesSlides/notesSlide20.xml"/><Relationship Id="rId7" Type="http://schemas.openxmlformats.org/officeDocument/2006/relationships/image" Target="../media/image4.png"/><Relationship Id="rId12" Type="http://schemas.openxmlformats.org/officeDocument/2006/relationships/oleObject" Target="../embeddings/oleObject46.bin"/><Relationship Id="rId17"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oleObject" Target="../embeddings/oleObject48.bin"/><Relationship Id="rId1" Type="http://schemas.openxmlformats.org/officeDocument/2006/relationships/vmlDrawing" Target="../drawings/vmlDrawing17.vml"/><Relationship Id="rId6" Type="http://schemas.openxmlformats.org/officeDocument/2006/relationships/image" Target="../media/image3.png"/><Relationship Id="rId11" Type="http://schemas.openxmlformats.org/officeDocument/2006/relationships/image" Target="../media/image33.wmf"/><Relationship Id="rId5" Type="http://schemas.openxmlformats.org/officeDocument/2006/relationships/image" Target="../media/image2.png"/><Relationship Id="rId15" Type="http://schemas.openxmlformats.org/officeDocument/2006/relationships/image" Target="../media/image35.wmf"/><Relationship Id="rId10" Type="http://schemas.openxmlformats.org/officeDocument/2006/relationships/oleObject" Target="../embeddings/oleObject45.bin"/><Relationship Id="rId19" Type="http://schemas.openxmlformats.org/officeDocument/2006/relationships/image" Target="../media/image37.wmf"/><Relationship Id="rId4" Type="http://schemas.openxmlformats.org/officeDocument/2006/relationships/slide" Target="slide9.xml"/><Relationship Id="rId9" Type="http://schemas.openxmlformats.org/officeDocument/2006/relationships/image" Target="../media/image32.wmf"/><Relationship Id="rId14" Type="http://schemas.openxmlformats.org/officeDocument/2006/relationships/oleObject" Target="../embeddings/oleObject47.bin"/></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notesSlide" Target="../notesSlides/notesSlide4.xml"/><Relationship Id="rId7" Type="http://schemas.openxmlformats.org/officeDocument/2006/relationships/image" Target="../media/image4.png"/><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11" Type="http://schemas.openxmlformats.org/officeDocument/2006/relationships/oleObject" Target="../embeddings/oleObject10.bin"/><Relationship Id="rId5" Type="http://schemas.openxmlformats.org/officeDocument/2006/relationships/image" Target="../media/image2.png"/><Relationship Id="rId10" Type="http://schemas.openxmlformats.org/officeDocument/2006/relationships/image" Target="../media/image10.wmf"/><Relationship Id="rId4" Type="http://schemas.openxmlformats.org/officeDocument/2006/relationships/slide" Target="slide9.xml"/><Relationship Id="rId9"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 Target="slide9.xml"/><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image" Target="../media/image16.wmf"/><Relationship Id="rId18" Type="http://schemas.openxmlformats.org/officeDocument/2006/relationships/image" Target="../media/image18.wmf"/><Relationship Id="rId26" Type="http://schemas.openxmlformats.org/officeDocument/2006/relationships/oleObject" Target="../embeddings/oleObject17.bin"/><Relationship Id="rId3" Type="http://schemas.openxmlformats.org/officeDocument/2006/relationships/notesSlide" Target="../notesSlides/notesSlide6.xml"/><Relationship Id="rId21" Type="http://schemas.openxmlformats.org/officeDocument/2006/relationships/oleObject" Target="../embeddings/oleObject15.bin"/><Relationship Id="rId7" Type="http://schemas.openxmlformats.org/officeDocument/2006/relationships/image" Target="../media/image4.png"/><Relationship Id="rId12" Type="http://schemas.openxmlformats.org/officeDocument/2006/relationships/oleObject" Target="../embeddings/oleObject12.bin"/><Relationship Id="rId17" Type="http://schemas.openxmlformats.org/officeDocument/2006/relationships/oleObject" Target="../embeddings/oleObject14.bin"/><Relationship Id="rId25" Type="http://schemas.openxmlformats.org/officeDocument/2006/relationships/image" Target="../media/image20.wmf"/><Relationship Id="rId2" Type="http://schemas.openxmlformats.org/officeDocument/2006/relationships/slideLayout" Target="../slideLayouts/slideLayout2.xml"/><Relationship Id="rId16" Type="http://schemas.openxmlformats.org/officeDocument/2006/relationships/slide" Target="slide10.xml"/><Relationship Id="rId20" Type="http://schemas.openxmlformats.org/officeDocument/2006/relationships/slide" Target="slide11.xml"/><Relationship Id="rId1" Type="http://schemas.openxmlformats.org/officeDocument/2006/relationships/vmlDrawing" Target="../drawings/vmlDrawing3.vml"/><Relationship Id="rId6" Type="http://schemas.openxmlformats.org/officeDocument/2006/relationships/image" Target="../media/image3.png"/><Relationship Id="rId11" Type="http://schemas.openxmlformats.org/officeDocument/2006/relationships/slide" Target="slide8.xml"/><Relationship Id="rId24" Type="http://schemas.openxmlformats.org/officeDocument/2006/relationships/oleObject" Target="../embeddings/oleObject16.bin"/><Relationship Id="rId5" Type="http://schemas.openxmlformats.org/officeDocument/2006/relationships/image" Target="../media/image2.png"/><Relationship Id="rId15" Type="http://schemas.openxmlformats.org/officeDocument/2006/relationships/image" Target="../media/image17.wmf"/><Relationship Id="rId23" Type="http://schemas.openxmlformats.org/officeDocument/2006/relationships/slide" Target="slide12.xml"/><Relationship Id="rId10" Type="http://schemas.openxmlformats.org/officeDocument/2006/relationships/image" Target="../media/image15.wmf"/><Relationship Id="rId19" Type="http://schemas.openxmlformats.org/officeDocument/2006/relationships/slide" Target="slide13.xml"/><Relationship Id="rId4" Type="http://schemas.openxmlformats.org/officeDocument/2006/relationships/slide" Target="slide9.xml"/><Relationship Id="rId9" Type="http://schemas.openxmlformats.org/officeDocument/2006/relationships/oleObject" Target="../embeddings/oleObject11.bin"/><Relationship Id="rId14" Type="http://schemas.openxmlformats.org/officeDocument/2006/relationships/oleObject" Target="../embeddings/oleObject13.bin"/><Relationship Id="rId22" Type="http://schemas.openxmlformats.org/officeDocument/2006/relationships/image" Target="../media/image19.wmf"/><Relationship Id="rId27" Type="http://schemas.openxmlformats.org/officeDocument/2006/relationships/image" Target="../media/image21.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slide" Target="slide18.xml"/><Relationship Id="rId3" Type="http://schemas.openxmlformats.org/officeDocument/2006/relationships/notesSlide" Target="../notesSlides/notesSlide7.xml"/><Relationship Id="rId7" Type="http://schemas.openxmlformats.org/officeDocument/2006/relationships/image" Target="../media/image4.png"/><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png"/><Relationship Id="rId11" Type="http://schemas.openxmlformats.org/officeDocument/2006/relationships/oleObject" Target="../embeddings/oleObject19.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2.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slide" Target="slide16.xml"/><Relationship Id="rId3" Type="http://schemas.openxmlformats.org/officeDocument/2006/relationships/notesSlide" Target="../notesSlides/notesSlide8.xml"/><Relationship Id="rId7" Type="http://schemas.openxmlformats.org/officeDocument/2006/relationships/image" Target="../media/image4.png"/><Relationship Id="rId12"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png"/><Relationship Id="rId11" Type="http://schemas.openxmlformats.org/officeDocument/2006/relationships/oleObject" Target="../embeddings/oleObject21.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16.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slide" Target="slide19.xml"/><Relationship Id="rId3" Type="http://schemas.openxmlformats.org/officeDocument/2006/relationships/notesSlide" Target="../notesSlides/notesSlide9.xml"/><Relationship Id="rId7" Type="http://schemas.openxmlformats.org/officeDocument/2006/relationships/image" Target="../media/image4.png"/><Relationship Id="rId12"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png"/><Relationship Id="rId11" Type="http://schemas.openxmlformats.org/officeDocument/2006/relationships/oleObject" Target="../embeddings/oleObject23.bin"/><Relationship Id="rId5" Type="http://schemas.openxmlformats.org/officeDocument/2006/relationships/image" Target="../media/image2.png"/><Relationship Id="rId10" Type="http://schemas.openxmlformats.org/officeDocument/2006/relationships/slide" Target="slide6.xml"/><Relationship Id="rId4" Type="http://schemas.openxmlformats.org/officeDocument/2006/relationships/slide" Target="slide9.xml"/><Relationship Id="rId9" Type="http://schemas.openxmlformats.org/officeDocument/2006/relationships/image" Target="../media/image2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Box 6"/>
          <p:cNvSpPr txBox="1">
            <a:spLocks noChangeArrowheads="1"/>
          </p:cNvSpPr>
          <p:nvPr/>
        </p:nvSpPr>
        <p:spPr bwMode="auto">
          <a:xfrm>
            <a:off x="649288" y="2362200"/>
            <a:ext cx="7620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400" i="1" dirty="0" smtClean="0">
                <a:solidFill>
                  <a:srgbClr val="FFFFFF"/>
                </a:solidFill>
              </a:rPr>
              <a:t>The Properties of Mathematics</a:t>
            </a:r>
            <a:endParaRPr lang="en-US" sz="4400" i="1" dirty="0">
              <a:solidFill>
                <a:schemeClr val="bg1"/>
              </a:solidFill>
            </a:endParaRPr>
          </a:p>
        </p:txBody>
      </p:sp>
      <p:sp>
        <p:nvSpPr>
          <p:cNvPr id="12297"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8D3A75B6-2C32-4199-AD8C-ABF893494567}" type="slidenum">
              <a:rPr lang="en-US" smtClean="0">
                <a:solidFill>
                  <a:schemeClr val="bg1"/>
                </a:solidFill>
              </a:rPr>
              <a:pPr algn="ctr" eaLnBrk="1" hangingPunct="1"/>
              <a:t>1</a:t>
            </a:fld>
            <a:endParaRPr lang="en-US" smtClean="0">
              <a:solidFill>
                <a:schemeClr val="bg1"/>
              </a:solidFill>
            </a:endParaRPr>
          </a:p>
        </p:txBody>
      </p:sp>
      <p:grpSp>
        <p:nvGrpSpPr>
          <p:cNvPr id="12298" name="Group 9"/>
          <p:cNvGrpSpPr>
            <a:grpSpLocks/>
          </p:cNvGrpSpPr>
          <p:nvPr/>
        </p:nvGrpSpPr>
        <p:grpSpPr bwMode="auto">
          <a:xfrm>
            <a:off x="609600" y="6413500"/>
            <a:ext cx="7402513" cy="387350"/>
            <a:chOff x="609600" y="6414018"/>
            <a:chExt cx="7401771" cy="386725"/>
          </a:xfrm>
        </p:grpSpPr>
        <p:pic>
          <p:nvPicPr>
            <p:cNvPr id="12299" name="Picture 10" descr="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1" descr="red.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2" descr="black.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10</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883497" y="4495800"/>
            <a:ext cx="5660303" cy="584776"/>
          </a:xfrm>
          <a:prstGeom prst="rect">
            <a:avLst/>
          </a:prstGeom>
          <a:noFill/>
        </p:spPr>
        <p:txBody>
          <a:bodyPr wrap="square" rtlCol="0">
            <a:spAutoFit/>
          </a:bodyPr>
          <a:lstStyle/>
          <a:p>
            <a:r>
              <a:rPr lang="en-US" sz="3200" b="1" i="1" u="sng" dirty="0" smtClean="0">
                <a:solidFill>
                  <a:srgbClr val="A43F96"/>
                </a:solidFill>
              </a:rPr>
              <a:t>Identity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4" name="Group 23"/>
          <p:cNvGrpSpPr/>
          <p:nvPr/>
        </p:nvGrpSpPr>
        <p:grpSpPr>
          <a:xfrm>
            <a:off x="3806780" y="6096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76370" y="3764539"/>
            <a:ext cx="1362978" cy="314386"/>
          </p:xfrm>
          <a:graphic>
            <a:graphicData uri="http://schemas.openxmlformats.org/presentationml/2006/ole">
              <mc:AlternateContent xmlns:mc="http://schemas.openxmlformats.org/markup-compatibility/2006">
                <mc:Choice xmlns:v="urn:schemas-microsoft-com:vml" Requires="v">
                  <p:oleObj spid="_x0000_s177169" name="Equation" r:id="rId8" imgW="571500" imgH="127000" progId="Equation.3">
                    <p:embed/>
                  </p:oleObj>
                </mc:Choice>
                <mc:Fallback>
                  <p:oleObj name="Equation" r:id="rId8" imgW="571500" imgH="127000" progId="Equation.3">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6370" y="3764539"/>
                          <a:ext cx="1362978" cy="3143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4" name="TextBox 23"/>
          <p:cNvSpPr txBox="1"/>
          <p:nvPr/>
        </p:nvSpPr>
        <p:spPr>
          <a:xfrm>
            <a:off x="918297" y="3149024"/>
            <a:ext cx="7793903" cy="584776"/>
          </a:xfrm>
          <a:prstGeom prst="rect">
            <a:avLst/>
          </a:prstGeom>
          <a:noFill/>
        </p:spPr>
        <p:txBody>
          <a:bodyPr wrap="square" rtlCol="0">
            <a:spAutoFit/>
          </a:bodyPr>
          <a:lstStyle/>
          <a:p>
            <a:r>
              <a:rPr lang="en-US" sz="3200" b="1" dirty="0" smtClean="0">
                <a:solidFill>
                  <a:srgbClr val="A43F96"/>
                </a:solidFill>
              </a:rPr>
              <a:t>Adding a number by 0 leaves it unchanged.</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7" name="Group 16"/>
          <p:cNvGrpSpPr/>
          <p:nvPr/>
        </p:nvGrpSpPr>
        <p:grpSpPr>
          <a:xfrm>
            <a:off x="6400800" y="990600"/>
            <a:ext cx="2667000" cy="973138"/>
            <a:chOff x="6400800" y="990600"/>
            <a:chExt cx="2667000" cy="973138"/>
          </a:xfrm>
        </p:grpSpPr>
        <p:graphicFrame>
          <p:nvGraphicFramePr>
            <p:cNvPr id="18" name="Object 5"/>
            <p:cNvGraphicFramePr>
              <a:graphicFrameLocks noChangeAspect="1"/>
            </p:cNvGraphicFramePr>
            <p:nvPr/>
          </p:nvGraphicFramePr>
          <p:xfrm>
            <a:off x="6761163" y="1603375"/>
            <a:ext cx="1565275" cy="360363"/>
          </p:xfrm>
          <a:graphic>
            <a:graphicData uri="http://schemas.openxmlformats.org/presentationml/2006/ole">
              <mc:AlternateContent xmlns:mc="http://schemas.openxmlformats.org/markup-compatibility/2006">
                <mc:Choice xmlns:v="urn:schemas-microsoft-com:vml" Requires="v">
                  <p:oleObj spid="_x0000_s177170" name="Equation" r:id="rId11" imgW="558800" imgH="127000" progId="Equation.3">
                    <p:embed/>
                  </p:oleObj>
                </mc:Choice>
                <mc:Fallback>
                  <p:oleObj name="Equation" r:id="rId11" imgW="558800" imgH="1270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61163" y="1603375"/>
                          <a:ext cx="1565275"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11</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381000" y="3124200"/>
            <a:ext cx="8686800" cy="1569660"/>
          </a:xfrm>
          <a:prstGeom prst="rect">
            <a:avLst/>
          </a:prstGeom>
          <a:noFill/>
        </p:spPr>
        <p:txBody>
          <a:bodyPr wrap="square" rtlCol="0">
            <a:spAutoFit/>
          </a:bodyPr>
          <a:lstStyle/>
          <a:p>
            <a:r>
              <a:rPr lang="en-US" sz="3200" b="1" dirty="0" smtClean="0">
                <a:solidFill>
                  <a:srgbClr val="A43F96"/>
                </a:solidFill>
              </a:rPr>
              <a:t>When MULTIPLYING more than 2 numbers, the way we group them does not change the PRODUCT.</a:t>
            </a:r>
            <a:endParaRPr lang="en-US" sz="3200" b="1" dirty="0">
              <a:solidFill>
                <a:srgbClr val="A43F96"/>
              </a:solidFill>
            </a:endParaRPr>
          </a:p>
        </p:txBody>
      </p:sp>
      <p:sp>
        <p:nvSpPr>
          <p:cNvPr id="13" name="TextBox 12"/>
          <p:cNvSpPr txBox="1"/>
          <p:nvPr/>
        </p:nvSpPr>
        <p:spPr>
          <a:xfrm>
            <a:off x="1197697" y="4724400"/>
            <a:ext cx="7412903" cy="584776"/>
          </a:xfrm>
          <a:prstGeom prst="rect">
            <a:avLst/>
          </a:prstGeom>
          <a:noFill/>
        </p:spPr>
        <p:txBody>
          <a:bodyPr wrap="square" rtlCol="0">
            <a:spAutoFit/>
          </a:bodyPr>
          <a:lstStyle/>
          <a:p>
            <a:r>
              <a:rPr lang="en-US" sz="3200" b="1" i="1" u="sng" dirty="0" smtClean="0">
                <a:solidFill>
                  <a:srgbClr val="A43F96"/>
                </a:solidFill>
              </a:rPr>
              <a:t>Associative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739798" y="808037"/>
            <a:ext cx="1670402" cy="1782763"/>
            <a:chOff x="3047489" y="563563"/>
            <a:chExt cx="1931451"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47489" y="1330992"/>
            <a:ext cx="1908736" cy="294622"/>
          </p:xfrm>
          <a:graphic>
            <a:graphicData uri="http://schemas.openxmlformats.org/presentationml/2006/ole">
              <mc:AlternateContent xmlns:mc="http://schemas.openxmlformats.org/markup-compatibility/2006">
                <mc:Choice xmlns:v="urn:schemas-microsoft-com:vml" Requires="v">
                  <p:oleObj spid="_x0000_s123920" name="Equation" r:id="rId8" imgW="990600" imgH="152400" progId="Equation.3">
                    <p:embed/>
                  </p:oleObj>
                </mc:Choice>
                <mc:Fallback>
                  <p:oleObj name="Equation" r:id="rId8" imgW="990600" imgH="1524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7489" y="1330992"/>
                          <a:ext cx="1908736" cy="294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22" name="Group 21"/>
          <p:cNvGrpSpPr/>
          <p:nvPr/>
        </p:nvGrpSpPr>
        <p:grpSpPr>
          <a:xfrm>
            <a:off x="6353175" y="990600"/>
            <a:ext cx="2714625" cy="1219200"/>
            <a:chOff x="6353175" y="990600"/>
            <a:chExt cx="2714625" cy="1219200"/>
          </a:xfrm>
        </p:grpSpPr>
        <p:graphicFrame>
          <p:nvGraphicFramePr>
            <p:cNvPr id="20" name="Object 5"/>
            <p:cNvGraphicFramePr>
              <a:graphicFrameLocks noChangeAspect="1"/>
            </p:cNvGraphicFramePr>
            <p:nvPr/>
          </p:nvGraphicFramePr>
          <p:xfrm>
            <a:off x="6353175" y="1743075"/>
            <a:ext cx="2382838" cy="466725"/>
          </p:xfrm>
          <a:graphic>
            <a:graphicData uri="http://schemas.openxmlformats.org/presentationml/2006/ole">
              <mc:AlternateContent xmlns:mc="http://schemas.openxmlformats.org/markup-compatibility/2006">
                <mc:Choice xmlns:v="urn:schemas-microsoft-com:vml" Requires="v">
                  <p:oleObj spid="_x0000_s123921" name="Equation" r:id="rId11" imgW="850900" imgH="165100" progId="Equation.3">
                    <p:embed/>
                  </p:oleObj>
                </mc:Choice>
                <mc:Fallback>
                  <p:oleObj name="Equation" r:id="rId11" imgW="850900" imgH="165100" progId="Equation.3">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3175" y="1743075"/>
                          <a:ext cx="238283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3"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12</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731097" y="4724400"/>
            <a:ext cx="6193703" cy="584776"/>
          </a:xfrm>
          <a:prstGeom prst="rect">
            <a:avLst/>
          </a:prstGeom>
          <a:noFill/>
        </p:spPr>
        <p:txBody>
          <a:bodyPr wrap="square" rtlCol="0">
            <a:spAutoFit/>
          </a:bodyPr>
          <a:lstStyle/>
          <a:p>
            <a:r>
              <a:rPr lang="en-US" sz="3200" b="1" i="1" u="sng" dirty="0" smtClean="0">
                <a:solidFill>
                  <a:srgbClr val="A43F96"/>
                </a:solidFill>
              </a:rPr>
              <a:t>Associative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4" name="Group 23"/>
          <p:cNvGrpSpPr/>
          <p:nvPr/>
        </p:nvGrpSpPr>
        <p:grpSpPr>
          <a:xfrm>
            <a:off x="3200400" y="7620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38270" y="3521652"/>
            <a:ext cx="1446213" cy="774700"/>
          </p:xfrm>
          <a:graphic>
            <a:graphicData uri="http://schemas.openxmlformats.org/presentationml/2006/ole">
              <mc:AlternateContent xmlns:mc="http://schemas.openxmlformats.org/markup-compatibility/2006">
                <mc:Choice xmlns:v="urn:schemas-microsoft-com:vml" Requires="v">
                  <p:oleObj spid="_x0000_s179217" name="Equation" r:id="rId8" imgW="762000" imgH="393700" progId="Equation.3">
                    <p:embed/>
                  </p:oleObj>
                </mc:Choice>
                <mc:Fallback>
                  <p:oleObj name="Equation" r:id="rId8" imgW="762000" imgH="393700" progId="Equation.3">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8270" y="3521652"/>
                          <a:ext cx="1446213"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5" name="TextBox 24"/>
          <p:cNvSpPr txBox="1"/>
          <p:nvPr/>
        </p:nvSpPr>
        <p:spPr>
          <a:xfrm>
            <a:off x="304800" y="2895600"/>
            <a:ext cx="8686800" cy="1077218"/>
          </a:xfrm>
          <a:prstGeom prst="rect">
            <a:avLst/>
          </a:prstGeom>
          <a:noFill/>
        </p:spPr>
        <p:txBody>
          <a:bodyPr wrap="square" rtlCol="0">
            <a:spAutoFit/>
          </a:bodyPr>
          <a:lstStyle/>
          <a:p>
            <a:r>
              <a:rPr lang="en-US" sz="3200" b="1" dirty="0" smtClean="0">
                <a:solidFill>
                  <a:srgbClr val="A43F96"/>
                </a:solidFill>
              </a:rPr>
              <a:t>When ADDING more than 2 numbers, the way we group them does not change the SUM.</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7" name="Group 16"/>
          <p:cNvGrpSpPr/>
          <p:nvPr/>
        </p:nvGrpSpPr>
        <p:grpSpPr>
          <a:xfrm>
            <a:off x="5029200" y="990600"/>
            <a:ext cx="3876675" cy="1219200"/>
            <a:chOff x="5607050" y="990600"/>
            <a:chExt cx="3876675" cy="1219200"/>
          </a:xfrm>
        </p:grpSpPr>
        <p:graphicFrame>
          <p:nvGraphicFramePr>
            <p:cNvPr id="18" name="Object 5"/>
            <p:cNvGraphicFramePr>
              <a:graphicFrameLocks noChangeAspect="1"/>
            </p:cNvGraphicFramePr>
            <p:nvPr/>
          </p:nvGraphicFramePr>
          <p:xfrm>
            <a:off x="5607050" y="1743075"/>
            <a:ext cx="3876675" cy="466725"/>
          </p:xfrm>
          <a:graphic>
            <a:graphicData uri="http://schemas.openxmlformats.org/presentationml/2006/ole">
              <mc:AlternateContent xmlns:mc="http://schemas.openxmlformats.org/markup-compatibility/2006">
                <mc:Choice xmlns:v="urn:schemas-microsoft-com:vml" Requires="v">
                  <p:oleObj spid="_x0000_s179218" name="Equation" r:id="rId11" imgW="1384300" imgH="165100" progId="Equation.3">
                    <p:embed/>
                  </p:oleObj>
                </mc:Choice>
                <mc:Fallback>
                  <p:oleObj name="Equation" r:id="rId11" imgW="1384300" imgH="1651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07050" y="1743075"/>
                          <a:ext cx="387667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13</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1339940" y="3225224"/>
            <a:ext cx="7372260" cy="584776"/>
          </a:xfrm>
          <a:prstGeom prst="rect">
            <a:avLst/>
          </a:prstGeom>
          <a:noFill/>
        </p:spPr>
        <p:txBody>
          <a:bodyPr wrap="square" rtlCol="0">
            <a:spAutoFit/>
          </a:bodyPr>
          <a:lstStyle/>
          <a:p>
            <a:r>
              <a:rPr lang="en-US" sz="3200" b="1" dirty="0" smtClean="0">
                <a:solidFill>
                  <a:srgbClr val="A43F96"/>
                </a:solidFill>
              </a:rPr>
              <a:t>Multiplying a number by 0 is always 0.</a:t>
            </a:r>
            <a:endParaRPr lang="en-US" sz="3200" b="1" dirty="0">
              <a:solidFill>
                <a:srgbClr val="A43F96"/>
              </a:solidFill>
            </a:endParaRPr>
          </a:p>
        </p:txBody>
      </p:sp>
      <p:sp>
        <p:nvSpPr>
          <p:cNvPr id="13" name="TextBox 12"/>
          <p:cNvSpPr txBox="1"/>
          <p:nvPr/>
        </p:nvSpPr>
        <p:spPr>
          <a:xfrm>
            <a:off x="1883497" y="4495800"/>
            <a:ext cx="6193703" cy="584776"/>
          </a:xfrm>
          <a:prstGeom prst="rect">
            <a:avLst/>
          </a:prstGeom>
          <a:noFill/>
        </p:spPr>
        <p:txBody>
          <a:bodyPr wrap="square" rtlCol="0">
            <a:spAutoFit/>
          </a:bodyPr>
          <a:lstStyle/>
          <a:p>
            <a:r>
              <a:rPr lang="en-US" sz="3200" b="1" i="1" u="sng" dirty="0" smtClean="0">
                <a:solidFill>
                  <a:srgbClr val="A43F96"/>
                </a:solidFill>
              </a:rPr>
              <a:t>Zero Property of Multiplication</a:t>
            </a:r>
            <a:endParaRPr lang="en-US" sz="3200" b="1" i="1" u="sng" dirty="0">
              <a:solidFill>
                <a:srgbClr val="A43F96"/>
              </a:solidFill>
            </a:endParaRPr>
          </a:p>
        </p:txBody>
      </p:sp>
      <p:sp>
        <p:nvSpPr>
          <p:cNvPr id="15" name="TextBox 14"/>
          <p:cNvSpPr txBox="1"/>
          <p:nvPr/>
        </p:nvSpPr>
        <p:spPr>
          <a:xfrm>
            <a:off x="457200" y="7620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740240" y="808037"/>
            <a:ext cx="1669960" cy="1782763"/>
            <a:chOff x="3048000" y="563563"/>
            <a:chExt cx="1930940"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170193" y="1373333"/>
            <a:ext cx="1752991" cy="409295"/>
          </p:xfrm>
          <a:graphic>
            <a:graphicData uri="http://schemas.openxmlformats.org/presentationml/2006/ole">
              <mc:AlternateContent xmlns:mc="http://schemas.openxmlformats.org/markup-compatibility/2006">
                <mc:Choice xmlns:v="urn:schemas-microsoft-com:vml" Requires="v">
                  <p:oleObj spid="_x0000_s121873" name="Equation" r:id="rId8" imgW="546100" imgH="127000" progId="Equation.3">
                    <p:embed/>
                  </p:oleObj>
                </mc:Choice>
                <mc:Fallback>
                  <p:oleObj name="Equation" r:id="rId8" imgW="5461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0193" y="1373333"/>
                          <a:ext cx="1752991" cy="409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25" name="Group 24"/>
          <p:cNvGrpSpPr/>
          <p:nvPr/>
        </p:nvGrpSpPr>
        <p:grpSpPr>
          <a:xfrm>
            <a:off x="6400800" y="990600"/>
            <a:ext cx="2667000" cy="1066800"/>
            <a:chOff x="6400800" y="990600"/>
            <a:chExt cx="2667000" cy="1066800"/>
          </a:xfrm>
        </p:grpSpPr>
        <p:graphicFrame>
          <p:nvGraphicFramePr>
            <p:cNvPr id="23" name="Object 5"/>
            <p:cNvGraphicFramePr>
              <a:graphicFrameLocks noChangeAspect="1"/>
            </p:cNvGraphicFramePr>
            <p:nvPr/>
          </p:nvGraphicFramePr>
          <p:xfrm>
            <a:off x="6850063" y="1697037"/>
            <a:ext cx="1387475" cy="360363"/>
          </p:xfrm>
          <a:graphic>
            <a:graphicData uri="http://schemas.openxmlformats.org/presentationml/2006/ole">
              <mc:AlternateContent xmlns:mc="http://schemas.openxmlformats.org/markup-compatibility/2006">
                <mc:Choice xmlns:v="urn:schemas-microsoft-com:vml" Requires="v">
                  <p:oleObj spid="_x0000_s121874" name="Equation" r:id="rId11" imgW="495300" imgH="127000" progId="Equation.3">
                    <p:embed/>
                  </p:oleObj>
                </mc:Choice>
                <mc:Fallback>
                  <p:oleObj name="Equation" r:id="rId11" imgW="495300" imgH="1270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50063" y="1697037"/>
                          <a:ext cx="1387475"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14</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731097" y="4724400"/>
            <a:ext cx="6193703" cy="584776"/>
          </a:xfrm>
          <a:prstGeom prst="rect">
            <a:avLst/>
          </a:prstGeom>
          <a:noFill/>
        </p:spPr>
        <p:txBody>
          <a:bodyPr wrap="square" rtlCol="0">
            <a:spAutoFit/>
          </a:bodyPr>
          <a:lstStyle/>
          <a:p>
            <a:r>
              <a:rPr lang="en-US" sz="3200" b="1" i="1" u="sng" dirty="0" smtClean="0">
                <a:solidFill>
                  <a:srgbClr val="A43F96"/>
                </a:solidFill>
              </a:rPr>
              <a:t>Associative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23"/>
          <p:cNvGrpSpPr/>
          <p:nvPr/>
        </p:nvGrpSpPr>
        <p:grpSpPr>
          <a:xfrm>
            <a:off x="3200400" y="7620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38270" y="3521652"/>
            <a:ext cx="1446213" cy="774700"/>
          </p:xfrm>
          <a:graphic>
            <a:graphicData uri="http://schemas.openxmlformats.org/presentationml/2006/ole">
              <mc:AlternateContent xmlns:mc="http://schemas.openxmlformats.org/markup-compatibility/2006">
                <mc:Choice xmlns:v="urn:schemas-microsoft-com:vml" Requires="v">
                  <p:oleObj spid="_x0000_s240654" name="Equation" r:id="rId8" imgW="762000" imgH="393700" progId="Equation.3">
                    <p:embed/>
                  </p:oleObj>
                </mc:Choice>
                <mc:Fallback>
                  <p:oleObj name="Equation" r:id="rId8" imgW="762000" imgH="3937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8270" y="3521652"/>
                          <a:ext cx="1446213"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5" name="TextBox 24"/>
          <p:cNvSpPr txBox="1"/>
          <p:nvPr/>
        </p:nvSpPr>
        <p:spPr>
          <a:xfrm>
            <a:off x="304800" y="2895600"/>
            <a:ext cx="8686800" cy="1077218"/>
          </a:xfrm>
          <a:prstGeom prst="rect">
            <a:avLst/>
          </a:prstGeom>
          <a:noFill/>
        </p:spPr>
        <p:txBody>
          <a:bodyPr wrap="square" rtlCol="0">
            <a:spAutoFit/>
          </a:bodyPr>
          <a:lstStyle/>
          <a:p>
            <a:r>
              <a:rPr lang="en-US" sz="3200" b="1" dirty="0" smtClean="0">
                <a:solidFill>
                  <a:srgbClr val="A43F96"/>
                </a:solidFill>
              </a:rPr>
              <a:t>When ADDING more than 2 numbers, the way we group them does not change the SUM.</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16"/>
          <p:cNvGrpSpPr/>
          <p:nvPr/>
        </p:nvGrpSpPr>
        <p:grpSpPr>
          <a:xfrm>
            <a:off x="5029200" y="990600"/>
            <a:ext cx="3876675" cy="1219200"/>
            <a:chOff x="5607050" y="990600"/>
            <a:chExt cx="3876675" cy="1219200"/>
          </a:xfrm>
        </p:grpSpPr>
        <p:graphicFrame>
          <p:nvGraphicFramePr>
            <p:cNvPr id="18" name="Object 5"/>
            <p:cNvGraphicFramePr>
              <a:graphicFrameLocks noChangeAspect="1"/>
            </p:cNvGraphicFramePr>
            <p:nvPr/>
          </p:nvGraphicFramePr>
          <p:xfrm>
            <a:off x="5607050" y="1743075"/>
            <a:ext cx="3876675" cy="466725"/>
          </p:xfrm>
          <a:graphic>
            <a:graphicData uri="http://schemas.openxmlformats.org/presentationml/2006/ole">
              <mc:AlternateContent xmlns:mc="http://schemas.openxmlformats.org/markup-compatibility/2006">
                <mc:Choice xmlns:v="urn:schemas-microsoft-com:vml" Requires="v">
                  <p:oleObj spid="_x0000_s240655" name="Equation" r:id="rId11" imgW="1384300" imgH="165100" progId="Equation.3">
                    <p:embed/>
                  </p:oleObj>
                </mc:Choice>
                <mc:Fallback>
                  <p:oleObj name="Equation" r:id="rId11" imgW="1384300" imgH="165100" progId="Equation.3">
                    <p:embed/>
                    <p:pic>
                      <p:nvPicPr>
                        <p:cNvPr id="0"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07050" y="1743075"/>
                          <a:ext cx="387667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1" name="TextBox 20"/>
          <p:cNvSpPr txBox="1"/>
          <p:nvPr/>
        </p:nvSpPr>
        <p:spPr>
          <a:xfrm>
            <a:off x="304800" y="2676942"/>
            <a:ext cx="8524875" cy="21236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Associate with a GROUP of friends</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4)">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15</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883497" y="4495800"/>
            <a:ext cx="5660303" cy="584776"/>
          </a:xfrm>
          <a:prstGeom prst="rect">
            <a:avLst/>
          </a:prstGeom>
          <a:noFill/>
        </p:spPr>
        <p:txBody>
          <a:bodyPr wrap="square" rtlCol="0">
            <a:spAutoFit/>
          </a:bodyPr>
          <a:lstStyle/>
          <a:p>
            <a:r>
              <a:rPr lang="en-US" sz="3200" b="1" i="1" u="sng" dirty="0" smtClean="0">
                <a:solidFill>
                  <a:srgbClr val="A43F96"/>
                </a:solidFill>
              </a:rPr>
              <a:t>Identity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23"/>
          <p:cNvGrpSpPr/>
          <p:nvPr/>
        </p:nvGrpSpPr>
        <p:grpSpPr>
          <a:xfrm>
            <a:off x="3806780" y="6096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176370" y="3764539"/>
            <a:ext cx="1362978" cy="314386"/>
          </p:xfrm>
          <a:graphic>
            <a:graphicData uri="http://schemas.openxmlformats.org/presentationml/2006/ole">
              <mc:AlternateContent xmlns:mc="http://schemas.openxmlformats.org/markup-compatibility/2006">
                <mc:Choice xmlns:v="urn:schemas-microsoft-com:vml" Requires="v">
                  <p:oleObj spid="_x0000_s244750" name="Equation" r:id="rId8" imgW="571500" imgH="127000" progId="Equation.3">
                    <p:embed/>
                  </p:oleObj>
                </mc:Choice>
                <mc:Fallback>
                  <p:oleObj name="Equation" r:id="rId8" imgW="5715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6370" y="3764539"/>
                          <a:ext cx="1362978" cy="3143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4" name="TextBox 23"/>
          <p:cNvSpPr txBox="1"/>
          <p:nvPr/>
        </p:nvSpPr>
        <p:spPr>
          <a:xfrm>
            <a:off x="918297" y="3149024"/>
            <a:ext cx="7793903" cy="584776"/>
          </a:xfrm>
          <a:prstGeom prst="rect">
            <a:avLst/>
          </a:prstGeom>
          <a:noFill/>
        </p:spPr>
        <p:txBody>
          <a:bodyPr wrap="square" rtlCol="0">
            <a:spAutoFit/>
          </a:bodyPr>
          <a:lstStyle/>
          <a:p>
            <a:r>
              <a:rPr lang="en-US" sz="3200" b="1" dirty="0" smtClean="0">
                <a:solidFill>
                  <a:srgbClr val="A43F96"/>
                </a:solidFill>
              </a:rPr>
              <a:t>Adding a number by 0 leaves it unchanged.</a:t>
            </a:r>
            <a:endParaRPr lang="en-US" sz="3200" b="1" dirty="0">
              <a:solidFill>
                <a:srgbClr val="A43F96"/>
              </a:solidFill>
            </a:endParaRPr>
          </a:p>
        </p:txBody>
      </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16"/>
          <p:cNvGrpSpPr/>
          <p:nvPr/>
        </p:nvGrpSpPr>
        <p:grpSpPr>
          <a:xfrm>
            <a:off x="6400800" y="990600"/>
            <a:ext cx="2667000" cy="973138"/>
            <a:chOff x="6400800" y="990600"/>
            <a:chExt cx="2667000" cy="973138"/>
          </a:xfrm>
        </p:grpSpPr>
        <p:graphicFrame>
          <p:nvGraphicFramePr>
            <p:cNvPr id="18" name="Object 5"/>
            <p:cNvGraphicFramePr>
              <a:graphicFrameLocks noChangeAspect="1"/>
            </p:cNvGraphicFramePr>
            <p:nvPr/>
          </p:nvGraphicFramePr>
          <p:xfrm>
            <a:off x="6761163" y="1603375"/>
            <a:ext cx="1565275" cy="360363"/>
          </p:xfrm>
          <a:graphic>
            <a:graphicData uri="http://schemas.openxmlformats.org/presentationml/2006/ole">
              <mc:AlternateContent xmlns:mc="http://schemas.openxmlformats.org/markup-compatibility/2006">
                <mc:Choice xmlns:v="urn:schemas-microsoft-com:vml" Requires="v">
                  <p:oleObj spid="_x0000_s244751" name="Equation" r:id="rId11" imgW="558800" imgH="127000" progId="Equation.3">
                    <p:embed/>
                  </p:oleObj>
                </mc:Choice>
                <mc:Fallback>
                  <p:oleObj name="Equation" r:id="rId11" imgW="558800" imgH="127000" progId="Equation.3">
                    <p:embed/>
                    <p:pic>
                      <p:nvPicPr>
                        <p:cNvPr id="0"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61163" y="1603375"/>
                          <a:ext cx="1565275"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0"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1" name="TextBox 20"/>
          <p:cNvSpPr txBox="1"/>
          <p:nvPr/>
        </p:nvSpPr>
        <p:spPr>
          <a:xfrm>
            <a:off x="685801" y="3083004"/>
            <a:ext cx="8026399"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Yourself!</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4)">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16</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273897" y="4621648"/>
            <a:ext cx="7412903" cy="584776"/>
          </a:xfrm>
          <a:prstGeom prst="rect">
            <a:avLst/>
          </a:prstGeom>
          <a:noFill/>
        </p:spPr>
        <p:txBody>
          <a:bodyPr wrap="square" rtlCol="0">
            <a:spAutoFit/>
          </a:bodyPr>
          <a:lstStyle/>
          <a:p>
            <a:r>
              <a:rPr lang="en-US" sz="3200" b="1" i="1" u="sng" dirty="0" smtClean="0">
                <a:solidFill>
                  <a:srgbClr val="A43F96"/>
                </a:solidFill>
              </a:rPr>
              <a:t>Commutative Property of Multiplication</a:t>
            </a:r>
            <a:endParaRPr lang="en-US" sz="3200" b="1" i="1" u="sng" dirty="0">
              <a:solidFill>
                <a:srgbClr val="A43F96"/>
              </a:solidFill>
            </a:endParaRPr>
          </a:p>
        </p:txBody>
      </p:sp>
      <p:sp>
        <p:nvSpPr>
          <p:cNvPr id="14" name="TextBox 13"/>
          <p:cNvSpPr txBox="1"/>
          <p:nvPr/>
        </p:nvSpPr>
        <p:spPr>
          <a:xfrm>
            <a:off x="812800" y="3159572"/>
            <a:ext cx="81026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a:t>
            </a:r>
          </a:p>
          <a:p>
            <a:r>
              <a:rPr lang="en-US" sz="3200" b="1" dirty="0" smtClean="0">
                <a:solidFill>
                  <a:srgbClr val="A43F96"/>
                </a:solidFill>
              </a:rPr>
              <a:t>change the PRODUCT.</a:t>
            </a:r>
            <a:endParaRPr lang="en-US" sz="3200" b="1" dirty="0">
              <a:solidFill>
                <a:srgbClr val="A43F96"/>
              </a:solidFill>
            </a:endParaRPr>
          </a:p>
        </p:txBody>
      </p:sp>
      <p:sp>
        <p:nvSpPr>
          <p:cNvPr id="20" name="TextBox 19"/>
          <p:cNvSpPr txBox="1"/>
          <p:nvPr/>
        </p:nvSpPr>
        <p:spPr>
          <a:xfrm>
            <a:off x="457200" y="8382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23"/>
          <p:cNvGrpSpPr/>
          <p:nvPr/>
        </p:nvGrpSpPr>
        <p:grpSpPr>
          <a:xfrm>
            <a:off x="3806780" y="8382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097213" y="3763963"/>
            <a:ext cx="1504950" cy="260350"/>
          </p:xfrm>
          <a:graphic>
            <a:graphicData uri="http://schemas.openxmlformats.org/presentationml/2006/ole">
              <mc:AlternateContent xmlns:mc="http://schemas.openxmlformats.org/markup-compatibility/2006">
                <mc:Choice xmlns:v="urn:schemas-microsoft-com:vml" Requires="v">
                  <p:oleObj spid="_x0000_s236559" name="Equation" r:id="rId8" imgW="762000" imgH="127000" progId="Equation.3">
                    <p:embed/>
                  </p:oleObj>
                </mc:Choice>
                <mc:Fallback>
                  <p:oleObj name="Equation" r:id="rId8" imgW="7620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97213" y="3763963"/>
                          <a:ext cx="1504950"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sp>
        <p:nvSpPr>
          <p:cNvPr id="21" name="Agenda Link">
            <a:hlinkClick r:id="rId11"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4" name="TextBox 23"/>
          <p:cNvSpPr txBox="1"/>
          <p:nvPr/>
        </p:nvSpPr>
        <p:spPr>
          <a:xfrm>
            <a:off x="914400" y="3083004"/>
            <a:ext cx="7543800"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Swap or Exchange</a:t>
            </a:r>
            <a:endParaRPr lang="en-US" sz="6600" dirty="0"/>
          </a:p>
        </p:txBody>
      </p:sp>
      <p:grpSp>
        <p:nvGrpSpPr>
          <p:cNvPr id="25" name="Group 24"/>
          <p:cNvGrpSpPr/>
          <p:nvPr/>
        </p:nvGrpSpPr>
        <p:grpSpPr>
          <a:xfrm>
            <a:off x="6400800" y="990600"/>
            <a:ext cx="2667000" cy="990600"/>
            <a:chOff x="6400800" y="990600"/>
            <a:chExt cx="2667000" cy="990600"/>
          </a:xfrm>
        </p:grpSpPr>
        <p:graphicFrame>
          <p:nvGraphicFramePr>
            <p:cNvPr id="26" name="Object 5"/>
            <p:cNvGraphicFramePr>
              <a:graphicFrameLocks noChangeAspect="1"/>
            </p:cNvGraphicFramePr>
            <p:nvPr/>
          </p:nvGraphicFramePr>
          <p:xfrm>
            <a:off x="6637338" y="1585913"/>
            <a:ext cx="1812925" cy="395287"/>
          </p:xfrm>
          <a:graphic>
            <a:graphicData uri="http://schemas.openxmlformats.org/presentationml/2006/ole">
              <mc:AlternateContent xmlns:mc="http://schemas.openxmlformats.org/markup-compatibility/2006">
                <mc:Choice xmlns:v="urn:schemas-microsoft-com:vml" Requires="v">
                  <p:oleObj spid="_x0000_s236560" name="Equation" r:id="rId12" imgW="647700" imgH="139700" progId="Equation.3">
                    <p:embed/>
                  </p:oleObj>
                </mc:Choice>
                <mc:Fallback>
                  <p:oleObj name="Equation" r:id="rId12" imgW="647700" imgH="13970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37338" y="1585913"/>
                          <a:ext cx="1812925"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TextBox 26"/>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4)">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17</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381000" y="3124200"/>
            <a:ext cx="8686800" cy="1569660"/>
          </a:xfrm>
          <a:prstGeom prst="rect">
            <a:avLst/>
          </a:prstGeom>
          <a:noFill/>
        </p:spPr>
        <p:txBody>
          <a:bodyPr wrap="square" rtlCol="0">
            <a:spAutoFit/>
          </a:bodyPr>
          <a:lstStyle/>
          <a:p>
            <a:r>
              <a:rPr lang="en-US" sz="3200" b="1" dirty="0" smtClean="0">
                <a:solidFill>
                  <a:srgbClr val="A43F96"/>
                </a:solidFill>
              </a:rPr>
              <a:t>When MULTIPLYING more than 2 numbers, the way we group them does not change the PRODUCT.</a:t>
            </a:r>
            <a:endParaRPr lang="en-US" sz="3200" b="1" dirty="0">
              <a:solidFill>
                <a:srgbClr val="A43F96"/>
              </a:solidFill>
            </a:endParaRPr>
          </a:p>
        </p:txBody>
      </p:sp>
      <p:sp>
        <p:nvSpPr>
          <p:cNvPr id="13" name="TextBox 12"/>
          <p:cNvSpPr txBox="1"/>
          <p:nvPr/>
        </p:nvSpPr>
        <p:spPr>
          <a:xfrm>
            <a:off x="1197697" y="4724400"/>
            <a:ext cx="7412903" cy="584776"/>
          </a:xfrm>
          <a:prstGeom prst="rect">
            <a:avLst/>
          </a:prstGeom>
          <a:noFill/>
        </p:spPr>
        <p:txBody>
          <a:bodyPr wrap="square" rtlCol="0">
            <a:spAutoFit/>
          </a:bodyPr>
          <a:lstStyle/>
          <a:p>
            <a:r>
              <a:rPr lang="en-US" sz="3200" b="1" i="1" u="sng" dirty="0" smtClean="0">
                <a:solidFill>
                  <a:srgbClr val="A43F96"/>
                </a:solidFill>
              </a:rPr>
              <a:t>Associative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739798" y="808037"/>
            <a:ext cx="1670402" cy="1782763"/>
            <a:chOff x="3047489" y="563563"/>
            <a:chExt cx="1931451"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47489" y="1330992"/>
            <a:ext cx="1908736" cy="294622"/>
          </p:xfrm>
          <a:graphic>
            <a:graphicData uri="http://schemas.openxmlformats.org/presentationml/2006/ole">
              <mc:AlternateContent xmlns:mc="http://schemas.openxmlformats.org/markup-compatibility/2006">
                <mc:Choice xmlns:v="urn:schemas-microsoft-com:vml" Requires="v">
                  <p:oleObj spid="_x0000_s238606" name="Equation" r:id="rId8" imgW="990600" imgH="152400" progId="Equation.3">
                    <p:embed/>
                  </p:oleObj>
                </mc:Choice>
                <mc:Fallback>
                  <p:oleObj name="Equation" r:id="rId8" imgW="990600" imgH="1524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7489" y="1330992"/>
                          <a:ext cx="1908736" cy="294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21"/>
          <p:cNvGrpSpPr/>
          <p:nvPr/>
        </p:nvGrpSpPr>
        <p:grpSpPr>
          <a:xfrm>
            <a:off x="6353175" y="990600"/>
            <a:ext cx="2714625" cy="1219200"/>
            <a:chOff x="6353175" y="990600"/>
            <a:chExt cx="2714625" cy="1219200"/>
          </a:xfrm>
        </p:grpSpPr>
        <p:graphicFrame>
          <p:nvGraphicFramePr>
            <p:cNvPr id="20" name="Object 5"/>
            <p:cNvGraphicFramePr>
              <a:graphicFrameLocks noChangeAspect="1"/>
            </p:cNvGraphicFramePr>
            <p:nvPr/>
          </p:nvGraphicFramePr>
          <p:xfrm>
            <a:off x="6353175" y="1743075"/>
            <a:ext cx="2382838" cy="466725"/>
          </p:xfrm>
          <a:graphic>
            <a:graphicData uri="http://schemas.openxmlformats.org/presentationml/2006/ole">
              <mc:AlternateContent xmlns:mc="http://schemas.openxmlformats.org/markup-compatibility/2006">
                <mc:Choice xmlns:v="urn:schemas-microsoft-com:vml" Requires="v">
                  <p:oleObj spid="_x0000_s238607" name="Equation" r:id="rId11" imgW="850900" imgH="165100" progId="Equation.3">
                    <p:embed/>
                  </p:oleObj>
                </mc:Choice>
                <mc:Fallback>
                  <p:oleObj name="Equation" r:id="rId11" imgW="850900" imgH="165100" progId="Equation.3">
                    <p:embed/>
                    <p:pic>
                      <p:nvPicPr>
                        <p:cNvPr id="0"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3175" y="1743075"/>
                          <a:ext cx="2382838"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3"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2" name="TextBox 21"/>
          <p:cNvSpPr txBox="1"/>
          <p:nvPr/>
        </p:nvSpPr>
        <p:spPr>
          <a:xfrm>
            <a:off x="457201" y="2676942"/>
            <a:ext cx="8278812" cy="21236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Associate with a GROUP of friends</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4)">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18</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838200" y="2895600"/>
            <a:ext cx="80772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change the SUM.</a:t>
            </a:r>
            <a:endParaRPr lang="en-US" sz="3200" b="1" dirty="0">
              <a:solidFill>
                <a:srgbClr val="A43F96"/>
              </a:solidFill>
            </a:endParaRPr>
          </a:p>
        </p:txBody>
      </p:sp>
      <p:sp>
        <p:nvSpPr>
          <p:cNvPr id="13" name="TextBox 12"/>
          <p:cNvSpPr txBox="1"/>
          <p:nvPr/>
        </p:nvSpPr>
        <p:spPr>
          <a:xfrm>
            <a:off x="1807297" y="4596824"/>
            <a:ext cx="6574703" cy="584776"/>
          </a:xfrm>
          <a:prstGeom prst="rect">
            <a:avLst/>
          </a:prstGeom>
          <a:noFill/>
        </p:spPr>
        <p:txBody>
          <a:bodyPr wrap="square" rtlCol="0">
            <a:spAutoFit/>
          </a:bodyPr>
          <a:lstStyle/>
          <a:p>
            <a:r>
              <a:rPr lang="en-US" sz="3200" b="1" i="1" u="sng" dirty="0" smtClean="0">
                <a:solidFill>
                  <a:srgbClr val="A43F96"/>
                </a:solidFill>
              </a:rPr>
              <a:t>Commutative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814564" y="609600"/>
            <a:ext cx="1706562" cy="1782763"/>
            <a:chOff x="3017838" y="563563"/>
            <a:chExt cx="1973262"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17838" y="1385995"/>
            <a:ext cx="1973262" cy="290405"/>
          </p:xfrm>
          <a:graphic>
            <a:graphicData uri="http://schemas.openxmlformats.org/presentationml/2006/ole">
              <mc:AlternateContent xmlns:mc="http://schemas.openxmlformats.org/markup-compatibility/2006">
                <mc:Choice xmlns:v="urn:schemas-microsoft-com:vml" Requires="v">
                  <p:oleObj spid="_x0000_s216078" name="Equation" r:id="rId8" imgW="863600" imgH="127000" progId="Equation.3">
                    <p:embed/>
                  </p:oleObj>
                </mc:Choice>
                <mc:Fallback>
                  <p:oleObj name="Equation" r:id="rId8" imgW="8636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7838" y="1385995"/>
                          <a:ext cx="1973262" cy="2904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 name="TextBox 19">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22"/>
          <p:cNvGrpSpPr/>
          <p:nvPr/>
        </p:nvGrpSpPr>
        <p:grpSpPr>
          <a:xfrm>
            <a:off x="6400800" y="990600"/>
            <a:ext cx="2667000" cy="990600"/>
            <a:chOff x="6400800" y="990600"/>
            <a:chExt cx="2667000" cy="990600"/>
          </a:xfrm>
        </p:grpSpPr>
        <p:graphicFrame>
          <p:nvGraphicFramePr>
            <p:cNvPr id="93189" name="Object 5"/>
            <p:cNvGraphicFramePr>
              <a:graphicFrameLocks noChangeAspect="1"/>
            </p:cNvGraphicFramePr>
            <p:nvPr/>
          </p:nvGraphicFramePr>
          <p:xfrm>
            <a:off x="6477000" y="1585983"/>
            <a:ext cx="2133600" cy="395217"/>
          </p:xfrm>
          <a:graphic>
            <a:graphicData uri="http://schemas.openxmlformats.org/presentationml/2006/ole">
              <mc:AlternateContent xmlns:mc="http://schemas.openxmlformats.org/markup-compatibility/2006">
                <mc:Choice xmlns:v="urn:schemas-microsoft-com:vml" Requires="v">
                  <p:oleObj spid="_x0000_s216079" name="Equation" r:id="rId11" imgW="762000" imgH="139700" progId="Equation.3">
                    <p:embed/>
                  </p:oleObj>
                </mc:Choice>
                <mc:Fallback>
                  <p:oleObj name="Equation" r:id="rId11" imgW="762000" imgH="139700" progId="Equation.3">
                    <p:embed/>
                    <p:pic>
                      <p:nvPicPr>
                        <p:cNvPr id="0"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77000" y="1585983"/>
                          <a:ext cx="2133600" cy="395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3" name="TextBox 22"/>
          <p:cNvSpPr txBox="1"/>
          <p:nvPr/>
        </p:nvSpPr>
        <p:spPr>
          <a:xfrm>
            <a:off x="914400" y="2946737"/>
            <a:ext cx="7543800"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Swap or Exchange</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4)">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19</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685801" y="3276600"/>
            <a:ext cx="8458199" cy="584776"/>
          </a:xfrm>
          <a:prstGeom prst="rect">
            <a:avLst/>
          </a:prstGeom>
          <a:noFill/>
        </p:spPr>
        <p:txBody>
          <a:bodyPr wrap="square" rtlCol="0">
            <a:spAutoFit/>
          </a:bodyPr>
          <a:lstStyle/>
          <a:p>
            <a:r>
              <a:rPr lang="en-US" sz="3200" b="1" dirty="0" smtClean="0">
                <a:solidFill>
                  <a:srgbClr val="A43F96"/>
                </a:solidFill>
              </a:rPr>
              <a:t>Multiplying a number by 1 leaves it unchanged.</a:t>
            </a:r>
            <a:endParaRPr lang="en-US" sz="3200" b="1" dirty="0">
              <a:solidFill>
                <a:srgbClr val="A43F96"/>
              </a:solidFill>
            </a:endParaRPr>
          </a:p>
        </p:txBody>
      </p:sp>
      <p:sp>
        <p:nvSpPr>
          <p:cNvPr id="13" name="TextBox 12"/>
          <p:cNvSpPr txBox="1"/>
          <p:nvPr/>
        </p:nvSpPr>
        <p:spPr>
          <a:xfrm>
            <a:off x="1426298" y="4648200"/>
            <a:ext cx="6596206" cy="584776"/>
          </a:xfrm>
          <a:prstGeom prst="rect">
            <a:avLst/>
          </a:prstGeom>
          <a:noFill/>
        </p:spPr>
        <p:txBody>
          <a:bodyPr wrap="square" rtlCol="0">
            <a:spAutoFit/>
          </a:bodyPr>
          <a:lstStyle/>
          <a:p>
            <a:r>
              <a:rPr lang="en-US" sz="3200" b="1" i="1" u="sng" dirty="0" smtClean="0">
                <a:solidFill>
                  <a:srgbClr val="A43F96"/>
                </a:solidFill>
              </a:rPr>
              <a:t>Identity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892640" y="785018"/>
            <a:ext cx="1669960" cy="1782763"/>
            <a:chOff x="3048000" y="563563"/>
            <a:chExt cx="1930940"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314214" y="1374105"/>
            <a:ext cx="1465794" cy="408523"/>
          </p:xfrm>
          <a:graphic>
            <a:graphicData uri="http://schemas.openxmlformats.org/presentationml/2006/ole">
              <mc:AlternateContent xmlns:mc="http://schemas.openxmlformats.org/markup-compatibility/2006">
                <mc:Choice xmlns:v="urn:schemas-microsoft-com:vml" Requires="v">
                  <p:oleObj spid="_x0000_s242702" name="Equation" r:id="rId8" imgW="457200" imgH="127000" progId="Equation.3">
                    <p:embed/>
                  </p:oleObj>
                </mc:Choice>
                <mc:Fallback>
                  <p:oleObj name="Equation" r:id="rId8" imgW="4572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14214" y="1374105"/>
                          <a:ext cx="1465794" cy="4085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4" name="Group 18"/>
          <p:cNvGrpSpPr/>
          <p:nvPr/>
        </p:nvGrpSpPr>
        <p:grpSpPr>
          <a:xfrm>
            <a:off x="6400800" y="990600"/>
            <a:ext cx="2667000" cy="973138"/>
            <a:chOff x="6400800" y="990600"/>
            <a:chExt cx="2667000" cy="973138"/>
          </a:xfrm>
        </p:grpSpPr>
        <p:graphicFrame>
          <p:nvGraphicFramePr>
            <p:cNvPr id="20" name="Object 5"/>
            <p:cNvGraphicFramePr>
              <a:graphicFrameLocks noChangeAspect="1"/>
            </p:cNvGraphicFramePr>
            <p:nvPr/>
          </p:nvGraphicFramePr>
          <p:xfrm>
            <a:off x="6884988" y="1603375"/>
            <a:ext cx="1316037" cy="360363"/>
          </p:xfrm>
          <a:graphic>
            <a:graphicData uri="http://schemas.openxmlformats.org/presentationml/2006/ole">
              <mc:AlternateContent xmlns:mc="http://schemas.openxmlformats.org/markup-compatibility/2006">
                <mc:Choice xmlns:v="urn:schemas-microsoft-com:vml" Requires="v">
                  <p:oleObj spid="_x0000_s242703" name="Equation" r:id="rId11" imgW="469900" imgH="127000" progId="Equation.3">
                    <p:embed/>
                  </p:oleObj>
                </mc:Choice>
                <mc:Fallback>
                  <p:oleObj name="Equation" r:id="rId11" imgW="469900" imgH="127000" progId="Equation.3">
                    <p:embed/>
                    <p:pic>
                      <p:nvPicPr>
                        <p:cNvPr id="0"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84988" y="1603375"/>
                          <a:ext cx="1316037"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4"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
        <p:nvSpPr>
          <p:cNvPr id="23" name="TextBox 22"/>
          <p:cNvSpPr txBox="1"/>
          <p:nvPr/>
        </p:nvSpPr>
        <p:spPr>
          <a:xfrm>
            <a:off x="685801" y="3083004"/>
            <a:ext cx="8026399" cy="11079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a:solidFill>
                    <a:schemeClr val="tx1"/>
                  </a:solidFill>
                </a:ln>
                <a:solidFill>
                  <a:srgbClr val="C0504D"/>
                </a:solidFill>
                <a:latin typeface="Cambria" pitchFamily="18" charset="0"/>
              </a:rPr>
              <a:t>Yourself!</a:t>
            </a:r>
            <a:endParaRPr lang="en-US"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4)">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515937"/>
            <a:ext cx="8686800" cy="728663"/>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Warm Up</a:t>
            </a:r>
          </a:p>
        </p:txBody>
      </p:sp>
      <p:sp>
        <p:nvSpPr>
          <p:cNvPr id="30723" name="White Background"/>
          <p:cNvSpPr>
            <a:spLocks noChangeArrowheads="1"/>
          </p:cNvSpPr>
          <p:nvPr/>
        </p:nvSpPr>
        <p:spPr bwMode="auto">
          <a:xfrm>
            <a:off x="152400" y="1447800"/>
            <a:ext cx="8686800" cy="4267200"/>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a:p>
        </p:txBody>
      </p:sp>
      <p:sp>
        <p:nvSpPr>
          <p:cNvPr id="5" name="Objective"/>
          <p:cNvSpPr txBox="1"/>
          <p:nvPr/>
        </p:nvSpPr>
        <p:spPr>
          <a:xfrm>
            <a:off x="296863" y="533400"/>
            <a:ext cx="8550275" cy="711200"/>
          </a:xfrm>
          <a:prstGeom prst="rect">
            <a:avLst/>
          </a:prstGeom>
        </p:spPr>
        <p:txBody>
          <a:bodyPr anchor="ctr">
            <a:normAutofit fontScale="77500" lnSpcReduction="20000"/>
          </a:bodyPr>
          <a:lstStyle/>
          <a:p>
            <a:pPr fontAlgn="auto">
              <a:spcAft>
                <a:spcPts val="0"/>
              </a:spcAft>
              <a:defRPr/>
            </a:pPr>
            <a:r>
              <a:rPr lang="en-US" sz="2400" b="1" i="1" dirty="0">
                <a:latin typeface="Calibri" pitchFamily="34" charset="0"/>
                <a:ea typeface="+mn-ea"/>
                <a:cs typeface="Arial" charset="0"/>
              </a:rPr>
              <a:t>OBJECTIVE</a:t>
            </a:r>
            <a:r>
              <a:rPr lang="en-US" sz="2400" b="1" i="1" dirty="0" smtClean="0">
                <a:latin typeface="Calibri" pitchFamily="34" charset="0"/>
                <a:ea typeface="+mn-ea"/>
                <a:cs typeface="Arial" charset="0"/>
              </a:rPr>
              <a:t>: Students will be able to identify the properties of operations.</a:t>
            </a:r>
          </a:p>
          <a:p>
            <a:pPr fontAlgn="auto">
              <a:spcAft>
                <a:spcPts val="0"/>
              </a:spcAft>
              <a:defRPr/>
            </a:pPr>
            <a:r>
              <a:rPr lang="en-US" sz="2400" b="1" i="1" dirty="0" smtClean="0">
                <a:latin typeface="Calibri" pitchFamily="34" charset="0"/>
                <a:ea typeface="+mn-ea"/>
                <a:cs typeface="Arial" charset="0"/>
              </a:rPr>
              <a:t>Language Objective:  Students will be able to recite the properties of operations.</a:t>
            </a:r>
            <a:endParaRPr lang="en-US" sz="2400" dirty="0">
              <a:latin typeface="Perpetua" pitchFamily="18" charset="0"/>
              <a:ea typeface="+mj-ea"/>
              <a:cs typeface="+mj-cs"/>
            </a:endParaRPr>
          </a:p>
        </p:txBody>
      </p:sp>
      <p:sp>
        <p:nvSpPr>
          <p:cNvPr id="6" name="Agenda Link">
            <a:hlinkClick r:id="rId4"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2</a:t>
            </a:fld>
            <a:endParaRPr lang="en-US" smtClean="0">
              <a:solidFill>
                <a:schemeClr val="bg1"/>
              </a:solidFill>
            </a:endParaRPr>
          </a:p>
        </p:txBody>
      </p:sp>
      <p:grpSp>
        <p:nvGrpSpPr>
          <p:cNvPr id="19464" name="Group 7"/>
          <p:cNvGrpSpPr>
            <a:grpSpLocks/>
          </p:cNvGrpSpPr>
          <p:nvPr/>
        </p:nvGrpSpPr>
        <p:grpSpPr bwMode="auto">
          <a:xfrm>
            <a:off x="609600" y="6413500"/>
            <a:ext cx="7402513" cy="387350"/>
            <a:chOff x="609600" y="6414018"/>
            <a:chExt cx="7401771" cy="386725"/>
          </a:xfrm>
        </p:grpSpPr>
        <p:pic>
          <p:nvPicPr>
            <p:cNvPr id="19465" name="Picture 8"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9"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0"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304800" y="1371600"/>
            <a:ext cx="8389938" cy="646331"/>
          </a:xfrm>
          <a:prstGeom prst="rect">
            <a:avLst/>
          </a:prstGeom>
          <a:noFill/>
        </p:spPr>
        <p:txBody>
          <a:bodyPr wrap="square" rtlCol="0">
            <a:spAutoFit/>
          </a:bodyPr>
          <a:lstStyle/>
          <a:p>
            <a:r>
              <a:rPr lang="en-US" sz="3600" b="1" dirty="0" smtClean="0"/>
              <a:t>Fill in the blanks with any operation:</a:t>
            </a:r>
            <a:endParaRPr lang="en-US" sz="3600" b="1" dirty="0"/>
          </a:p>
        </p:txBody>
      </p:sp>
      <p:graphicFrame>
        <p:nvGraphicFramePr>
          <p:cNvPr id="13" name="Object 12"/>
          <p:cNvGraphicFramePr>
            <a:graphicFrameLocks noChangeAspect="1"/>
          </p:cNvGraphicFramePr>
          <p:nvPr/>
        </p:nvGraphicFramePr>
        <p:xfrm>
          <a:off x="2514600" y="2057400"/>
          <a:ext cx="1849438" cy="596900"/>
        </p:xfrm>
        <a:graphic>
          <a:graphicData uri="http://schemas.openxmlformats.org/presentationml/2006/ole">
            <mc:AlternateContent xmlns:mc="http://schemas.openxmlformats.org/markup-compatibility/2006">
              <mc:Choice xmlns:v="urn:schemas-microsoft-com:vml" Requires="v">
                <p:oleObj spid="_x0000_s84020" name="Equation" r:id="rId8" imgW="393700" imgH="127000" progId="Equation.3">
                  <p:embed/>
                </p:oleObj>
              </mc:Choice>
              <mc:Fallback>
                <p:oleObj name="Equation" r:id="rId8" imgW="3937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2057400"/>
                        <a:ext cx="1849438"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1" name="Object 3"/>
          <p:cNvGraphicFramePr>
            <a:graphicFrameLocks noChangeAspect="1"/>
          </p:cNvGraphicFramePr>
          <p:nvPr/>
        </p:nvGraphicFramePr>
        <p:xfrm>
          <a:off x="4495800" y="2209800"/>
          <a:ext cx="388937" cy="292998"/>
        </p:xfrm>
        <a:graphic>
          <a:graphicData uri="http://schemas.openxmlformats.org/presentationml/2006/ole">
            <mc:AlternateContent xmlns:mc="http://schemas.openxmlformats.org/markup-compatibility/2006">
              <mc:Choice xmlns:v="urn:schemas-microsoft-com:vml" Requires="v">
                <p:oleObj spid="_x0000_s84021" name="Equation" r:id="rId10" imgW="50800" imgH="38100" progId="Equation.3">
                  <p:embed/>
                </p:oleObj>
              </mc:Choice>
              <mc:Fallback>
                <p:oleObj name="Equation" r:id="rId10" imgW="50800" imgH="381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5800" y="2209800"/>
                        <a:ext cx="388937" cy="2929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9" name="Group 38"/>
          <p:cNvGrpSpPr/>
          <p:nvPr/>
        </p:nvGrpSpPr>
        <p:grpSpPr>
          <a:xfrm>
            <a:off x="296863" y="2590800"/>
            <a:ext cx="8415337" cy="2743200"/>
            <a:chOff x="296863" y="2590800"/>
            <a:chExt cx="8415337" cy="2743200"/>
          </a:xfrm>
        </p:grpSpPr>
        <p:grpSp>
          <p:nvGrpSpPr>
            <p:cNvPr id="21" name="Group 20"/>
            <p:cNvGrpSpPr/>
            <p:nvPr/>
          </p:nvGrpSpPr>
          <p:grpSpPr>
            <a:xfrm>
              <a:off x="296863" y="2590800"/>
              <a:ext cx="8389938" cy="707886"/>
              <a:chOff x="296863" y="3048000"/>
              <a:chExt cx="8389938" cy="707886"/>
            </a:xfrm>
          </p:grpSpPr>
          <p:sp>
            <p:nvSpPr>
              <p:cNvPr id="15" name="TextBox 14"/>
              <p:cNvSpPr txBox="1"/>
              <p:nvPr/>
            </p:nvSpPr>
            <p:spPr>
              <a:xfrm>
                <a:off x="296863" y="3048000"/>
                <a:ext cx="8389938" cy="707886"/>
              </a:xfrm>
              <a:prstGeom prst="rect">
                <a:avLst/>
              </a:prstGeom>
              <a:noFill/>
            </p:spPr>
            <p:txBody>
              <a:bodyPr wrap="square" rtlCol="0">
                <a:spAutoFit/>
              </a:bodyPr>
              <a:lstStyle/>
              <a:p>
                <a:r>
                  <a:rPr lang="en-US" sz="4000" b="1" dirty="0" smtClean="0"/>
                  <a:t>1.   9      8      6   =  11</a:t>
                </a:r>
                <a:endParaRPr lang="en-US" sz="4000" b="1" dirty="0"/>
              </a:p>
            </p:txBody>
          </p:sp>
          <p:sp>
            <p:nvSpPr>
              <p:cNvPr id="19" name="Process 18"/>
              <p:cNvSpPr/>
              <p:nvPr/>
            </p:nvSpPr>
            <p:spPr>
              <a:xfrm>
                <a:off x="14857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Process 19"/>
              <p:cNvSpPr/>
              <p:nvPr/>
            </p:nvSpPr>
            <p:spPr>
              <a:xfrm>
                <a:off x="24001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322262" y="3200400"/>
              <a:ext cx="8389938" cy="707886"/>
              <a:chOff x="296863" y="3048000"/>
              <a:chExt cx="8389938" cy="707886"/>
            </a:xfrm>
          </p:grpSpPr>
          <p:sp>
            <p:nvSpPr>
              <p:cNvPr id="23" name="TextBox 22"/>
              <p:cNvSpPr txBox="1"/>
              <p:nvPr/>
            </p:nvSpPr>
            <p:spPr>
              <a:xfrm>
                <a:off x="296863" y="3048000"/>
                <a:ext cx="8389938" cy="707886"/>
              </a:xfrm>
              <a:prstGeom prst="rect">
                <a:avLst/>
              </a:prstGeom>
              <a:noFill/>
            </p:spPr>
            <p:txBody>
              <a:bodyPr wrap="square" rtlCol="0">
                <a:spAutoFit/>
              </a:bodyPr>
              <a:lstStyle/>
              <a:p>
                <a:r>
                  <a:rPr lang="en-US" sz="4000" b="1" dirty="0" smtClean="0"/>
                  <a:t>2.   15      4      3   =  3</a:t>
                </a:r>
                <a:endParaRPr lang="en-US" sz="4000" b="1" dirty="0"/>
              </a:p>
            </p:txBody>
          </p:sp>
          <p:sp>
            <p:nvSpPr>
              <p:cNvPr id="24" name="Process 23"/>
              <p:cNvSpPr/>
              <p:nvPr/>
            </p:nvSpPr>
            <p:spPr>
              <a:xfrm>
                <a:off x="1765118"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Process 24"/>
              <p:cNvSpPr/>
              <p:nvPr/>
            </p:nvSpPr>
            <p:spPr>
              <a:xfrm>
                <a:off x="2679518"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322262" y="3810000"/>
              <a:ext cx="8389938" cy="707886"/>
              <a:chOff x="296863" y="3048000"/>
              <a:chExt cx="8389938" cy="707886"/>
            </a:xfrm>
          </p:grpSpPr>
          <p:sp>
            <p:nvSpPr>
              <p:cNvPr id="27" name="TextBox 26"/>
              <p:cNvSpPr txBox="1"/>
              <p:nvPr/>
            </p:nvSpPr>
            <p:spPr>
              <a:xfrm>
                <a:off x="296863" y="3048000"/>
                <a:ext cx="8389938" cy="707886"/>
              </a:xfrm>
              <a:prstGeom prst="rect">
                <a:avLst/>
              </a:prstGeom>
              <a:noFill/>
            </p:spPr>
            <p:txBody>
              <a:bodyPr wrap="square" rtlCol="0">
                <a:spAutoFit/>
              </a:bodyPr>
              <a:lstStyle/>
              <a:p>
                <a:r>
                  <a:rPr lang="en-US" sz="4000" b="1" dirty="0" smtClean="0"/>
                  <a:t>3.   2      5      3   =  21</a:t>
                </a:r>
                <a:endParaRPr lang="en-US" sz="4000" b="1" dirty="0"/>
              </a:p>
            </p:txBody>
          </p:sp>
          <p:sp>
            <p:nvSpPr>
              <p:cNvPr id="28" name="Process 27"/>
              <p:cNvSpPr/>
              <p:nvPr/>
            </p:nvSpPr>
            <p:spPr>
              <a:xfrm>
                <a:off x="14857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Process 28"/>
              <p:cNvSpPr/>
              <p:nvPr/>
            </p:nvSpPr>
            <p:spPr>
              <a:xfrm>
                <a:off x="2400117" y="3239869"/>
                <a:ext cx="495483" cy="417731"/>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TextBox 29"/>
            <p:cNvSpPr txBox="1"/>
            <p:nvPr/>
          </p:nvSpPr>
          <p:spPr>
            <a:xfrm>
              <a:off x="457200" y="4687669"/>
              <a:ext cx="6096000" cy="646331"/>
            </a:xfrm>
            <a:prstGeom prst="rect">
              <a:avLst/>
            </a:prstGeom>
            <a:effectLst>
              <a:glow rad="63500">
                <a:schemeClr val="accent2">
                  <a:alpha val="75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600" dirty="0" smtClean="0"/>
                <a:t>Careful… the last one is tricky!</a:t>
              </a:r>
              <a:endParaRPr lang="en-US" sz="3600" dirty="0"/>
            </a:p>
          </p:txBody>
        </p:sp>
      </p:grpSp>
      <p:graphicFrame>
        <p:nvGraphicFramePr>
          <p:cNvPr id="83972" name="Object 4"/>
          <p:cNvGraphicFramePr>
            <a:graphicFrameLocks noChangeAspect="1"/>
          </p:cNvGraphicFramePr>
          <p:nvPr/>
        </p:nvGraphicFramePr>
        <p:xfrm>
          <a:off x="1600200" y="2884488"/>
          <a:ext cx="269975" cy="239712"/>
        </p:xfrm>
        <a:graphic>
          <a:graphicData uri="http://schemas.openxmlformats.org/presentationml/2006/ole">
            <mc:AlternateContent xmlns:mc="http://schemas.openxmlformats.org/markup-compatibility/2006">
              <mc:Choice xmlns:v="urn:schemas-microsoft-com:vml" Requires="v">
                <p:oleObj spid="_x0000_s84022" name="Equation" r:id="rId12" imgW="114300" imgH="101600" progId="Equation.3">
                  <p:embed/>
                </p:oleObj>
              </mc:Choice>
              <mc:Fallback>
                <p:oleObj name="Equation" r:id="rId12" imgW="114300" imgH="10160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0200" y="2884488"/>
                        <a:ext cx="269975" cy="239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4" name="Object 6"/>
          <p:cNvGraphicFramePr>
            <a:graphicFrameLocks noChangeAspect="1"/>
          </p:cNvGraphicFramePr>
          <p:nvPr/>
        </p:nvGraphicFramePr>
        <p:xfrm>
          <a:off x="2489200" y="2933700"/>
          <a:ext cx="269875" cy="90488"/>
        </p:xfrm>
        <a:graphic>
          <a:graphicData uri="http://schemas.openxmlformats.org/presentationml/2006/ole">
            <mc:AlternateContent xmlns:mc="http://schemas.openxmlformats.org/markup-compatibility/2006">
              <mc:Choice xmlns:v="urn:schemas-microsoft-com:vml" Requires="v">
                <p:oleObj spid="_x0000_s84023" name="Equation" r:id="rId14" imgW="114300" imgH="38100" progId="Equation.3">
                  <p:embed/>
                </p:oleObj>
              </mc:Choice>
              <mc:Fallback>
                <p:oleObj name="Equation" r:id="rId14" imgW="114300" imgH="38100" progId="Equation.3">
                  <p:embed/>
                  <p:pic>
                    <p:nvPicPr>
                      <p:cNvPr id="0"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200" y="2933700"/>
                        <a:ext cx="269875" cy="90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6" name="Object 8"/>
          <p:cNvGraphicFramePr>
            <a:graphicFrameLocks noChangeAspect="1"/>
          </p:cNvGraphicFramePr>
          <p:nvPr/>
        </p:nvGraphicFramePr>
        <p:xfrm>
          <a:off x="1892300" y="3543300"/>
          <a:ext cx="269875" cy="90488"/>
        </p:xfrm>
        <a:graphic>
          <a:graphicData uri="http://schemas.openxmlformats.org/presentationml/2006/ole">
            <mc:AlternateContent xmlns:mc="http://schemas.openxmlformats.org/markup-compatibility/2006">
              <mc:Choice xmlns:v="urn:schemas-microsoft-com:vml" Requires="v">
                <p:oleObj spid="_x0000_s84024" name="Equation" r:id="rId16" imgW="114300" imgH="38100" progId="Equation.3">
                  <p:embed/>
                </p:oleObj>
              </mc:Choice>
              <mc:Fallback>
                <p:oleObj name="Equation" r:id="rId16" imgW="114300" imgH="38100" progId="Equation.3">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92300" y="3543300"/>
                        <a:ext cx="269875" cy="90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7" name="Object 9"/>
          <p:cNvGraphicFramePr>
            <a:graphicFrameLocks noChangeAspect="1"/>
          </p:cNvGraphicFramePr>
          <p:nvPr/>
        </p:nvGraphicFramePr>
        <p:xfrm>
          <a:off x="2900363" y="3517900"/>
          <a:ext cx="236537" cy="178610"/>
        </p:xfrm>
        <a:graphic>
          <a:graphicData uri="http://schemas.openxmlformats.org/presentationml/2006/ole">
            <mc:AlternateContent xmlns:mc="http://schemas.openxmlformats.org/markup-compatibility/2006">
              <mc:Choice xmlns:v="urn:schemas-microsoft-com:vml" Requires="v">
                <p:oleObj spid="_x0000_s84025" name="Equation" r:id="rId17" imgW="50800" imgH="38100" progId="Equation.3">
                  <p:embed/>
                </p:oleObj>
              </mc:Choice>
              <mc:Fallback>
                <p:oleObj name="Equation" r:id="rId17" imgW="50800" imgH="38100" progId="Equation.3">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00363" y="3517900"/>
                        <a:ext cx="236537" cy="1786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8" name="Object 10"/>
          <p:cNvGraphicFramePr>
            <a:graphicFrameLocks noChangeAspect="1"/>
          </p:cNvGraphicFramePr>
          <p:nvPr/>
        </p:nvGraphicFramePr>
        <p:xfrm>
          <a:off x="1635125" y="4103688"/>
          <a:ext cx="269875" cy="239712"/>
        </p:xfrm>
        <a:graphic>
          <a:graphicData uri="http://schemas.openxmlformats.org/presentationml/2006/ole">
            <mc:AlternateContent xmlns:mc="http://schemas.openxmlformats.org/markup-compatibility/2006">
              <mc:Choice xmlns:v="urn:schemas-microsoft-com:vml" Requires="v">
                <p:oleObj spid="_x0000_s84026" name="Equation" r:id="rId18" imgW="114300" imgH="101600" progId="Equation.3">
                  <p:embed/>
                </p:oleObj>
              </mc:Choice>
              <mc:Fallback>
                <p:oleObj name="Equation" r:id="rId18" imgW="114300" imgH="101600" progId="Equation.3">
                  <p:embed/>
                  <p:pic>
                    <p:nvPicPr>
                      <p:cNvPr id="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35125" y="4103688"/>
                        <a:ext cx="269875" cy="239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9" name="Object 11"/>
          <p:cNvGraphicFramePr>
            <a:graphicFrameLocks noChangeAspect="1"/>
          </p:cNvGraphicFramePr>
          <p:nvPr/>
        </p:nvGraphicFramePr>
        <p:xfrm>
          <a:off x="2608263" y="4140200"/>
          <a:ext cx="236537" cy="179388"/>
        </p:xfrm>
        <a:graphic>
          <a:graphicData uri="http://schemas.openxmlformats.org/presentationml/2006/ole">
            <mc:AlternateContent xmlns:mc="http://schemas.openxmlformats.org/markup-compatibility/2006">
              <mc:Choice xmlns:v="urn:schemas-microsoft-com:vml" Requires="v">
                <p:oleObj spid="_x0000_s84027" name="Equation" r:id="rId19" imgW="50800" imgH="38100" progId="Equation.3">
                  <p:embed/>
                </p:oleObj>
              </mc:Choice>
              <mc:Fallback>
                <p:oleObj name="Equation" r:id="rId19" imgW="50800" imgH="38100" progId="Equation.3">
                  <p:embed/>
                  <p:pic>
                    <p:nvPicPr>
                      <p:cNvPr id="0"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08263" y="4140200"/>
                        <a:ext cx="236537"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Rectangle 36"/>
          <p:cNvSpPr/>
          <p:nvPr/>
        </p:nvSpPr>
        <p:spPr>
          <a:xfrm>
            <a:off x="2212493" y="3787914"/>
            <a:ext cx="344465" cy="707886"/>
          </a:xfrm>
          <a:prstGeom prst="rect">
            <a:avLst/>
          </a:prstGeom>
        </p:spPr>
        <p:txBody>
          <a:bodyPr wrap="none">
            <a:spAutoFit/>
          </a:bodyPr>
          <a:lstStyle/>
          <a:p>
            <a:r>
              <a:rPr lang="en-US" sz="4000" b="1" dirty="0" smtClean="0"/>
              <a:t>)</a:t>
            </a:r>
            <a:endParaRPr lang="en-US" sz="4000" b="1" dirty="0"/>
          </a:p>
        </p:txBody>
      </p:sp>
      <p:sp>
        <p:nvSpPr>
          <p:cNvPr id="38" name="Rectangle 37"/>
          <p:cNvSpPr/>
          <p:nvPr/>
        </p:nvSpPr>
        <p:spPr>
          <a:xfrm>
            <a:off x="939800" y="3797300"/>
            <a:ext cx="344465" cy="707886"/>
          </a:xfrm>
          <a:prstGeom prst="rect">
            <a:avLst/>
          </a:prstGeom>
        </p:spPr>
        <p:txBody>
          <a:bodyPr wrap="none">
            <a:spAutoFit/>
          </a:bodyPr>
          <a:lstStyle/>
          <a:p>
            <a:r>
              <a:rPr lang="en-US" sz="4000" b="1" dirty="0" smtClean="0"/>
              <a: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9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9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9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39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39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Assessment- Exit Slip</a:t>
            </a:r>
          </a:p>
        </p:txBody>
      </p:sp>
      <p:sp>
        <p:nvSpPr>
          <p:cNvPr id="2662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B1A97EE-054E-41FE-A34A-95931F20F9B6}" type="slidenum">
              <a:rPr lang="en-US" smtClean="0">
                <a:solidFill>
                  <a:schemeClr val="bg1"/>
                </a:solidFill>
              </a:rPr>
              <a:pPr eaLnBrk="1" hangingPunct="1"/>
              <a:t>20</a:t>
            </a:fld>
            <a:endParaRPr lang="en-US" smtClean="0">
              <a:solidFill>
                <a:schemeClr val="bg1"/>
              </a:solidFill>
            </a:endParaRPr>
          </a:p>
        </p:txBody>
      </p:sp>
      <p:sp>
        <p:nvSpPr>
          <p:cNvPr id="8"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6" name="White Background"/>
          <p:cNvSpPr>
            <a:spLocks noChangeArrowheads="1"/>
          </p:cNvSpPr>
          <p:nvPr/>
        </p:nvSpPr>
        <p:spPr bwMode="auto">
          <a:xfrm>
            <a:off x="228600" y="685800"/>
            <a:ext cx="8686800" cy="51387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6630" name="Group 6"/>
          <p:cNvGrpSpPr>
            <a:grpSpLocks/>
          </p:cNvGrpSpPr>
          <p:nvPr/>
        </p:nvGrpSpPr>
        <p:grpSpPr bwMode="auto">
          <a:xfrm>
            <a:off x="609600" y="6413500"/>
            <a:ext cx="7402513" cy="387350"/>
            <a:chOff x="609600" y="6414018"/>
            <a:chExt cx="7401771" cy="386725"/>
          </a:xfrm>
        </p:grpSpPr>
        <p:pic>
          <p:nvPicPr>
            <p:cNvPr id="26631" name="Picture 8"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9"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10"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279400" y="685800"/>
            <a:ext cx="4749800" cy="1384995"/>
          </a:xfrm>
          <a:prstGeom prst="rect">
            <a:avLst/>
          </a:prstGeom>
          <a:noFill/>
        </p:spPr>
        <p:txBody>
          <a:bodyPr wrap="square" rtlCol="0">
            <a:spAutoFit/>
          </a:bodyPr>
          <a:lstStyle/>
          <a:p>
            <a:pPr marL="514350" indent="-514350">
              <a:buAutoNum type="arabicPeriod"/>
            </a:pPr>
            <a:r>
              <a:rPr lang="en-US" sz="2800" b="1" dirty="0" smtClean="0"/>
              <a:t>Evaluate the expression</a:t>
            </a:r>
          </a:p>
          <a:p>
            <a:pPr marL="514350" indent="-514350"/>
            <a:r>
              <a:rPr lang="en-US" sz="2800" b="1" dirty="0" smtClean="0"/>
              <a:t>below. List the properties that</a:t>
            </a:r>
          </a:p>
          <a:p>
            <a:pPr marL="514350" indent="-514350"/>
            <a:r>
              <a:rPr lang="en-US" sz="2800" b="1" dirty="0" smtClean="0"/>
              <a:t>you used.  </a:t>
            </a:r>
            <a:endParaRPr lang="en-US" sz="2800" b="1" dirty="0"/>
          </a:p>
        </p:txBody>
      </p:sp>
      <p:graphicFrame>
        <p:nvGraphicFramePr>
          <p:cNvPr id="189442" name="Object 2"/>
          <p:cNvGraphicFramePr>
            <a:graphicFrameLocks noChangeAspect="1"/>
          </p:cNvGraphicFramePr>
          <p:nvPr/>
        </p:nvGraphicFramePr>
        <p:xfrm>
          <a:off x="381000" y="2547937"/>
          <a:ext cx="3470275" cy="500063"/>
        </p:xfrm>
        <a:graphic>
          <a:graphicData uri="http://schemas.openxmlformats.org/presentationml/2006/ole">
            <mc:AlternateContent xmlns:mc="http://schemas.openxmlformats.org/markup-compatibility/2006">
              <mc:Choice xmlns:v="urn:schemas-microsoft-com:vml" Requires="v">
                <p:oleObj spid="_x0000_s189482" name="Equation" r:id="rId8" imgW="1054100" imgH="152400" progId="Equation.3">
                  <p:embed/>
                </p:oleObj>
              </mc:Choice>
              <mc:Fallback>
                <p:oleObj name="Equation" r:id="rId8" imgW="1054100" imgH="1524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2547937"/>
                        <a:ext cx="3470275"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3" name="Object 3"/>
          <p:cNvGraphicFramePr>
            <a:graphicFrameLocks noChangeAspect="1"/>
          </p:cNvGraphicFramePr>
          <p:nvPr/>
        </p:nvGraphicFramePr>
        <p:xfrm>
          <a:off x="304800" y="3317875"/>
          <a:ext cx="3471862" cy="500063"/>
        </p:xfrm>
        <a:graphic>
          <a:graphicData uri="http://schemas.openxmlformats.org/presentationml/2006/ole">
            <mc:AlternateContent xmlns:mc="http://schemas.openxmlformats.org/markup-compatibility/2006">
              <mc:Choice xmlns:v="urn:schemas-microsoft-com:vml" Requires="v">
                <p:oleObj spid="_x0000_s189483" name="Equation" r:id="rId10" imgW="1054100" imgH="152400" progId="Equation.3">
                  <p:embed/>
                </p:oleObj>
              </mc:Choice>
              <mc:Fallback>
                <p:oleObj name="Equation" r:id="rId10" imgW="1054100" imgH="1524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3317875"/>
                        <a:ext cx="3471862"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4" name="Object 4"/>
          <p:cNvGraphicFramePr>
            <a:graphicFrameLocks noChangeAspect="1"/>
          </p:cNvGraphicFramePr>
          <p:nvPr/>
        </p:nvGraphicFramePr>
        <p:xfrm>
          <a:off x="885825" y="4011613"/>
          <a:ext cx="2509837" cy="415925"/>
        </p:xfrm>
        <a:graphic>
          <a:graphicData uri="http://schemas.openxmlformats.org/presentationml/2006/ole">
            <mc:AlternateContent xmlns:mc="http://schemas.openxmlformats.org/markup-compatibility/2006">
              <mc:Choice xmlns:v="urn:schemas-microsoft-com:vml" Requires="v">
                <p:oleObj spid="_x0000_s189484" name="Equation" r:id="rId12" imgW="762000" imgH="127000" progId="Equation.3">
                  <p:embed/>
                </p:oleObj>
              </mc:Choice>
              <mc:Fallback>
                <p:oleObj name="Equation" r:id="rId12" imgW="762000" imgH="12700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5825" y="4011613"/>
                        <a:ext cx="2509837"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5" name="Object 5"/>
          <p:cNvGraphicFramePr>
            <a:graphicFrameLocks noChangeAspect="1"/>
          </p:cNvGraphicFramePr>
          <p:nvPr/>
        </p:nvGraphicFramePr>
        <p:xfrm>
          <a:off x="1244600" y="4654550"/>
          <a:ext cx="1755775" cy="415925"/>
        </p:xfrm>
        <a:graphic>
          <a:graphicData uri="http://schemas.openxmlformats.org/presentationml/2006/ole">
            <mc:AlternateContent xmlns:mc="http://schemas.openxmlformats.org/markup-compatibility/2006">
              <mc:Choice xmlns:v="urn:schemas-microsoft-com:vml" Requires="v">
                <p:oleObj spid="_x0000_s189485" name="Equation" r:id="rId14" imgW="533400" imgH="127000" progId="Equation.3">
                  <p:embed/>
                </p:oleObj>
              </mc:Choice>
              <mc:Fallback>
                <p:oleObj name="Equation" r:id="rId14" imgW="533400" imgH="127000" progId="Equation.3">
                  <p:embed/>
                  <p:pic>
                    <p:nvPicPr>
                      <p:cNvPr id="0"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44600" y="4654550"/>
                        <a:ext cx="1755775"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9446" name="Object 6"/>
          <p:cNvGraphicFramePr>
            <a:graphicFrameLocks noChangeAspect="1"/>
          </p:cNvGraphicFramePr>
          <p:nvPr/>
        </p:nvGraphicFramePr>
        <p:xfrm>
          <a:off x="1724025" y="5222875"/>
          <a:ext cx="793750" cy="415925"/>
        </p:xfrm>
        <a:graphic>
          <a:graphicData uri="http://schemas.openxmlformats.org/presentationml/2006/ole">
            <mc:AlternateContent xmlns:mc="http://schemas.openxmlformats.org/markup-compatibility/2006">
              <mc:Choice xmlns:v="urn:schemas-microsoft-com:vml" Requires="v">
                <p:oleObj spid="_x0000_s189486" name="Equation" r:id="rId16" imgW="241300" imgH="127000" progId="Equation.3">
                  <p:embed/>
                </p:oleObj>
              </mc:Choice>
              <mc:Fallback>
                <p:oleObj name="Equation" r:id="rId16" imgW="241300" imgH="127000" progId="Equation.3">
                  <p:embed/>
                  <p:pic>
                    <p:nvPicPr>
                      <p:cNvPr id="0" name="Picture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24025" y="5222875"/>
                        <a:ext cx="793750"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3810000" y="3025914"/>
            <a:ext cx="1676400" cy="707886"/>
          </a:xfrm>
          <a:prstGeom prst="rect">
            <a:avLst/>
          </a:prstGeom>
          <a:noFill/>
          <a:ln>
            <a:solidFill>
              <a:schemeClr val="tx1"/>
            </a:solidFill>
          </a:ln>
          <a:effectLst>
            <a:glow rad="63500">
              <a:schemeClr val="accent2">
                <a:alpha val="75000"/>
              </a:schemeClr>
            </a:glow>
          </a:effectLst>
        </p:spPr>
        <p:txBody>
          <a:bodyPr wrap="square" rtlCol="0">
            <a:spAutoFit/>
          </a:bodyPr>
          <a:lstStyle/>
          <a:p>
            <a:pPr algn="ctr"/>
            <a:r>
              <a:rPr lang="en-US" sz="2000" b="1" dirty="0" smtClean="0"/>
              <a:t>Associative</a:t>
            </a:r>
          </a:p>
          <a:p>
            <a:pPr algn="ctr"/>
            <a:r>
              <a:rPr lang="en-US" sz="2000" b="1" dirty="0" smtClean="0"/>
              <a:t> Property</a:t>
            </a:r>
            <a:endParaRPr lang="en-US" sz="2000" b="1" dirty="0"/>
          </a:p>
        </p:txBody>
      </p:sp>
      <p:sp>
        <p:nvSpPr>
          <p:cNvPr id="17" name="TextBox 16"/>
          <p:cNvSpPr txBox="1"/>
          <p:nvPr/>
        </p:nvSpPr>
        <p:spPr>
          <a:xfrm>
            <a:off x="3429000" y="3969603"/>
            <a:ext cx="1981200" cy="707886"/>
          </a:xfrm>
          <a:prstGeom prst="rect">
            <a:avLst/>
          </a:prstGeom>
          <a:noFill/>
          <a:ln>
            <a:solidFill>
              <a:schemeClr val="tx1"/>
            </a:solidFill>
          </a:ln>
          <a:effectLst>
            <a:glow rad="63500">
              <a:schemeClr val="accent2">
                <a:alpha val="75000"/>
              </a:schemeClr>
            </a:glow>
          </a:effectLst>
        </p:spPr>
        <p:txBody>
          <a:bodyPr wrap="square" rtlCol="0">
            <a:spAutoFit/>
          </a:bodyPr>
          <a:lstStyle/>
          <a:p>
            <a:pPr algn="ctr"/>
            <a:r>
              <a:rPr lang="en-US" sz="2000" b="1" dirty="0" smtClean="0"/>
              <a:t>Commutative</a:t>
            </a:r>
          </a:p>
          <a:p>
            <a:pPr algn="ctr"/>
            <a:r>
              <a:rPr lang="en-US" sz="2000" b="1" dirty="0" smtClean="0"/>
              <a:t> Property</a:t>
            </a:r>
            <a:endParaRPr lang="en-US" sz="2000" b="1" dirty="0"/>
          </a:p>
        </p:txBody>
      </p:sp>
      <p:grpSp>
        <p:nvGrpSpPr>
          <p:cNvPr id="42" name="Group 41"/>
          <p:cNvGrpSpPr/>
          <p:nvPr/>
        </p:nvGrpSpPr>
        <p:grpSpPr>
          <a:xfrm>
            <a:off x="5562600" y="685800"/>
            <a:ext cx="3657600" cy="2971800"/>
            <a:chOff x="5562600" y="762000"/>
            <a:chExt cx="3657600" cy="2971800"/>
          </a:xfrm>
        </p:grpSpPr>
        <p:grpSp>
          <p:nvGrpSpPr>
            <p:cNvPr id="41" name="Group 40"/>
            <p:cNvGrpSpPr/>
            <p:nvPr/>
          </p:nvGrpSpPr>
          <p:grpSpPr>
            <a:xfrm>
              <a:off x="5562600" y="762000"/>
              <a:ext cx="3450503" cy="1384995"/>
              <a:chOff x="5562600" y="762000"/>
              <a:chExt cx="3450503" cy="1384995"/>
            </a:xfrm>
          </p:grpSpPr>
          <p:sp>
            <p:nvSpPr>
              <p:cNvPr id="19" name="TextBox 18"/>
              <p:cNvSpPr txBox="1"/>
              <p:nvPr/>
            </p:nvSpPr>
            <p:spPr>
              <a:xfrm>
                <a:off x="5562600" y="762000"/>
                <a:ext cx="3450503" cy="1384995"/>
              </a:xfrm>
              <a:prstGeom prst="rect">
                <a:avLst/>
              </a:prstGeom>
              <a:noFill/>
            </p:spPr>
            <p:txBody>
              <a:bodyPr wrap="square" rtlCol="0">
                <a:spAutoFit/>
              </a:bodyPr>
              <a:lstStyle/>
              <a:p>
                <a:r>
                  <a:rPr lang="en-US" sz="2800" b="1" dirty="0" smtClean="0"/>
                  <a:t>2.  Which property of multiplication is shown? </a:t>
                </a:r>
                <a:endParaRPr lang="en-US" sz="2800" b="1" dirty="0"/>
              </a:p>
            </p:txBody>
          </p:sp>
          <p:graphicFrame>
            <p:nvGraphicFramePr>
              <p:cNvPr id="189451" name="Object 11"/>
              <p:cNvGraphicFramePr>
                <a:graphicFrameLocks noChangeAspect="1"/>
              </p:cNvGraphicFramePr>
              <p:nvPr/>
            </p:nvGraphicFramePr>
            <p:xfrm>
              <a:off x="7010400" y="1752600"/>
              <a:ext cx="1145502" cy="318195"/>
            </p:xfrm>
            <a:graphic>
              <a:graphicData uri="http://schemas.openxmlformats.org/presentationml/2006/ole">
                <mc:AlternateContent xmlns:mc="http://schemas.openxmlformats.org/markup-compatibility/2006">
                  <mc:Choice xmlns:v="urn:schemas-microsoft-com:vml" Requires="v">
                    <p:oleObj spid="_x0000_s189487" name="Equation" r:id="rId18" imgW="457200" imgH="127000" progId="Equation.3">
                      <p:embed/>
                    </p:oleObj>
                  </mc:Choice>
                  <mc:Fallback>
                    <p:oleObj name="Equation" r:id="rId18" imgW="457200" imgH="127000" progId="Equation.3">
                      <p:embed/>
                      <p:pic>
                        <p:nvPicPr>
                          <p:cNvPr id="0" name="Picture 1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010400" y="1752600"/>
                            <a:ext cx="1145502" cy="318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24" name="TextBox 23"/>
            <p:cNvSpPr txBox="1"/>
            <p:nvPr/>
          </p:nvSpPr>
          <p:spPr>
            <a:xfrm>
              <a:off x="5769697" y="2348805"/>
              <a:ext cx="3450503" cy="1384995"/>
            </a:xfrm>
            <a:prstGeom prst="rect">
              <a:avLst/>
            </a:prstGeom>
            <a:noFill/>
          </p:spPr>
          <p:txBody>
            <a:bodyPr wrap="square" rtlCol="0">
              <a:spAutoFit/>
            </a:bodyPr>
            <a:lstStyle/>
            <a:p>
              <a:pPr marL="514350" indent="-514350">
                <a:buAutoNum type="alphaUcPeriod"/>
              </a:pPr>
              <a:r>
                <a:rPr lang="en-US" sz="2800" b="1" dirty="0" smtClean="0"/>
                <a:t>Commutative</a:t>
              </a:r>
            </a:p>
            <a:p>
              <a:pPr marL="514350" indent="-514350">
                <a:buAutoNum type="alphaUcPeriod"/>
              </a:pPr>
              <a:r>
                <a:rPr lang="en-US" sz="2800" b="1" dirty="0" smtClean="0"/>
                <a:t>Associative</a:t>
              </a:r>
            </a:p>
            <a:p>
              <a:pPr marL="514350" indent="-514350">
                <a:buAutoNum type="alphaUcPeriod"/>
              </a:pPr>
              <a:r>
                <a:rPr lang="en-US" sz="2800" b="1" dirty="0" smtClean="0"/>
                <a:t> Identity </a:t>
              </a:r>
              <a:endParaRPr lang="en-US" sz="2800" b="1" dirty="0"/>
            </a:p>
          </p:txBody>
        </p:sp>
      </p:grpSp>
      <p:sp>
        <p:nvSpPr>
          <p:cNvPr id="43" name="Oval 42"/>
          <p:cNvSpPr/>
          <p:nvPr/>
        </p:nvSpPr>
        <p:spPr>
          <a:xfrm>
            <a:off x="5769697" y="3124200"/>
            <a:ext cx="2386205" cy="68506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4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94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94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94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circle(in)">
                                      <p:cBhvr>
                                        <p:cTn id="3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hite Background"/>
          <p:cNvSpPr>
            <a:spLocks noChangeArrowheads="1"/>
          </p:cNvSpPr>
          <p:nvPr/>
        </p:nvSpPr>
        <p:spPr bwMode="auto">
          <a:xfrm>
            <a:off x="152400" y="457200"/>
            <a:ext cx="8915400" cy="5483225"/>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r>
              <a:rPr lang="en-US" dirty="0" smtClean="0"/>
              <a:t> </a:t>
            </a:r>
            <a:endParaRPr lang="en-US" dirty="0"/>
          </a:p>
        </p:txBody>
      </p:sp>
      <p:sp>
        <p:nvSpPr>
          <p:cNvPr id="22530"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Launch</a:t>
            </a:r>
          </a:p>
        </p:txBody>
      </p:sp>
      <p:sp>
        <p:nvSpPr>
          <p:cNvPr id="4" name="Agenda Link">
            <a:hlinkClick r:id="rId3"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3</a:t>
            </a:fld>
            <a:endParaRPr lang="en-US" smtClean="0">
              <a:solidFill>
                <a:schemeClr val="bg1"/>
              </a:solidFill>
            </a:endParaRPr>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6"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304800" y="381000"/>
            <a:ext cx="8077200" cy="2554545"/>
          </a:xfrm>
          <a:prstGeom prst="rect">
            <a:avLst/>
          </a:prstGeom>
          <a:noFill/>
        </p:spPr>
        <p:txBody>
          <a:bodyPr wrap="square" rtlCol="0">
            <a:spAutoFit/>
          </a:bodyPr>
          <a:lstStyle/>
          <a:p>
            <a:r>
              <a:rPr lang="en-US" sz="3200" b="1" dirty="0" smtClean="0"/>
              <a:t>Evaluate the following expressions in two different ways. </a:t>
            </a:r>
          </a:p>
          <a:p>
            <a:pPr marL="742950" indent="-742950"/>
            <a:r>
              <a:rPr lang="en-US" sz="3200" b="1" dirty="0" smtClean="0"/>
              <a:t>1.  </a:t>
            </a:r>
          </a:p>
          <a:p>
            <a:pPr marL="742950" indent="-742950"/>
            <a:endParaRPr lang="en-US" sz="3200" b="1" dirty="0" smtClean="0"/>
          </a:p>
          <a:p>
            <a:pPr marL="742950" indent="-742950"/>
            <a:r>
              <a:rPr lang="en-US" sz="3200" b="1" dirty="0" smtClean="0"/>
              <a:t> </a:t>
            </a:r>
          </a:p>
        </p:txBody>
      </p:sp>
      <p:sp>
        <p:nvSpPr>
          <p:cNvPr id="14" name="TextBox 13"/>
          <p:cNvSpPr txBox="1"/>
          <p:nvPr/>
        </p:nvSpPr>
        <p:spPr>
          <a:xfrm>
            <a:off x="4419600" y="1293673"/>
            <a:ext cx="1828800" cy="1754327"/>
          </a:xfrm>
          <a:prstGeom prst="rect">
            <a:avLst/>
          </a:prstGeom>
          <a:noFill/>
        </p:spPr>
        <p:txBody>
          <a:bodyPr wrap="square" rtlCol="0">
            <a:spAutoFit/>
          </a:bodyPr>
          <a:lstStyle/>
          <a:p>
            <a:pPr marL="742950" indent="-742950"/>
            <a:r>
              <a:rPr lang="en-US" sz="3600" b="1" dirty="0" smtClean="0"/>
              <a:t>2.  </a:t>
            </a:r>
          </a:p>
          <a:p>
            <a:pPr marL="742950" indent="-742950"/>
            <a:endParaRPr lang="en-US" sz="3600" b="1" dirty="0" smtClean="0"/>
          </a:p>
          <a:p>
            <a:pPr marL="742950" indent="-742950"/>
            <a:r>
              <a:rPr lang="en-US" sz="3600" b="1" dirty="0" smtClean="0"/>
              <a:t> </a:t>
            </a:r>
          </a:p>
        </p:txBody>
      </p:sp>
      <p:sp>
        <p:nvSpPr>
          <p:cNvPr id="40" name="TextBox 39"/>
          <p:cNvSpPr txBox="1"/>
          <p:nvPr/>
        </p:nvSpPr>
        <p:spPr>
          <a:xfrm>
            <a:off x="838200" y="1219200"/>
            <a:ext cx="2438400" cy="769441"/>
          </a:xfrm>
          <a:prstGeom prst="rect">
            <a:avLst/>
          </a:prstGeom>
          <a:noFill/>
        </p:spPr>
        <p:txBody>
          <a:bodyPr wrap="square" rtlCol="0">
            <a:spAutoFit/>
          </a:bodyPr>
          <a:lstStyle/>
          <a:p>
            <a:r>
              <a:rPr lang="en-US" sz="4400" dirty="0" smtClean="0"/>
              <a:t>92+7+13</a:t>
            </a:r>
            <a:endParaRPr lang="en-US" sz="4400" dirty="0"/>
          </a:p>
        </p:txBody>
      </p:sp>
      <p:sp>
        <p:nvSpPr>
          <p:cNvPr id="42" name="TextBox 41"/>
          <p:cNvSpPr txBox="1"/>
          <p:nvPr/>
        </p:nvSpPr>
        <p:spPr>
          <a:xfrm>
            <a:off x="1053917" y="4368800"/>
            <a:ext cx="1143183" cy="769441"/>
          </a:xfrm>
          <a:prstGeom prst="rect">
            <a:avLst/>
          </a:prstGeom>
          <a:noFill/>
        </p:spPr>
        <p:txBody>
          <a:bodyPr wrap="square" rtlCol="0">
            <a:spAutoFit/>
          </a:bodyPr>
          <a:lstStyle/>
          <a:p>
            <a:r>
              <a:rPr lang="en-US" sz="4400" dirty="0" smtClean="0"/>
              <a:t>92+ </a:t>
            </a:r>
            <a:endParaRPr lang="en-US" sz="4400" dirty="0"/>
          </a:p>
        </p:txBody>
      </p:sp>
      <p:grpSp>
        <p:nvGrpSpPr>
          <p:cNvPr id="27" name="Group 26"/>
          <p:cNvGrpSpPr/>
          <p:nvPr/>
        </p:nvGrpSpPr>
        <p:grpSpPr>
          <a:xfrm>
            <a:off x="1752600" y="3620869"/>
            <a:ext cx="1752974" cy="646331"/>
            <a:chOff x="2285626" y="1930400"/>
            <a:chExt cx="1752974" cy="646331"/>
          </a:xfrm>
        </p:grpSpPr>
        <p:sp>
          <p:nvSpPr>
            <p:cNvPr id="25" name="TextBox 24"/>
            <p:cNvSpPr txBox="1"/>
            <p:nvPr/>
          </p:nvSpPr>
          <p:spPr>
            <a:xfrm>
              <a:off x="2285626" y="1930400"/>
              <a:ext cx="533774" cy="646331"/>
            </a:xfrm>
            <a:prstGeom prst="rect">
              <a:avLst/>
            </a:prstGeom>
            <a:noFill/>
          </p:spPr>
          <p:txBody>
            <a:bodyPr wrap="square" rtlCol="0">
              <a:spAutoFit/>
            </a:bodyPr>
            <a:lstStyle/>
            <a:p>
              <a:r>
                <a:rPr lang="en-US" sz="3600" dirty="0" smtClean="0">
                  <a:solidFill>
                    <a:schemeClr val="accent6">
                      <a:lumMod val="50000"/>
                    </a:schemeClr>
                  </a:solidFill>
                </a:rPr>
                <a:t>(</a:t>
              </a:r>
              <a:endParaRPr lang="en-US" sz="3600" dirty="0">
                <a:solidFill>
                  <a:schemeClr val="accent6">
                    <a:lumMod val="50000"/>
                  </a:schemeClr>
                </a:solidFill>
              </a:endParaRPr>
            </a:p>
          </p:txBody>
        </p:sp>
        <p:sp>
          <p:nvSpPr>
            <p:cNvPr id="26" name="TextBox 25"/>
            <p:cNvSpPr txBox="1"/>
            <p:nvPr/>
          </p:nvSpPr>
          <p:spPr>
            <a:xfrm>
              <a:off x="3504826" y="1930400"/>
              <a:ext cx="533774" cy="646331"/>
            </a:xfrm>
            <a:prstGeom prst="rect">
              <a:avLst/>
            </a:prstGeom>
            <a:noFill/>
          </p:spPr>
          <p:txBody>
            <a:bodyPr wrap="square" rtlCol="0">
              <a:spAutoFit/>
            </a:bodyPr>
            <a:lstStyle/>
            <a:p>
              <a:r>
                <a:rPr lang="en-US" sz="3600" dirty="0" smtClean="0">
                  <a:solidFill>
                    <a:schemeClr val="accent6">
                      <a:lumMod val="50000"/>
                    </a:schemeClr>
                  </a:solidFill>
                </a:rPr>
                <a:t>)</a:t>
              </a:r>
              <a:endParaRPr lang="en-US" sz="3600" dirty="0">
                <a:solidFill>
                  <a:schemeClr val="accent6">
                    <a:lumMod val="50000"/>
                  </a:schemeClr>
                </a:solidFill>
              </a:endParaRPr>
            </a:p>
          </p:txBody>
        </p:sp>
      </p:grpSp>
      <p:sp>
        <p:nvSpPr>
          <p:cNvPr id="41" name="TextBox 40"/>
          <p:cNvSpPr txBox="1"/>
          <p:nvPr/>
        </p:nvSpPr>
        <p:spPr>
          <a:xfrm>
            <a:off x="914400" y="3573959"/>
            <a:ext cx="2438400" cy="769441"/>
          </a:xfrm>
          <a:prstGeom prst="rect">
            <a:avLst/>
          </a:prstGeom>
          <a:noFill/>
        </p:spPr>
        <p:txBody>
          <a:bodyPr wrap="square" rtlCol="0">
            <a:spAutoFit/>
          </a:bodyPr>
          <a:lstStyle/>
          <a:p>
            <a:r>
              <a:rPr lang="en-US" sz="4400" dirty="0" smtClean="0"/>
              <a:t>92+ 7+13</a:t>
            </a:r>
            <a:endParaRPr lang="en-US" sz="4400" dirty="0"/>
          </a:p>
        </p:txBody>
      </p:sp>
      <p:sp>
        <p:nvSpPr>
          <p:cNvPr id="43" name="TextBox 42"/>
          <p:cNvSpPr txBox="1"/>
          <p:nvPr/>
        </p:nvSpPr>
        <p:spPr>
          <a:xfrm>
            <a:off x="1981200" y="3581400"/>
            <a:ext cx="1143183" cy="769441"/>
          </a:xfrm>
          <a:prstGeom prst="rect">
            <a:avLst/>
          </a:prstGeom>
          <a:noFill/>
        </p:spPr>
        <p:txBody>
          <a:bodyPr wrap="square" rtlCol="0">
            <a:spAutoFit/>
          </a:bodyPr>
          <a:lstStyle/>
          <a:p>
            <a:r>
              <a:rPr lang="en-US" sz="4400" dirty="0" smtClean="0">
                <a:solidFill>
                  <a:srgbClr val="984807"/>
                </a:solidFill>
              </a:rPr>
              <a:t>(</a:t>
            </a:r>
            <a:r>
              <a:rPr lang="en-US" sz="4400" dirty="0" smtClean="0"/>
              <a:t>20</a:t>
            </a:r>
            <a:r>
              <a:rPr lang="en-US" sz="4400" dirty="0" smtClean="0">
                <a:solidFill>
                  <a:srgbClr val="984807"/>
                </a:solidFill>
              </a:rPr>
              <a:t>)</a:t>
            </a:r>
            <a:endParaRPr lang="en-US" sz="4400" dirty="0">
              <a:solidFill>
                <a:srgbClr val="984807"/>
              </a:solidFill>
            </a:endParaRPr>
          </a:p>
        </p:txBody>
      </p:sp>
      <p:sp>
        <p:nvSpPr>
          <p:cNvPr id="44" name="TextBox 43"/>
          <p:cNvSpPr txBox="1"/>
          <p:nvPr/>
        </p:nvSpPr>
        <p:spPr>
          <a:xfrm>
            <a:off x="1600017" y="1981200"/>
            <a:ext cx="1143183" cy="769441"/>
          </a:xfrm>
          <a:prstGeom prst="rect">
            <a:avLst/>
          </a:prstGeom>
          <a:noFill/>
        </p:spPr>
        <p:txBody>
          <a:bodyPr wrap="square" rtlCol="0">
            <a:spAutoFit/>
          </a:bodyPr>
          <a:lstStyle/>
          <a:p>
            <a:r>
              <a:rPr lang="en-US" sz="4400" dirty="0" smtClean="0"/>
              <a:t>112 </a:t>
            </a:r>
            <a:endParaRPr lang="en-US" sz="4400" dirty="0"/>
          </a:p>
        </p:txBody>
      </p:sp>
      <p:grpSp>
        <p:nvGrpSpPr>
          <p:cNvPr id="49" name="Group 48"/>
          <p:cNvGrpSpPr/>
          <p:nvPr/>
        </p:nvGrpSpPr>
        <p:grpSpPr>
          <a:xfrm>
            <a:off x="4953000" y="1066800"/>
            <a:ext cx="2438400" cy="906959"/>
            <a:chOff x="5486400" y="1905000"/>
            <a:chExt cx="2438400" cy="906959"/>
          </a:xfrm>
        </p:grpSpPr>
        <p:sp>
          <p:nvSpPr>
            <p:cNvPr id="46" name="TextBox 45"/>
            <p:cNvSpPr txBox="1"/>
            <p:nvPr/>
          </p:nvSpPr>
          <p:spPr>
            <a:xfrm>
              <a:off x="5486400" y="2042518"/>
              <a:ext cx="2438400" cy="769441"/>
            </a:xfrm>
            <a:prstGeom prst="rect">
              <a:avLst/>
            </a:prstGeom>
            <a:noFill/>
          </p:spPr>
          <p:txBody>
            <a:bodyPr wrap="square" rtlCol="0">
              <a:spAutoFit/>
            </a:bodyPr>
            <a:lstStyle/>
            <a:p>
              <a:r>
                <a:rPr lang="en-US" sz="4400" dirty="0" smtClean="0"/>
                <a:t>2  9  5</a:t>
              </a:r>
              <a:endParaRPr lang="en-US" sz="4400" dirty="0"/>
            </a:p>
          </p:txBody>
        </p:sp>
        <p:sp>
          <p:nvSpPr>
            <p:cNvPr id="47" name="TextBox 46"/>
            <p:cNvSpPr txBox="1"/>
            <p:nvPr/>
          </p:nvSpPr>
          <p:spPr>
            <a:xfrm>
              <a:off x="5790643" y="1905000"/>
              <a:ext cx="686357" cy="769441"/>
            </a:xfrm>
            <a:prstGeom prst="rect">
              <a:avLst/>
            </a:prstGeom>
            <a:noFill/>
          </p:spPr>
          <p:txBody>
            <a:bodyPr wrap="square" rtlCol="0">
              <a:spAutoFit/>
            </a:bodyPr>
            <a:lstStyle/>
            <a:p>
              <a:r>
                <a:rPr lang="en-US" sz="4400" dirty="0" smtClean="0"/>
                <a:t>.</a:t>
              </a:r>
              <a:endParaRPr lang="en-US" sz="4400" dirty="0"/>
            </a:p>
          </p:txBody>
        </p:sp>
        <p:sp>
          <p:nvSpPr>
            <p:cNvPr id="48" name="TextBox 47"/>
            <p:cNvSpPr txBox="1"/>
            <p:nvPr/>
          </p:nvSpPr>
          <p:spPr>
            <a:xfrm>
              <a:off x="6324043" y="1905000"/>
              <a:ext cx="686357" cy="769441"/>
            </a:xfrm>
            <a:prstGeom prst="rect">
              <a:avLst/>
            </a:prstGeom>
            <a:noFill/>
          </p:spPr>
          <p:txBody>
            <a:bodyPr wrap="square" rtlCol="0">
              <a:spAutoFit/>
            </a:bodyPr>
            <a:lstStyle/>
            <a:p>
              <a:r>
                <a:rPr lang="en-US" sz="4400" dirty="0" smtClean="0"/>
                <a:t>.</a:t>
              </a:r>
              <a:endParaRPr lang="en-US" sz="4400" dirty="0"/>
            </a:p>
          </p:txBody>
        </p:sp>
      </p:grpSp>
      <p:grpSp>
        <p:nvGrpSpPr>
          <p:cNvPr id="38" name="Group 37"/>
          <p:cNvGrpSpPr/>
          <p:nvPr/>
        </p:nvGrpSpPr>
        <p:grpSpPr>
          <a:xfrm>
            <a:off x="4953000" y="1199059"/>
            <a:ext cx="1676400" cy="776882"/>
            <a:chOff x="4953000" y="1199059"/>
            <a:chExt cx="1676400" cy="776882"/>
          </a:xfrm>
        </p:grpSpPr>
        <p:sp>
          <p:nvSpPr>
            <p:cNvPr id="51" name="TextBox 50"/>
            <p:cNvSpPr txBox="1"/>
            <p:nvPr/>
          </p:nvSpPr>
          <p:spPr>
            <a:xfrm>
              <a:off x="6019800" y="1206500"/>
              <a:ext cx="609600" cy="769441"/>
            </a:xfrm>
            <a:prstGeom prst="rect">
              <a:avLst/>
            </a:prstGeom>
            <a:noFill/>
          </p:spPr>
          <p:txBody>
            <a:bodyPr wrap="square" rtlCol="0">
              <a:spAutoFit/>
            </a:bodyPr>
            <a:lstStyle/>
            <a:p>
              <a:r>
                <a:rPr lang="en-US" sz="4400" dirty="0" smtClean="0"/>
                <a:t>5</a:t>
              </a:r>
              <a:endParaRPr lang="en-US" sz="4400" dirty="0"/>
            </a:p>
          </p:txBody>
        </p:sp>
        <p:sp>
          <p:nvSpPr>
            <p:cNvPr id="54" name="TextBox 53"/>
            <p:cNvSpPr txBox="1"/>
            <p:nvPr/>
          </p:nvSpPr>
          <p:spPr>
            <a:xfrm>
              <a:off x="5486400" y="1199059"/>
              <a:ext cx="609600" cy="769441"/>
            </a:xfrm>
            <a:prstGeom prst="rect">
              <a:avLst/>
            </a:prstGeom>
            <a:noFill/>
          </p:spPr>
          <p:txBody>
            <a:bodyPr wrap="square" rtlCol="0">
              <a:spAutoFit/>
            </a:bodyPr>
            <a:lstStyle/>
            <a:p>
              <a:r>
                <a:rPr lang="en-US" sz="4400" dirty="0" smtClean="0"/>
                <a:t>9</a:t>
              </a:r>
              <a:endParaRPr lang="en-US" sz="4400" dirty="0"/>
            </a:p>
          </p:txBody>
        </p:sp>
        <p:sp>
          <p:nvSpPr>
            <p:cNvPr id="55" name="TextBox 54"/>
            <p:cNvSpPr txBox="1"/>
            <p:nvPr/>
          </p:nvSpPr>
          <p:spPr>
            <a:xfrm>
              <a:off x="4953000" y="1206500"/>
              <a:ext cx="609600" cy="769441"/>
            </a:xfrm>
            <a:prstGeom prst="rect">
              <a:avLst/>
            </a:prstGeom>
            <a:noFill/>
          </p:spPr>
          <p:txBody>
            <a:bodyPr wrap="square" rtlCol="0">
              <a:spAutoFit/>
            </a:bodyPr>
            <a:lstStyle/>
            <a:p>
              <a:r>
                <a:rPr lang="en-US" sz="4400" dirty="0" smtClean="0"/>
                <a:t>2</a:t>
              </a:r>
              <a:endParaRPr lang="en-US" sz="4400" dirty="0"/>
            </a:p>
          </p:txBody>
        </p:sp>
      </p:grpSp>
      <p:sp>
        <p:nvSpPr>
          <p:cNvPr id="57" name="TextBox 56"/>
          <p:cNvSpPr txBox="1"/>
          <p:nvPr/>
        </p:nvSpPr>
        <p:spPr>
          <a:xfrm>
            <a:off x="6553017" y="4183559"/>
            <a:ext cx="1143183" cy="769441"/>
          </a:xfrm>
          <a:prstGeom prst="rect">
            <a:avLst/>
          </a:prstGeom>
          <a:noFill/>
        </p:spPr>
        <p:txBody>
          <a:bodyPr wrap="square" rtlCol="0">
            <a:spAutoFit/>
          </a:bodyPr>
          <a:lstStyle/>
          <a:p>
            <a:r>
              <a:rPr lang="en-US" sz="4400" dirty="0" smtClean="0"/>
              <a:t>10 </a:t>
            </a:r>
            <a:endParaRPr lang="en-US" sz="4400" dirty="0"/>
          </a:p>
        </p:txBody>
      </p:sp>
      <p:sp>
        <p:nvSpPr>
          <p:cNvPr id="59" name="TextBox 58"/>
          <p:cNvSpPr txBox="1"/>
          <p:nvPr/>
        </p:nvSpPr>
        <p:spPr>
          <a:xfrm>
            <a:off x="6731000" y="4005759"/>
            <a:ext cx="686357" cy="769441"/>
          </a:xfrm>
          <a:prstGeom prst="rect">
            <a:avLst/>
          </a:prstGeom>
          <a:noFill/>
        </p:spPr>
        <p:txBody>
          <a:bodyPr wrap="square" rtlCol="0">
            <a:spAutoFit/>
          </a:bodyPr>
          <a:lstStyle/>
          <a:p>
            <a:r>
              <a:rPr lang="en-US" sz="4400" dirty="0" smtClean="0"/>
              <a:t>.</a:t>
            </a:r>
            <a:endParaRPr lang="en-US" sz="4400" dirty="0"/>
          </a:p>
        </p:txBody>
      </p:sp>
      <p:sp>
        <p:nvSpPr>
          <p:cNvPr id="60" name="TextBox 59"/>
          <p:cNvSpPr txBox="1"/>
          <p:nvPr/>
        </p:nvSpPr>
        <p:spPr>
          <a:xfrm>
            <a:off x="7086417" y="4724400"/>
            <a:ext cx="1143183" cy="769441"/>
          </a:xfrm>
          <a:prstGeom prst="rect">
            <a:avLst/>
          </a:prstGeom>
          <a:noFill/>
        </p:spPr>
        <p:txBody>
          <a:bodyPr wrap="square" rtlCol="0">
            <a:spAutoFit/>
          </a:bodyPr>
          <a:lstStyle/>
          <a:p>
            <a:r>
              <a:rPr lang="en-US" sz="4400" dirty="0" smtClean="0"/>
              <a:t>90 </a:t>
            </a:r>
            <a:endParaRPr lang="en-US" sz="4400" dirty="0"/>
          </a:p>
        </p:txBody>
      </p:sp>
      <p:sp>
        <p:nvSpPr>
          <p:cNvPr id="39" name="TextBox 38"/>
          <p:cNvSpPr txBox="1"/>
          <p:nvPr/>
        </p:nvSpPr>
        <p:spPr>
          <a:xfrm>
            <a:off x="1219200" y="1219200"/>
            <a:ext cx="913835" cy="769441"/>
          </a:xfrm>
          <a:prstGeom prst="rect">
            <a:avLst/>
          </a:prstGeom>
          <a:noFill/>
        </p:spPr>
        <p:txBody>
          <a:bodyPr wrap="square" rtlCol="0">
            <a:spAutoFit/>
          </a:bodyPr>
          <a:lstStyle/>
          <a:p>
            <a:r>
              <a:rPr lang="en-US" sz="4400" dirty="0" smtClean="0"/>
              <a:t>99</a:t>
            </a:r>
            <a:endParaRPr lang="en-US" sz="4400" dirty="0">
              <a:solidFill>
                <a:srgbClr val="984807"/>
              </a:solidFill>
            </a:endParaRPr>
          </a:p>
        </p:txBody>
      </p:sp>
      <p:sp>
        <p:nvSpPr>
          <p:cNvPr id="50" name="TextBox 49"/>
          <p:cNvSpPr txBox="1"/>
          <p:nvPr/>
        </p:nvSpPr>
        <p:spPr>
          <a:xfrm>
            <a:off x="1905000" y="1973759"/>
            <a:ext cx="1219574" cy="769441"/>
          </a:xfrm>
          <a:prstGeom prst="rect">
            <a:avLst/>
          </a:prstGeom>
          <a:noFill/>
        </p:spPr>
        <p:txBody>
          <a:bodyPr wrap="square" rtlCol="0">
            <a:spAutoFit/>
          </a:bodyPr>
          <a:lstStyle/>
          <a:p>
            <a:r>
              <a:rPr lang="en-US" sz="4400" dirty="0" smtClean="0"/>
              <a:t>+13</a:t>
            </a:r>
            <a:endParaRPr lang="en-US" sz="4400" dirty="0"/>
          </a:p>
        </p:txBody>
      </p:sp>
      <p:sp>
        <p:nvSpPr>
          <p:cNvPr id="65" name="TextBox 64"/>
          <p:cNvSpPr txBox="1"/>
          <p:nvPr/>
        </p:nvSpPr>
        <p:spPr>
          <a:xfrm>
            <a:off x="228600" y="3348335"/>
            <a:ext cx="1676583" cy="461665"/>
          </a:xfrm>
          <a:prstGeom prst="rect">
            <a:avLst/>
          </a:prstGeom>
          <a:noFill/>
        </p:spPr>
        <p:txBody>
          <a:bodyPr wrap="square" rtlCol="0">
            <a:spAutoFit/>
          </a:bodyPr>
          <a:lstStyle/>
          <a:p>
            <a:r>
              <a:rPr lang="en-US" sz="2400" dirty="0" smtClean="0"/>
              <a:t>2</a:t>
            </a:r>
            <a:r>
              <a:rPr lang="en-US" sz="2400" baseline="30000" dirty="0" smtClean="0"/>
              <a:t>nd</a:t>
            </a:r>
            <a:r>
              <a:rPr lang="en-US" sz="2400" dirty="0" smtClean="0"/>
              <a:t> method </a:t>
            </a:r>
            <a:endParaRPr lang="en-US" sz="2400" dirty="0"/>
          </a:p>
        </p:txBody>
      </p:sp>
      <p:sp>
        <p:nvSpPr>
          <p:cNvPr id="66" name="TextBox 65"/>
          <p:cNvSpPr txBox="1"/>
          <p:nvPr/>
        </p:nvSpPr>
        <p:spPr>
          <a:xfrm>
            <a:off x="1600017" y="4419600"/>
            <a:ext cx="1143183" cy="769441"/>
          </a:xfrm>
          <a:prstGeom prst="rect">
            <a:avLst/>
          </a:prstGeom>
          <a:noFill/>
        </p:spPr>
        <p:txBody>
          <a:bodyPr wrap="square" rtlCol="0">
            <a:spAutoFit/>
          </a:bodyPr>
          <a:lstStyle/>
          <a:p>
            <a:r>
              <a:rPr lang="en-US" sz="4400" dirty="0" smtClean="0"/>
              <a:t>112 </a:t>
            </a:r>
            <a:endParaRPr lang="en-US" sz="4400" dirty="0"/>
          </a:p>
        </p:txBody>
      </p:sp>
      <p:sp>
        <p:nvSpPr>
          <p:cNvPr id="67" name="TextBox 66"/>
          <p:cNvSpPr txBox="1"/>
          <p:nvPr/>
        </p:nvSpPr>
        <p:spPr>
          <a:xfrm>
            <a:off x="5042274" y="1199059"/>
            <a:ext cx="1143183" cy="769441"/>
          </a:xfrm>
          <a:prstGeom prst="rect">
            <a:avLst/>
          </a:prstGeom>
          <a:noFill/>
        </p:spPr>
        <p:txBody>
          <a:bodyPr wrap="square" rtlCol="0">
            <a:spAutoFit/>
          </a:bodyPr>
          <a:lstStyle/>
          <a:p>
            <a:r>
              <a:rPr lang="en-US" sz="4400" dirty="0" smtClean="0"/>
              <a:t>18 </a:t>
            </a:r>
            <a:endParaRPr lang="en-US" sz="4400" dirty="0"/>
          </a:p>
        </p:txBody>
      </p:sp>
      <p:sp>
        <p:nvSpPr>
          <p:cNvPr id="68" name="TextBox 67"/>
          <p:cNvSpPr txBox="1"/>
          <p:nvPr/>
        </p:nvSpPr>
        <p:spPr>
          <a:xfrm>
            <a:off x="5638800" y="1752600"/>
            <a:ext cx="686357" cy="769441"/>
          </a:xfrm>
          <a:prstGeom prst="rect">
            <a:avLst/>
          </a:prstGeom>
          <a:noFill/>
        </p:spPr>
        <p:txBody>
          <a:bodyPr wrap="square" rtlCol="0">
            <a:spAutoFit/>
          </a:bodyPr>
          <a:lstStyle/>
          <a:p>
            <a:r>
              <a:rPr lang="en-US" sz="4400" dirty="0" smtClean="0"/>
              <a:t>.</a:t>
            </a:r>
            <a:endParaRPr lang="en-US" sz="4400" dirty="0"/>
          </a:p>
        </p:txBody>
      </p:sp>
      <p:sp>
        <p:nvSpPr>
          <p:cNvPr id="69" name="TextBox 68"/>
          <p:cNvSpPr txBox="1"/>
          <p:nvPr/>
        </p:nvSpPr>
        <p:spPr>
          <a:xfrm>
            <a:off x="5867400" y="1897559"/>
            <a:ext cx="1143183" cy="769441"/>
          </a:xfrm>
          <a:prstGeom prst="rect">
            <a:avLst/>
          </a:prstGeom>
          <a:noFill/>
        </p:spPr>
        <p:txBody>
          <a:bodyPr wrap="square" rtlCol="0">
            <a:spAutoFit/>
          </a:bodyPr>
          <a:lstStyle/>
          <a:p>
            <a:r>
              <a:rPr lang="en-US" sz="4400" dirty="0" smtClean="0"/>
              <a:t>5 </a:t>
            </a:r>
            <a:endParaRPr lang="en-US" sz="4400" dirty="0"/>
          </a:p>
        </p:txBody>
      </p:sp>
      <p:pic>
        <p:nvPicPr>
          <p:cNvPr id="70" name="Picture 69"/>
          <p:cNvPicPr>
            <a:picLocks noChangeAspect="1"/>
          </p:cNvPicPr>
          <p:nvPr/>
        </p:nvPicPr>
        <p:blipFill>
          <a:blip r:embed="rId7"/>
          <a:stretch>
            <a:fillRect/>
          </a:stretch>
        </p:blipFill>
        <p:spPr>
          <a:xfrm>
            <a:off x="3352800" y="3837586"/>
            <a:ext cx="2437843" cy="1953614"/>
          </a:xfrm>
          <a:prstGeom prst="rect">
            <a:avLst/>
          </a:prstGeom>
        </p:spPr>
      </p:pic>
      <p:sp>
        <p:nvSpPr>
          <p:cNvPr id="71" name="TextBox 70"/>
          <p:cNvSpPr txBox="1"/>
          <p:nvPr/>
        </p:nvSpPr>
        <p:spPr>
          <a:xfrm>
            <a:off x="5447652" y="1905000"/>
            <a:ext cx="1029348" cy="769441"/>
          </a:xfrm>
          <a:prstGeom prst="rect">
            <a:avLst/>
          </a:prstGeom>
          <a:noFill/>
        </p:spPr>
        <p:txBody>
          <a:bodyPr wrap="square" rtlCol="0">
            <a:spAutoFit/>
          </a:bodyPr>
          <a:lstStyle/>
          <a:p>
            <a:r>
              <a:rPr lang="en-US" sz="4400" dirty="0" smtClean="0"/>
              <a:t>90 </a:t>
            </a:r>
            <a:endParaRPr lang="en-US" sz="4400" dirty="0"/>
          </a:p>
        </p:txBody>
      </p:sp>
      <p:sp>
        <p:nvSpPr>
          <p:cNvPr id="72" name="TextBox 71"/>
          <p:cNvSpPr txBox="1"/>
          <p:nvPr/>
        </p:nvSpPr>
        <p:spPr>
          <a:xfrm>
            <a:off x="5714817" y="3352800"/>
            <a:ext cx="1676583" cy="461665"/>
          </a:xfrm>
          <a:prstGeom prst="rect">
            <a:avLst/>
          </a:prstGeom>
          <a:noFill/>
        </p:spPr>
        <p:txBody>
          <a:bodyPr wrap="square" rtlCol="0">
            <a:spAutoFit/>
          </a:bodyPr>
          <a:lstStyle/>
          <a:p>
            <a:r>
              <a:rPr lang="en-US" sz="2400" dirty="0" smtClean="0"/>
              <a:t>2</a:t>
            </a:r>
            <a:r>
              <a:rPr lang="en-US" sz="2400" baseline="30000" dirty="0" smtClean="0"/>
              <a:t>nd</a:t>
            </a:r>
            <a:r>
              <a:rPr lang="en-US" sz="2400" dirty="0" smtClean="0"/>
              <a:t> method </a:t>
            </a:r>
            <a:endParaRPr lang="en-US" sz="2400" dirty="0"/>
          </a:p>
        </p:txBody>
      </p:sp>
      <p:grpSp>
        <p:nvGrpSpPr>
          <p:cNvPr id="78" name="Group 77"/>
          <p:cNvGrpSpPr/>
          <p:nvPr/>
        </p:nvGrpSpPr>
        <p:grpSpPr>
          <a:xfrm>
            <a:off x="6324600" y="3408859"/>
            <a:ext cx="1676400" cy="934541"/>
            <a:chOff x="6324600" y="3408859"/>
            <a:chExt cx="1676400" cy="934541"/>
          </a:xfrm>
        </p:grpSpPr>
        <p:grpSp>
          <p:nvGrpSpPr>
            <p:cNvPr id="56" name="Group 55"/>
            <p:cNvGrpSpPr/>
            <p:nvPr/>
          </p:nvGrpSpPr>
          <p:grpSpPr>
            <a:xfrm>
              <a:off x="6705600" y="3408859"/>
              <a:ext cx="1219757" cy="782141"/>
              <a:chOff x="5943600" y="1816100"/>
              <a:chExt cx="1219757" cy="782141"/>
            </a:xfrm>
          </p:grpSpPr>
          <p:sp>
            <p:nvSpPr>
              <p:cNvPr id="52" name="TextBox 51"/>
              <p:cNvSpPr txBox="1"/>
              <p:nvPr/>
            </p:nvSpPr>
            <p:spPr>
              <a:xfrm>
                <a:off x="6477000" y="1816100"/>
                <a:ext cx="686357" cy="769441"/>
              </a:xfrm>
              <a:prstGeom prst="rect">
                <a:avLst/>
              </a:prstGeom>
              <a:noFill/>
            </p:spPr>
            <p:txBody>
              <a:bodyPr wrap="square" rtlCol="0">
                <a:spAutoFit/>
              </a:bodyPr>
              <a:lstStyle/>
              <a:p>
                <a:r>
                  <a:rPr lang="en-US" sz="4400" dirty="0" smtClean="0"/>
                  <a:t>.</a:t>
                </a:r>
                <a:endParaRPr lang="en-US" sz="4400" dirty="0"/>
              </a:p>
            </p:txBody>
          </p:sp>
          <p:sp>
            <p:nvSpPr>
              <p:cNvPr id="53" name="TextBox 52"/>
              <p:cNvSpPr txBox="1"/>
              <p:nvPr/>
            </p:nvSpPr>
            <p:spPr>
              <a:xfrm>
                <a:off x="5943600" y="1828800"/>
                <a:ext cx="686357" cy="769441"/>
              </a:xfrm>
              <a:prstGeom prst="rect">
                <a:avLst/>
              </a:prstGeom>
              <a:noFill/>
            </p:spPr>
            <p:txBody>
              <a:bodyPr wrap="square" rtlCol="0">
                <a:spAutoFit/>
              </a:bodyPr>
              <a:lstStyle/>
              <a:p>
                <a:r>
                  <a:rPr lang="en-US" sz="4400" dirty="0" smtClean="0"/>
                  <a:t>.</a:t>
                </a:r>
                <a:endParaRPr lang="en-US" sz="4400" dirty="0"/>
              </a:p>
            </p:txBody>
          </p:sp>
        </p:grpSp>
        <p:grpSp>
          <p:nvGrpSpPr>
            <p:cNvPr id="73" name="Group 72"/>
            <p:cNvGrpSpPr/>
            <p:nvPr/>
          </p:nvGrpSpPr>
          <p:grpSpPr>
            <a:xfrm>
              <a:off x="6324600" y="3573959"/>
              <a:ext cx="1676400" cy="769441"/>
              <a:chOff x="4953000" y="1206500"/>
              <a:chExt cx="1676400" cy="769441"/>
            </a:xfrm>
          </p:grpSpPr>
          <p:sp>
            <p:nvSpPr>
              <p:cNvPr id="74" name="TextBox 73"/>
              <p:cNvSpPr txBox="1"/>
              <p:nvPr/>
            </p:nvSpPr>
            <p:spPr>
              <a:xfrm>
                <a:off x="6019800" y="1206500"/>
                <a:ext cx="609600" cy="769441"/>
              </a:xfrm>
              <a:prstGeom prst="rect">
                <a:avLst/>
              </a:prstGeom>
              <a:noFill/>
            </p:spPr>
            <p:txBody>
              <a:bodyPr wrap="square" rtlCol="0">
                <a:spAutoFit/>
              </a:bodyPr>
              <a:lstStyle/>
              <a:p>
                <a:r>
                  <a:rPr lang="en-US" sz="4400" dirty="0" smtClean="0"/>
                  <a:t>5</a:t>
                </a:r>
                <a:endParaRPr lang="en-US" sz="4400" dirty="0"/>
              </a:p>
            </p:txBody>
          </p:sp>
          <p:sp>
            <p:nvSpPr>
              <p:cNvPr id="75" name="TextBox 74"/>
              <p:cNvSpPr txBox="1"/>
              <p:nvPr/>
            </p:nvSpPr>
            <p:spPr>
              <a:xfrm>
                <a:off x="5486400" y="1206500"/>
                <a:ext cx="609600" cy="769441"/>
              </a:xfrm>
              <a:prstGeom prst="rect">
                <a:avLst/>
              </a:prstGeom>
              <a:noFill/>
            </p:spPr>
            <p:txBody>
              <a:bodyPr wrap="square" rtlCol="0">
                <a:spAutoFit/>
              </a:bodyPr>
              <a:lstStyle/>
              <a:p>
                <a:r>
                  <a:rPr lang="en-US" sz="4400" dirty="0" smtClean="0"/>
                  <a:t>9</a:t>
                </a:r>
                <a:endParaRPr lang="en-US" sz="4400" dirty="0"/>
              </a:p>
            </p:txBody>
          </p:sp>
          <p:sp>
            <p:nvSpPr>
              <p:cNvPr id="76" name="TextBox 75"/>
              <p:cNvSpPr txBox="1"/>
              <p:nvPr/>
            </p:nvSpPr>
            <p:spPr>
              <a:xfrm>
                <a:off x="4953000" y="1206500"/>
                <a:ext cx="609600" cy="769441"/>
              </a:xfrm>
              <a:prstGeom prst="rect">
                <a:avLst/>
              </a:prstGeom>
              <a:noFill/>
            </p:spPr>
            <p:txBody>
              <a:bodyPr wrap="square" rtlCol="0">
                <a:spAutoFit/>
              </a:bodyPr>
              <a:lstStyle/>
              <a:p>
                <a:r>
                  <a:rPr lang="en-US" sz="4400" dirty="0" smtClean="0"/>
                  <a:t>2</a:t>
                </a:r>
                <a:endParaRPr lang="en-US" sz="4400" dirty="0"/>
              </a:p>
            </p:txBody>
          </p:sp>
        </p:grpSp>
      </p:grpSp>
      <p:sp>
        <p:nvSpPr>
          <p:cNvPr id="79" name="TextBox 78"/>
          <p:cNvSpPr txBox="1"/>
          <p:nvPr/>
        </p:nvSpPr>
        <p:spPr>
          <a:xfrm>
            <a:off x="7314643" y="4018459"/>
            <a:ext cx="686357" cy="769441"/>
          </a:xfrm>
          <a:prstGeom prst="rect">
            <a:avLst/>
          </a:prstGeom>
          <a:noFill/>
        </p:spPr>
        <p:txBody>
          <a:bodyPr wrap="square" rtlCol="0">
            <a:spAutoFit/>
          </a:bodyPr>
          <a:lstStyle/>
          <a:p>
            <a:r>
              <a:rPr lang="en-US" sz="4400" dirty="0" smtClean="0"/>
              <a:t>.</a:t>
            </a:r>
            <a:endParaRPr lang="en-US" sz="4400" dirty="0"/>
          </a:p>
        </p:txBody>
      </p:sp>
      <p:sp>
        <p:nvSpPr>
          <p:cNvPr id="58" name="TextBox 57"/>
          <p:cNvSpPr txBox="1"/>
          <p:nvPr/>
        </p:nvSpPr>
        <p:spPr>
          <a:xfrm>
            <a:off x="6858000" y="3573959"/>
            <a:ext cx="533957" cy="769441"/>
          </a:xfrm>
          <a:prstGeom prst="rect">
            <a:avLst/>
          </a:prstGeom>
          <a:noFill/>
        </p:spPr>
        <p:txBody>
          <a:bodyPr wrap="square" rtlCol="0">
            <a:spAutoFit/>
          </a:bodyPr>
          <a:lstStyle/>
          <a:p>
            <a:r>
              <a:rPr lang="en-US" sz="4400" dirty="0" smtClean="0"/>
              <a:t>9</a:t>
            </a:r>
            <a:endParaRPr lang="en-US" sz="4400" dirty="0"/>
          </a:p>
        </p:txBody>
      </p:sp>
      <p:sp>
        <p:nvSpPr>
          <p:cNvPr id="77" name="TextBox 76"/>
          <p:cNvSpPr txBox="1"/>
          <p:nvPr/>
        </p:nvSpPr>
        <p:spPr>
          <a:xfrm>
            <a:off x="6324600" y="3581400"/>
            <a:ext cx="609600" cy="769441"/>
          </a:xfrm>
          <a:prstGeom prst="rect">
            <a:avLst/>
          </a:prstGeom>
          <a:noFill/>
        </p:spPr>
        <p:txBody>
          <a:bodyPr wrap="square" rtlCol="0">
            <a:spAutoFit/>
          </a:bodyPr>
          <a:lstStyle/>
          <a:p>
            <a:r>
              <a:rPr lang="en-US" sz="4400" dirty="0" smtClean="0"/>
              <a:t>2</a:t>
            </a:r>
            <a:endParaRPr lang="en-US" sz="4400" dirty="0"/>
          </a:p>
        </p:txBody>
      </p:sp>
      <p:sp>
        <p:nvSpPr>
          <p:cNvPr id="81" name="TextBox 80"/>
          <p:cNvSpPr txBox="1"/>
          <p:nvPr/>
        </p:nvSpPr>
        <p:spPr>
          <a:xfrm>
            <a:off x="7391400" y="3581400"/>
            <a:ext cx="609600" cy="769441"/>
          </a:xfrm>
          <a:prstGeom prst="rect">
            <a:avLst/>
          </a:prstGeom>
          <a:noFill/>
        </p:spPr>
        <p:txBody>
          <a:bodyPr wrap="square" rtlCol="0">
            <a:spAutoFit/>
          </a:bodyPr>
          <a:lstStyle/>
          <a:p>
            <a:r>
              <a:rPr lang="en-US" sz="4400" dirty="0" smtClean="0"/>
              <a:t>5</a:t>
            </a:r>
            <a:endParaRPr lang="en-US" sz="4400" dirty="0"/>
          </a:p>
        </p:txBody>
      </p:sp>
      <p:sp>
        <p:nvSpPr>
          <p:cNvPr id="82" name="TextBox 81"/>
          <p:cNvSpPr txBox="1"/>
          <p:nvPr/>
        </p:nvSpPr>
        <p:spPr>
          <a:xfrm>
            <a:off x="7315200" y="4640759"/>
            <a:ext cx="686357" cy="769441"/>
          </a:xfrm>
          <a:prstGeom prst="rect">
            <a:avLst/>
          </a:prstGeom>
          <a:noFill/>
        </p:spPr>
        <p:txBody>
          <a:bodyPr wrap="square" rtlCol="0">
            <a:spAutoFit/>
          </a:bodyPr>
          <a:lstStyle/>
          <a:p>
            <a:r>
              <a:rPr lang="en-US" sz="4400" dirty="0" smtClean="0"/>
              <a:t>.</a:t>
            </a:r>
            <a:endParaRPr lang="en-US" sz="4400" dirty="0"/>
          </a:p>
        </p:txBody>
      </p:sp>
      <p:sp>
        <p:nvSpPr>
          <p:cNvPr id="83" name="TextBox 82"/>
          <p:cNvSpPr txBox="1"/>
          <p:nvPr/>
        </p:nvSpPr>
        <p:spPr>
          <a:xfrm>
            <a:off x="7543243" y="4724400"/>
            <a:ext cx="533957" cy="769441"/>
          </a:xfrm>
          <a:prstGeom prst="rect">
            <a:avLst/>
          </a:prstGeom>
          <a:noFill/>
        </p:spPr>
        <p:txBody>
          <a:bodyPr wrap="square" rtlCol="0">
            <a:spAutoFit/>
          </a:bodyPr>
          <a:lstStyle/>
          <a:p>
            <a:r>
              <a:rPr lang="en-US" sz="4400" dirty="0" smtClean="0"/>
              <a:t>9</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0" presetClass="path" presetSubtype="0" accel="50000" decel="50000" fill="hold" grpId="1" nodeType="withEffect">
                                  <p:stCondLst>
                                    <p:cond delay="0"/>
                                  </p:stCondLst>
                                  <p:childTnLst>
                                    <p:animMotion origin="layout" path="M -3.33333E-6 3.7037E-6 L -3.33333E-6 0.10995 " pathEditMode="relative" rAng="0" ptsTypes="AA">
                                      <p:cBhvr>
                                        <p:cTn id="8" dur="1000" fill="hold"/>
                                        <p:tgtEl>
                                          <p:spTgt spid="39"/>
                                        </p:tgtEl>
                                        <p:attrNameLst>
                                          <p:attrName>ppt_x</p:attrName>
                                          <p:attrName>ppt_y</p:attrName>
                                        </p:attrNameLst>
                                      </p:cBhvr>
                                      <p:rCtr x="0" y="55"/>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0" presetClass="path" presetSubtype="0" accel="50000" decel="50000" fill="hold" grpId="1" nodeType="withEffect">
                                  <p:stCondLst>
                                    <p:cond delay="0"/>
                                  </p:stCondLst>
                                  <p:childTnLst>
                                    <p:animMotion origin="layout" path="M 3.33333E-6 -1.48148E-6 L 3.33333E-6 0.09005 " pathEditMode="relative" rAng="0" ptsTypes="AA">
                                      <p:cBhvr>
                                        <p:cTn id="18" dur="1000" fill="hold"/>
                                        <p:tgtEl>
                                          <p:spTgt spid="44"/>
                                        </p:tgtEl>
                                        <p:attrNameLst>
                                          <p:attrName>ppt_x</p:attrName>
                                          <p:attrName>ppt_y</p:attrName>
                                        </p:attrNameLst>
                                      </p:cBhvr>
                                      <p:rCtr x="0" y="45"/>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0" presetClass="path" presetSubtype="0" accel="50000" decel="50000" fill="hold" grpId="1" nodeType="withEffect">
                                  <p:stCondLst>
                                    <p:cond delay="0"/>
                                  </p:stCondLst>
                                  <p:childTnLst>
                                    <p:animMotion origin="layout" path="M 0 2.22222E-6 L 0 0.11111 " pathEditMode="relative" rAng="0" ptsTypes="AA">
                                      <p:cBhvr>
                                        <p:cTn id="36" dur="1000" fill="hold"/>
                                        <p:tgtEl>
                                          <p:spTgt spid="43"/>
                                        </p:tgtEl>
                                        <p:attrNameLst>
                                          <p:attrName>ppt_x</p:attrName>
                                          <p:attrName>ppt_y</p:attrName>
                                        </p:attrNameLst>
                                      </p:cBhvr>
                                      <p:rCtr x="0" y="56"/>
                                    </p:animMotion>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par>
                                <p:cTn id="45" presetID="0" presetClass="path" presetSubtype="0" accel="50000" decel="50000" fill="hold" grpId="1" nodeType="withEffect">
                                  <p:stCondLst>
                                    <p:cond delay="0"/>
                                  </p:stCondLst>
                                  <p:childTnLst>
                                    <p:animMotion origin="layout" path="M 0 -2.96296E-6 L 0.00017 0.08843 " pathEditMode="relative" rAng="0" ptsTypes="AA">
                                      <p:cBhvr>
                                        <p:cTn id="46" dur="1000" fill="hold"/>
                                        <p:tgtEl>
                                          <p:spTgt spid="66"/>
                                        </p:tgtEl>
                                        <p:attrNameLst>
                                          <p:attrName>ppt_x</p:attrName>
                                          <p:attrName>ppt_y</p:attrName>
                                        </p:attrNameLst>
                                      </p:cBhvr>
                                      <p:rCtr x="0" y="44"/>
                                    </p:animMotion>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par>
                                <p:cTn id="51" presetID="0" presetClass="path" presetSubtype="0" accel="50000" decel="50000" fill="hold" grpId="1" nodeType="withEffect">
                                  <p:stCondLst>
                                    <p:cond delay="0"/>
                                  </p:stCondLst>
                                  <p:childTnLst>
                                    <p:animMotion origin="layout" path="M 2.22222E-6 7.40741E-7 L 2.22222E-6 0.1 " pathEditMode="relative" ptsTypes="AA">
                                      <p:cBhvr>
                                        <p:cTn id="52" dur="1000" fill="hold"/>
                                        <p:tgtEl>
                                          <p:spTgt spid="67"/>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par>
                                <p:cTn id="63" presetID="0" presetClass="path" presetSubtype="0" accel="50000" decel="50000" fill="hold" grpId="1" nodeType="withEffect">
                                  <p:stCondLst>
                                    <p:cond delay="0"/>
                                  </p:stCondLst>
                                  <p:childTnLst>
                                    <p:animMotion origin="layout" path="M -3.46945E-18 -5.18519E-6 L -3.46945E-18 0.0912 " pathEditMode="relative" ptsTypes="AA">
                                      <p:cBhvr>
                                        <p:cTn id="64" dur="1000" fill="hold"/>
                                        <p:tgtEl>
                                          <p:spTgt spid="71"/>
                                        </p:tgtEl>
                                        <p:attrNameLst>
                                          <p:attrName>ppt_x</p:attrName>
                                          <p:attrName>ppt_y</p:attrName>
                                        </p:attrNameLst>
                                      </p:cBhvr>
                                    </p:animMotion>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0" presetClass="path" presetSubtype="0" accel="50000" decel="50000" fill="hold" grpId="1" nodeType="clickEffect">
                                  <p:stCondLst>
                                    <p:cond delay="0"/>
                                  </p:stCondLst>
                                  <p:childTnLst>
                                    <p:animMotion origin="layout" path="M 3.33333E-6 -7.40741E-7 L 3.33333E-6 0.08843 " pathEditMode="relative" ptsTypes="AA">
                                      <p:cBhvr>
                                        <p:cTn id="82" dur="1000" fill="hold"/>
                                        <p:tgtEl>
                                          <p:spTgt spid="77"/>
                                        </p:tgtEl>
                                        <p:attrNameLst>
                                          <p:attrName>ppt_x</p:attrName>
                                          <p:attrName>ppt_y</p:attrName>
                                        </p:attrNameLst>
                                      </p:cBhvr>
                                    </p:animMotion>
                                  </p:childTnLst>
                                </p:cTn>
                              </p:par>
                              <p:par>
                                <p:cTn id="83" presetID="1" presetClass="entr" presetSubtype="0" fill="hold" grpId="0" nodeType="withEffect">
                                  <p:stCondLst>
                                    <p:cond delay="0"/>
                                  </p:stCondLst>
                                  <p:childTnLst>
                                    <p:set>
                                      <p:cBhvr>
                                        <p:cTn id="84" dur="1" fill="hold">
                                          <p:stCondLst>
                                            <p:cond delay="0"/>
                                          </p:stCondLst>
                                        </p:cTn>
                                        <p:tgtEl>
                                          <p:spTgt spid="5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1" nodeType="clickEffect">
                                  <p:stCondLst>
                                    <p:cond delay="0"/>
                                  </p:stCondLst>
                                  <p:childTnLst>
                                    <p:animMotion origin="layout" path="M -6.66667E-6 -7.40741E-7 L -0.05001 0.08866 " pathEditMode="relative" ptsTypes="AA">
                                      <p:cBhvr>
                                        <p:cTn id="90" dur="1000" fill="hold"/>
                                        <p:tgtEl>
                                          <p:spTgt spid="81"/>
                                        </p:tgtEl>
                                        <p:attrNameLst>
                                          <p:attrName>ppt_x</p:attrName>
                                          <p:attrName>ppt_y</p:attrName>
                                        </p:attrNameLst>
                                      </p:cBhvr>
                                    </p:animMotion>
                                  </p:childTnLst>
                                </p:cTn>
                              </p:par>
                            </p:childTnLst>
                          </p:cTn>
                        </p:par>
                      </p:childTnLst>
                    </p:cTn>
                  </p:par>
                  <p:par>
                    <p:cTn id="91" fill="hold">
                      <p:stCondLst>
                        <p:cond delay="indefinite"/>
                      </p:stCondLst>
                      <p:childTnLst>
                        <p:par>
                          <p:cTn id="92" fill="hold">
                            <p:stCondLst>
                              <p:cond delay="0"/>
                            </p:stCondLst>
                            <p:childTnLst>
                              <p:par>
                                <p:cTn id="93" presetID="0" presetClass="path" presetSubtype="0" accel="50000" decel="50000" fill="hold" grpId="1" nodeType="clickEffect">
                                  <p:stCondLst>
                                    <p:cond delay="0"/>
                                  </p:stCondLst>
                                  <p:childTnLst>
                                    <p:animMotion origin="layout" path="M -3.33333E-6 2.59259E-6 L 0.06684 0.08866 " pathEditMode="relative" ptsTypes="AA">
                                      <p:cBhvr>
                                        <p:cTn id="94" dur="1000" fill="hold"/>
                                        <p:tgtEl>
                                          <p:spTgt spid="58"/>
                                        </p:tgtEl>
                                        <p:attrNameLst>
                                          <p:attrName>ppt_x</p:attrName>
                                          <p:attrName>ppt_y</p:attrName>
                                        </p:attrNameLst>
                                      </p:cBhvr>
                                    </p:animMotion>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par>
                                <p:cTn id="99" presetID="0" presetClass="path" presetSubtype="0" accel="50000" decel="50000" fill="hold" grpId="1" nodeType="withEffect">
                                  <p:stCondLst>
                                    <p:cond delay="0"/>
                                  </p:stCondLst>
                                  <p:childTnLst>
                                    <p:animMotion origin="layout" path="M -6.66667E-6 2.59259E-6 L -6.66667E-6 0.07778 " pathEditMode="relative" ptsTypes="AA">
                                      <p:cBhvr>
                                        <p:cTn id="100" dur="1000" fill="hold"/>
                                        <p:tgtEl>
                                          <p:spTgt spid="57"/>
                                        </p:tgtEl>
                                        <p:attrNameLst>
                                          <p:attrName>ppt_x</p:attrName>
                                          <p:attrName>ppt_y</p:attrName>
                                        </p:attrNameLst>
                                      </p:cBhvr>
                                    </p:animMotion>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60"/>
                                        </p:tgtEl>
                                        <p:attrNameLst>
                                          <p:attrName>style.visibility</p:attrName>
                                        </p:attrNameLst>
                                      </p:cBhvr>
                                      <p:to>
                                        <p:strVal val="visible"/>
                                      </p:to>
                                    </p:set>
                                  </p:childTnLst>
                                </p:cTn>
                              </p:par>
                              <p:par>
                                <p:cTn id="111" presetID="0" presetClass="path" presetSubtype="0" accel="50000" decel="50000" fill="hold" grpId="1" nodeType="withEffect">
                                  <p:stCondLst>
                                    <p:cond delay="0"/>
                                  </p:stCondLst>
                                  <p:childTnLst>
                                    <p:animMotion origin="layout" path="M -2.77778E-7 2.59259E-6 L -2.77778E-7 0.07731 " pathEditMode="relative" ptsTypes="AA">
                                      <p:cBhvr>
                                        <p:cTn id="112" dur="1000" fill="hold"/>
                                        <p:tgtEl>
                                          <p:spTgt spid="6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1" grpId="0"/>
      <p:bldP spid="43" grpId="0"/>
      <p:bldP spid="43" grpId="1"/>
      <p:bldP spid="44" grpId="0"/>
      <p:bldP spid="44" grpId="1"/>
      <p:bldP spid="57" grpId="0"/>
      <p:bldP spid="57" grpId="1"/>
      <p:bldP spid="59" grpId="0"/>
      <p:bldP spid="60" grpId="0"/>
      <p:bldP spid="60" grpId="1"/>
      <p:bldP spid="39" grpId="0"/>
      <p:bldP spid="39" grpId="1"/>
      <p:bldP spid="50" grpId="0"/>
      <p:bldP spid="65" grpId="0"/>
      <p:bldP spid="66" grpId="0"/>
      <p:bldP spid="66" grpId="1"/>
      <p:bldP spid="67" grpId="0"/>
      <p:bldP spid="67" grpId="1"/>
      <p:bldP spid="68" grpId="0"/>
      <p:bldP spid="69" grpId="0"/>
      <p:bldP spid="71" grpId="0"/>
      <p:bldP spid="71" grpId="1"/>
      <p:bldP spid="72" grpId="0"/>
      <p:bldP spid="79" grpId="0"/>
      <p:bldP spid="58" grpId="0"/>
      <p:bldP spid="58" grpId="1"/>
      <p:bldP spid="77" grpId="0"/>
      <p:bldP spid="77" grpId="1"/>
      <p:bldP spid="81" grpId="0"/>
      <p:bldP spid="81" grpId="1"/>
      <p:bldP spid="82" grpId="0"/>
      <p:bldP spid="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age Title"/>
          <p:cNvSpPr>
            <a:spLocks noGrp="1"/>
          </p:cNvSpPr>
          <p:nvPr>
            <p:ph type="title" idx="4294967295"/>
          </p:nvPr>
        </p:nvSpPr>
        <p:spPr>
          <a:xfrm>
            <a:off x="152400" y="0"/>
            <a:ext cx="8229600" cy="639763"/>
          </a:xfrm>
        </p:spPr>
        <p:txBody>
          <a:bodyPr/>
          <a:lstStyle/>
          <a:p>
            <a:pPr algn="l"/>
            <a:r>
              <a:rPr lang="en-US" sz="3200" b="1" dirty="0" smtClean="0">
                <a:solidFill>
                  <a:schemeClr val="bg1"/>
                </a:solidFill>
                <a:ea typeface="ＭＳ Ｐゴシック" charset="-128"/>
              </a:rPr>
              <a:t>Explore: Marvin the Magician’s Cards</a:t>
            </a:r>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4</a:t>
            </a:fld>
            <a:endParaRPr lang="en-US" smtClean="0">
              <a:solidFill>
                <a:schemeClr val="bg1"/>
              </a:solidFill>
            </a:endParaRPr>
          </a:p>
        </p:txBody>
      </p:sp>
      <p:sp>
        <p:nvSpPr>
          <p:cNvPr id="19" name="Agenda Link">
            <a:hlinkClick r:id="rId4"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609601"/>
            <a:ext cx="8686800" cy="541655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r>
              <a:rPr lang="en-US" b="1" dirty="0" smtClean="0"/>
              <a:t>  </a:t>
            </a:r>
            <a:endParaRPr lang="en-US" dirty="0"/>
          </a:p>
        </p:txBody>
      </p:sp>
      <p:grpSp>
        <p:nvGrpSpPr>
          <p:cNvPr id="23558"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381000" y="533400"/>
            <a:ext cx="8102600" cy="2062103"/>
          </a:xfrm>
          <a:prstGeom prst="rect">
            <a:avLst/>
          </a:prstGeom>
          <a:noFill/>
        </p:spPr>
        <p:txBody>
          <a:bodyPr wrap="square" rtlCol="0">
            <a:spAutoFit/>
          </a:bodyPr>
          <a:lstStyle/>
          <a:p>
            <a:r>
              <a:rPr lang="en-US" sz="3200" b="1" dirty="0" smtClean="0"/>
              <a:t>Marvin the Magician needs your help!  He uses a deck of math cards for one of his tricks.  However, only some cards are TRUE.  </a:t>
            </a:r>
          </a:p>
          <a:p>
            <a:r>
              <a:rPr lang="en-US" sz="3200" b="1" dirty="0" smtClean="0"/>
              <a:t>Help Marvin find the TRUE cards.  </a:t>
            </a:r>
            <a:endParaRPr lang="en-US" sz="3200" b="1" dirty="0"/>
          </a:p>
        </p:txBody>
      </p:sp>
      <p:pic>
        <p:nvPicPr>
          <p:cNvPr id="12" name="magician" descr="C:\Users\Owner\Desktop\expression and equation lesson for 21st\magician with wand - Copy.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86600" y="1540844"/>
            <a:ext cx="1828800" cy="265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Group 19"/>
          <p:cNvGrpSpPr/>
          <p:nvPr/>
        </p:nvGrpSpPr>
        <p:grpSpPr>
          <a:xfrm>
            <a:off x="1295400" y="3429000"/>
            <a:ext cx="1930940" cy="1981200"/>
            <a:chOff x="762000" y="2895600"/>
            <a:chExt cx="1930940" cy="1981200"/>
          </a:xfrm>
        </p:grpSpPr>
        <p:sp>
          <p:nvSpPr>
            <p:cNvPr id="13" name="Rounded Rectangle 12"/>
            <p:cNvSpPr/>
            <p:nvPr/>
          </p:nvSpPr>
          <p:spPr>
            <a:xfrm>
              <a:off x="762000" y="2895600"/>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5" name="Object 14"/>
            <p:cNvGraphicFramePr>
              <a:graphicFrameLocks noChangeAspect="1"/>
            </p:cNvGraphicFramePr>
            <p:nvPr/>
          </p:nvGraphicFramePr>
          <p:xfrm>
            <a:off x="762000" y="3591066"/>
            <a:ext cx="1930940" cy="371334"/>
          </p:xfrm>
          <a:graphic>
            <a:graphicData uri="http://schemas.openxmlformats.org/presentationml/2006/ole">
              <mc:AlternateContent xmlns:mc="http://schemas.openxmlformats.org/markup-compatibility/2006">
                <mc:Choice xmlns:v="urn:schemas-microsoft-com:vml" Requires="v">
                  <p:oleObj spid="_x0000_s43023" name="Equation" r:id="rId9" imgW="660400" imgH="127000" progId="Equation.3">
                    <p:embed/>
                  </p:oleObj>
                </mc:Choice>
                <mc:Fallback>
                  <p:oleObj name="Equation" r:id="rId9" imgW="660400" imgH="127000" progId="Equation.3">
                    <p:embed/>
                    <p:pic>
                      <p:nvPicPr>
                        <p:cNvPr id="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591066"/>
                          <a:ext cx="1930940" cy="3713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1" name="Group 20"/>
          <p:cNvGrpSpPr/>
          <p:nvPr/>
        </p:nvGrpSpPr>
        <p:grpSpPr>
          <a:xfrm>
            <a:off x="4896390" y="3429000"/>
            <a:ext cx="1930940" cy="1981200"/>
            <a:chOff x="4801140" y="2746234"/>
            <a:chExt cx="1930940" cy="1981200"/>
          </a:xfrm>
        </p:grpSpPr>
        <p:sp>
          <p:nvSpPr>
            <p:cNvPr id="17" name="Rounded Rectangle 16"/>
            <p:cNvSpPr/>
            <p:nvPr/>
          </p:nvSpPr>
          <p:spPr>
            <a:xfrm>
              <a:off x="4801140" y="2746234"/>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3012" name="Object 4"/>
            <p:cNvGraphicFramePr>
              <a:graphicFrameLocks noChangeAspect="1"/>
            </p:cNvGraphicFramePr>
            <p:nvPr/>
          </p:nvGraphicFramePr>
          <p:xfrm>
            <a:off x="4873625" y="3428859"/>
            <a:ext cx="1782763" cy="371475"/>
          </p:xfrm>
          <a:graphic>
            <a:graphicData uri="http://schemas.openxmlformats.org/presentationml/2006/ole">
              <mc:AlternateContent xmlns:mc="http://schemas.openxmlformats.org/markup-compatibility/2006">
                <mc:Choice xmlns:v="urn:schemas-microsoft-com:vml" Requires="v">
                  <p:oleObj spid="_x0000_s43024" name="Equation" r:id="rId11" imgW="609600" imgH="127000" progId="Equation.3">
                    <p:embed/>
                  </p:oleObj>
                </mc:Choice>
                <mc:Fallback>
                  <p:oleObj name="Equation" r:id="rId11" imgW="609600" imgH="127000" progId="Equation.3">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73625" y="3428859"/>
                          <a:ext cx="1782763"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2" name="TextBox 21"/>
          <p:cNvSpPr txBox="1"/>
          <p:nvPr/>
        </p:nvSpPr>
        <p:spPr>
          <a:xfrm>
            <a:off x="1676400" y="4572000"/>
            <a:ext cx="1524183" cy="584776"/>
          </a:xfrm>
          <a:prstGeom prst="rect">
            <a:avLst/>
          </a:prstGeom>
          <a:noFill/>
        </p:spPr>
        <p:txBody>
          <a:bodyPr wrap="square" rtlCol="0">
            <a:spAutoFit/>
          </a:bodyPr>
          <a:lstStyle/>
          <a:p>
            <a:r>
              <a:rPr lang="en-US" sz="3200" b="1" dirty="0" smtClean="0">
                <a:solidFill>
                  <a:srgbClr val="FF0000"/>
                </a:solidFill>
              </a:rPr>
              <a:t>TRUE!</a:t>
            </a:r>
            <a:endParaRPr lang="en-US" sz="3200" b="1" dirty="0">
              <a:solidFill>
                <a:srgbClr val="FF0000"/>
              </a:solidFill>
            </a:endParaRPr>
          </a:p>
        </p:txBody>
      </p:sp>
      <p:sp>
        <p:nvSpPr>
          <p:cNvPr id="23" name="TextBox 22"/>
          <p:cNvSpPr txBox="1"/>
          <p:nvPr/>
        </p:nvSpPr>
        <p:spPr>
          <a:xfrm>
            <a:off x="5257617" y="4572000"/>
            <a:ext cx="1524183" cy="584776"/>
          </a:xfrm>
          <a:prstGeom prst="rect">
            <a:avLst/>
          </a:prstGeom>
          <a:noFill/>
        </p:spPr>
        <p:txBody>
          <a:bodyPr wrap="square" rtlCol="0">
            <a:spAutoFit/>
          </a:bodyPr>
          <a:lstStyle/>
          <a:p>
            <a:r>
              <a:rPr lang="en-US" sz="3200" b="1" dirty="0" smtClean="0">
                <a:solidFill>
                  <a:srgbClr val="FF0000"/>
                </a:solidFill>
              </a:rPr>
              <a:t>FALSE!</a:t>
            </a:r>
            <a:endParaRPr lang="en-US" sz="3200" b="1" dirty="0">
              <a:solidFill>
                <a:srgbClr val="FF0000"/>
              </a:solidFill>
            </a:endParaRPr>
          </a:p>
        </p:txBody>
      </p:sp>
      <p:sp>
        <p:nvSpPr>
          <p:cNvPr id="24" name="TextBox 23"/>
          <p:cNvSpPr txBox="1"/>
          <p:nvPr/>
        </p:nvSpPr>
        <p:spPr>
          <a:xfrm>
            <a:off x="457200" y="2667000"/>
            <a:ext cx="2667000" cy="584776"/>
          </a:xfrm>
          <a:prstGeom prst="rect">
            <a:avLst/>
          </a:prstGeom>
          <a:noFill/>
        </p:spPr>
        <p:txBody>
          <a:bodyPr wrap="square" rtlCol="0">
            <a:spAutoFit/>
          </a:bodyPr>
          <a:lstStyle/>
          <a:p>
            <a:r>
              <a:rPr lang="en-US" sz="3200" b="1" dirty="0" smtClean="0"/>
              <a:t>Examples</a:t>
            </a:r>
            <a:endParaRPr lang="en-US" sz="3200" b="1"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 calcmode="lin" valueType="num">
                                      <p:cBhvr>
                                        <p:cTn id="25" dur="500" fill="hold"/>
                                        <p:tgtEl>
                                          <p:spTgt spid="22"/>
                                        </p:tgtEl>
                                        <p:attrNameLst>
                                          <p:attrName>style.rotation</p:attrName>
                                        </p:attrNameLst>
                                      </p:cBhvr>
                                      <p:tavLst>
                                        <p:tav tm="0">
                                          <p:val>
                                            <p:fltVal val="360"/>
                                          </p:val>
                                        </p:tav>
                                        <p:tav tm="100000">
                                          <p:val>
                                            <p:fltVal val="0"/>
                                          </p:val>
                                        </p:tav>
                                      </p:tavLst>
                                    </p:anim>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 calcmode="lin" valueType="num">
                                      <p:cBhvr>
                                        <p:cTn id="33" dur="500" fill="hold"/>
                                        <p:tgtEl>
                                          <p:spTgt spid="23"/>
                                        </p:tgtEl>
                                        <p:attrNameLst>
                                          <p:attrName>style.rotation</p:attrName>
                                        </p:attrNameLst>
                                      </p:cBhvr>
                                      <p:tavLst>
                                        <p:tav tm="0">
                                          <p:val>
                                            <p:fltVal val="360"/>
                                          </p:val>
                                        </p:tav>
                                        <p:tav tm="100000">
                                          <p:val>
                                            <p:fltVal val="0"/>
                                          </p:val>
                                        </p:tav>
                                      </p:tavLst>
                                    </p:anim>
                                    <p:animEffect transition="in" filter="fade">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5</a:t>
            </a:fld>
            <a:endParaRPr lang="en-US" smtClean="0">
              <a:solidFill>
                <a:schemeClr val="bg1"/>
              </a:solidFill>
            </a:endParaRPr>
          </a:p>
        </p:txBody>
      </p:sp>
      <p:sp>
        <p:nvSpPr>
          <p:cNvPr id="19" name="Agenda Link">
            <a:hlinkClick r:id="rId3"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27051"/>
            <a:ext cx="8686800" cy="556894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red.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9" descr="black.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431800" y="1214497"/>
            <a:ext cx="8407400" cy="1077218"/>
          </a:xfrm>
          <a:prstGeom prst="rect">
            <a:avLst/>
          </a:prstGeom>
          <a:noFill/>
        </p:spPr>
        <p:txBody>
          <a:bodyPr wrap="square" rtlCol="0">
            <a:spAutoFit/>
          </a:bodyPr>
          <a:lstStyle/>
          <a:p>
            <a:r>
              <a:rPr lang="en-US" sz="3200" b="1" dirty="0" smtClean="0"/>
              <a:t>1</a:t>
            </a:r>
            <a:r>
              <a:rPr lang="en-US" sz="3200" b="1" baseline="30000" dirty="0" smtClean="0"/>
              <a:t>st</a:t>
            </a:r>
            <a:r>
              <a:rPr lang="en-US" sz="3200" b="1" dirty="0" smtClean="0"/>
              <a:t> : Determine which cards are true and false.  Be sure to support your reasoning.</a:t>
            </a:r>
          </a:p>
        </p:txBody>
      </p:sp>
      <p:sp>
        <p:nvSpPr>
          <p:cNvPr id="12" name="Page Title"/>
          <p:cNvSpPr txBox="1">
            <a:spLocks/>
          </p:cNvSpPr>
          <p:nvPr/>
        </p:nvSpPr>
        <p:spPr bwMode="auto">
          <a:xfrm>
            <a:off x="304800" y="-7620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Explore: Marvin the Magician’s Cards</a:t>
            </a:r>
          </a:p>
        </p:txBody>
      </p:sp>
      <p:sp>
        <p:nvSpPr>
          <p:cNvPr id="13" name="TextBox 12"/>
          <p:cNvSpPr txBox="1"/>
          <p:nvPr/>
        </p:nvSpPr>
        <p:spPr>
          <a:xfrm>
            <a:off x="431800" y="563563"/>
            <a:ext cx="3352800" cy="584776"/>
          </a:xfrm>
          <a:prstGeom prst="rect">
            <a:avLst/>
          </a:prstGeom>
          <a:noFill/>
        </p:spPr>
        <p:txBody>
          <a:bodyPr wrap="square" rtlCol="0">
            <a:spAutoFit/>
          </a:bodyPr>
          <a:lstStyle/>
          <a:p>
            <a:r>
              <a:rPr lang="en-US" sz="3200" b="1" dirty="0" smtClean="0"/>
              <a:t>In your groups:	</a:t>
            </a:r>
          </a:p>
        </p:txBody>
      </p:sp>
      <p:pic>
        <p:nvPicPr>
          <p:cNvPr id="14" name="Picture 1" descr="Warm-up.gif"/>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15200" y="4439397"/>
            <a:ext cx="1473200" cy="127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457200" y="2275582"/>
            <a:ext cx="7086600" cy="1077218"/>
          </a:xfrm>
          <a:prstGeom prst="rect">
            <a:avLst/>
          </a:prstGeom>
          <a:noFill/>
        </p:spPr>
        <p:txBody>
          <a:bodyPr wrap="square" rtlCol="0">
            <a:spAutoFit/>
          </a:bodyPr>
          <a:lstStyle/>
          <a:p>
            <a:r>
              <a:rPr lang="en-US" sz="3200" b="1" dirty="0" smtClean="0"/>
              <a:t>2</a:t>
            </a:r>
            <a:r>
              <a:rPr lang="en-US" sz="3200" b="1" baseline="30000" dirty="0" smtClean="0"/>
              <a:t>nd</a:t>
            </a:r>
            <a:r>
              <a:rPr lang="en-US" sz="3200" b="1" dirty="0" smtClean="0"/>
              <a:t>: For the </a:t>
            </a:r>
            <a:r>
              <a:rPr lang="en-US" sz="3200" b="1" u="sng" dirty="0" smtClean="0"/>
              <a:t>true </a:t>
            </a:r>
            <a:r>
              <a:rPr lang="en-US" sz="3200" b="1" dirty="0" smtClean="0"/>
              <a:t>cards </a:t>
            </a:r>
            <a:r>
              <a:rPr lang="en-US" sz="3200" b="1" u="sng" dirty="0" smtClean="0"/>
              <a:t>only</a:t>
            </a:r>
            <a:r>
              <a:rPr lang="en-US" sz="3200" b="1" dirty="0" smtClean="0"/>
              <a:t>, complete the worksheet provided.  </a:t>
            </a:r>
            <a:endParaRPr lang="en-US" sz="3200" b="1" dirty="0"/>
          </a:p>
        </p:txBody>
      </p:sp>
      <p:pic>
        <p:nvPicPr>
          <p:cNvPr id="17" name="Picture 16"/>
          <p:cNvPicPr>
            <a:picLocks noChangeAspect="1"/>
          </p:cNvPicPr>
          <p:nvPr/>
        </p:nvPicPr>
        <p:blipFill>
          <a:blip r:embed="rId8"/>
          <a:stretch>
            <a:fillRect/>
          </a:stretch>
        </p:blipFill>
        <p:spPr>
          <a:xfrm>
            <a:off x="685800" y="3417729"/>
            <a:ext cx="6477000" cy="2525871"/>
          </a:xfrm>
          <a:prstGeom prst="rect">
            <a:avLst/>
          </a:prstGeom>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6</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8"/>
          <p:cNvGrpSpPr/>
          <p:nvPr/>
        </p:nvGrpSpPr>
        <p:grpSpPr>
          <a:xfrm>
            <a:off x="2785469" y="1722437"/>
            <a:ext cx="1706562" cy="1782763"/>
            <a:chOff x="3017838" y="563563"/>
            <a:chExt cx="1973262" cy="1981200"/>
          </a:xfrm>
        </p:grpSpPr>
        <p:sp>
          <p:nvSpPr>
            <p:cNvPr id="17" name="Rounded Rectangle 16">
              <a:hlinkClick r:id="rId8"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a:hlinkClick r:id="rId8" action="ppaction://hlinksldjump"/>
            </p:cNvPr>
            <p:cNvGraphicFramePr>
              <a:graphicFrameLocks noChangeAspect="1"/>
            </p:cNvGraphicFramePr>
            <p:nvPr/>
          </p:nvGraphicFramePr>
          <p:xfrm>
            <a:off x="3017838" y="1385995"/>
            <a:ext cx="1973262" cy="290405"/>
          </p:xfrm>
          <a:graphic>
            <a:graphicData uri="http://schemas.openxmlformats.org/presentationml/2006/ole">
              <mc:AlternateContent xmlns:mc="http://schemas.openxmlformats.org/markup-compatibility/2006">
                <mc:Choice xmlns:v="urn:schemas-microsoft-com:vml" Requires="v">
                  <p:oleObj spid="_x0000_s156730" name="Equation" r:id="rId9" imgW="863600" imgH="127000" progId="Equation.3">
                    <p:embed/>
                  </p:oleObj>
                </mc:Choice>
                <mc:Fallback>
                  <p:oleObj name="Equation" r:id="rId9" imgW="863600" imgH="127000" progId="Equation.3">
                    <p:embed/>
                    <p:pic>
                      <p:nvPicPr>
                        <p:cNvPr id="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17838" y="1385995"/>
                          <a:ext cx="1973262" cy="2904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 name="Group 23"/>
          <p:cNvGrpSpPr/>
          <p:nvPr/>
        </p:nvGrpSpPr>
        <p:grpSpPr>
          <a:xfrm>
            <a:off x="4740041" y="1722437"/>
            <a:ext cx="1669960" cy="1782763"/>
            <a:chOff x="3023970" y="3023176"/>
            <a:chExt cx="1669960" cy="1782763"/>
          </a:xfrm>
        </p:grpSpPr>
        <p:sp>
          <p:nvSpPr>
            <p:cNvPr id="22" name="Rounded Rectangle 21">
              <a:hlinkClick r:id="rId11" action="ppaction://hlinksldjump"/>
            </p:cNvPr>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a:hlinkClick r:id="rId11" action="ppaction://hlinksldjump"/>
            </p:cNvPr>
            <p:cNvGraphicFramePr>
              <a:graphicFrameLocks noChangeAspect="1"/>
            </p:cNvGraphicFramePr>
            <p:nvPr/>
          </p:nvGraphicFramePr>
          <p:xfrm>
            <a:off x="3097213" y="3763963"/>
            <a:ext cx="1504950" cy="260350"/>
          </p:xfrm>
          <a:graphic>
            <a:graphicData uri="http://schemas.openxmlformats.org/presentationml/2006/ole">
              <mc:AlternateContent xmlns:mc="http://schemas.openxmlformats.org/markup-compatibility/2006">
                <mc:Choice xmlns:v="urn:schemas-microsoft-com:vml" Requires="v">
                  <p:oleObj spid="_x0000_s156731" name="Equation" r:id="rId12" imgW="762000" imgH="127000" progId="Equation.3">
                    <p:embed/>
                  </p:oleObj>
                </mc:Choice>
                <mc:Fallback>
                  <p:oleObj name="Equation" r:id="rId12" imgW="762000" imgH="127000" progId="Equation.3">
                    <p:embed/>
                    <p:pic>
                      <p:nvPicPr>
                        <p:cNvPr id="0"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97213" y="3763963"/>
                          <a:ext cx="1504950"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 name="Group 18"/>
          <p:cNvGrpSpPr/>
          <p:nvPr/>
        </p:nvGrpSpPr>
        <p:grpSpPr>
          <a:xfrm>
            <a:off x="6705600" y="1722437"/>
            <a:ext cx="1669960" cy="1782763"/>
            <a:chOff x="3048000" y="563563"/>
            <a:chExt cx="1930940" cy="1981200"/>
          </a:xfrm>
        </p:grpSpPr>
        <p:sp>
          <p:nvSpPr>
            <p:cNvPr id="25" name="Rounded Rectangle 24">
              <a:hlinkClick r:id="rId4"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6" name="Object 25">
              <a:hlinkClick r:id="rId4" action="ppaction://hlinksldjump"/>
            </p:cNvPr>
            <p:cNvGraphicFramePr>
              <a:graphicFrameLocks noChangeAspect="1"/>
            </p:cNvGraphicFramePr>
            <p:nvPr/>
          </p:nvGraphicFramePr>
          <p:xfrm>
            <a:off x="3314214" y="1374105"/>
            <a:ext cx="1465794" cy="408523"/>
          </p:xfrm>
          <a:graphic>
            <a:graphicData uri="http://schemas.openxmlformats.org/presentationml/2006/ole">
              <mc:AlternateContent xmlns:mc="http://schemas.openxmlformats.org/markup-compatibility/2006">
                <mc:Choice xmlns:v="urn:schemas-microsoft-com:vml" Requires="v">
                  <p:oleObj spid="_x0000_s156732" name="Equation" r:id="rId14" imgW="457200" imgH="127000" progId="Equation.3">
                    <p:embed/>
                  </p:oleObj>
                </mc:Choice>
                <mc:Fallback>
                  <p:oleObj name="Equation" r:id="rId14" imgW="457200" imgH="127000" progId="Equation.3">
                    <p:embed/>
                    <p:pic>
                      <p:nvPicPr>
                        <p:cNvPr id="0"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14214" y="1374105"/>
                          <a:ext cx="1465794" cy="4085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7" name="Group 23"/>
          <p:cNvGrpSpPr/>
          <p:nvPr/>
        </p:nvGrpSpPr>
        <p:grpSpPr>
          <a:xfrm>
            <a:off x="1066800" y="3852069"/>
            <a:ext cx="1669960" cy="1782763"/>
            <a:chOff x="3023970" y="3023176"/>
            <a:chExt cx="1669960" cy="1782763"/>
          </a:xfrm>
        </p:grpSpPr>
        <p:sp>
          <p:nvSpPr>
            <p:cNvPr id="28" name="Rounded Rectangle 27">
              <a:hlinkClick r:id="rId16" action="ppaction://hlinksldjump"/>
            </p:cNvPr>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9" name="Object 28">
              <a:hlinkClick r:id="rId16" action="ppaction://hlinksldjump"/>
            </p:cNvPr>
            <p:cNvGraphicFramePr>
              <a:graphicFrameLocks noChangeAspect="1"/>
            </p:cNvGraphicFramePr>
            <p:nvPr/>
          </p:nvGraphicFramePr>
          <p:xfrm>
            <a:off x="3176370" y="3764539"/>
            <a:ext cx="1362978" cy="314386"/>
          </p:xfrm>
          <a:graphic>
            <a:graphicData uri="http://schemas.openxmlformats.org/presentationml/2006/ole">
              <mc:AlternateContent xmlns:mc="http://schemas.openxmlformats.org/markup-compatibility/2006">
                <mc:Choice xmlns:v="urn:schemas-microsoft-com:vml" Requires="v">
                  <p:oleObj spid="_x0000_s156733" name="Equation" r:id="rId17" imgW="571500" imgH="127000" progId="Equation.3">
                    <p:embed/>
                  </p:oleObj>
                </mc:Choice>
                <mc:Fallback>
                  <p:oleObj name="Equation" r:id="rId17" imgW="571500" imgH="127000" progId="Equation.3">
                    <p:embed/>
                    <p:pic>
                      <p:nvPicPr>
                        <p:cNvPr id="0" name="Picture 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76370" y="3764539"/>
                          <a:ext cx="1362978" cy="3143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0" name="Group 18"/>
          <p:cNvGrpSpPr/>
          <p:nvPr/>
        </p:nvGrpSpPr>
        <p:grpSpPr>
          <a:xfrm>
            <a:off x="6711598" y="3852069"/>
            <a:ext cx="1670402" cy="1782763"/>
            <a:chOff x="3047489" y="563563"/>
            <a:chExt cx="1931451" cy="1981200"/>
          </a:xfrm>
        </p:grpSpPr>
        <p:sp>
          <p:nvSpPr>
            <p:cNvPr id="31" name="Rounded Rectangle 30">
              <a:hlinkClick r:id="rId19"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2" name="Object 31">
              <a:hlinkClick r:id="rId20" action="ppaction://hlinksldjump"/>
            </p:cNvPr>
            <p:cNvGraphicFramePr>
              <a:graphicFrameLocks noChangeAspect="1"/>
            </p:cNvGraphicFramePr>
            <p:nvPr/>
          </p:nvGraphicFramePr>
          <p:xfrm>
            <a:off x="3047489" y="1330992"/>
            <a:ext cx="1908736" cy="294622"/>
          </p:xfrm>
          <a:graphic>
            <a:graphicData uri="http://schemas.openxmlformats.org/presentationml/2006/ole">
              <mc:AlternateContent xmlns:mc="http://schemas.openxmlformats.org/markup-compatibility/2006">
                <mc:Choice xmlns:v="urn:schemas-microsoft-com:vml" Requires="v">
                  <p:oleObj spid="_x0000_s156734" name="Equation" r:id="rId21" imgW="990600" imgH="152400" progId="Equation.3">
                    <p:embed/>
                  </p:oleObj>
                </mc:Choice>
                <mc:Fallback>
                  <p:oleObj name="Equation" r:id="rId21" imgW="990600" imgH="152400" progId="Equation.3">
                    <p:embed/>
                    <p:pic>
                      <p:nvPicPr>
                        <p:cNvPr id="0" name="Picture 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047489" y="1330992"/>
                          <a:ext cx="1908736" cy="294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3" name="Group 23"/>
          <p:cNvGrpSpPr/>
          <p:nvPr/>
        </p:nvGrpSpPr>
        <p:grpSpPr>
          <a:xfrm>
            <a:off x="2931518" y="3852069"/>
            <a:ext cx="1669960" cy="1782763"/>
            <a:chOff x="3023970" y="3023176"/>
            <a:chExt cx="1669960" cy="1782763"/>
          </a:xfrm>
        </p:grpSpPr>
        <p:sp>
          <p:nvSpPr>
            <p:cNvPr id="34" name="Rounded Rectangle 33">
              <a:hlinkClick r:id="rId20" action="ppaction://hlinksldjump"/>
            </p:cNvPr>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5" name="Object 34">
              <a:hlinkClick r:id="rId23" action="ppaction://hlinksldjump"/>
            </p:cNvPr>
            <p:cNvGraphicFramePr>
              <a:graphicFrameLocks noChangeAspect="1"/>
            </p:cNvGraphicFramePr>
            <p:nvPr/>
          </p:nvGraphicFramePr>
          <p:xfrm>
            <a:off x="3138270" y="3521652"/>
            <a:ext cx="1446213" cy="774700"/>
          </p:xfrm>
          <a:graphic>
            <a:graphicData uri="http://schemas.openxmlformats.org/presentationml/2006/ole">
              <mc:AlternateContent xmlns:mc="http://schemas.openxmlformats.org/markup-compatibility/2006">
                <mc:Choice xmlns:v="urn:schemas-microsoft-com:vml" Requires="v">
                  <p:oleObj spid="_x0000_s156735" name="Equation" r:id="rId24" imgW="762000" imgH="393700" progId="Equation.3">
                    <p:embed/>
                  </p:oleObj>
                </mc:Choice>
                <mc:Fallback>
                  <p:oleObj name="Equation" r:id="rId24" imgW="762000" imgH="393700" progId="Equation.3">
                    <p:embed/>
                    <p:pic>
                      <p:nvPicPr>
                        <p:cNvPr id="0" name="Picture 7"/>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138270" y="3521652"/>
                          <a:ext cx="1446213"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6" name="Group 18"/>
          <p:cNvGrpSpPr/>
          <p:nvPr/>
        </p:nvGrpSpPr>
        <p:grpSpPr>
          <a:xfrm>
            <a:off x="4788261" y="3856037"/>
            <a:ext cx="1669960" cy="1782763"/>
            <a:chOff x="3048000" y="563563"/>
            <a:chExt cx="1930940" cy="1981200"/>
          </a:xfrm>
        </p:grpSpPr>
        <p:sp>
          <p:nvSpPr>
            <p:cNvPr id="37" name="Rounded Rectangle 36">
              <a:hlinkClick r:id="rId19" action="ppaction://hlinksldjump"/>
            </p:cNvPr>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8" name="Object 37">
              <a:hlinkClick r:id="rId19" action="ppaction://hlinksldjump"/>
            </p:cNvPr>
            <p:cNvGraphicFramePr>
              <a:graphicFrameLocks noChangeAspect="1"/>
            </p:cNvGraphicFramePr>
            <p:nvPr/>
          </p:nvGraphicFramePr>
          <p:xfrm>
            <a:off x="3170193" y="1373333"/>
            <a:ext cx="1752991" cy="409295"/>
          </p:xfrm>
          <a:graphic>
            <a:graphicData uri="http://schemas.openxmlformats.org/presentationml/2006/ole">
              <mc:AlternateContent xmlns:mc="http://schemas.openxmlformats.org/markup-compatibility/2006">
                <mc:Choice xmlns:v="urn:schemas-microsoft-com:vml" Requires="v">
                  <p:oleObj spid="_x0000_s156736" name="Equation" r:id="rId26" imgW="546100" imgH="127000" progId="Equation.3">
                    <p:embed/>
                  </p:oleObj>
                </mc:Choice>
                <mc:Fallback>
                  <p:oleObj name="Equation" r:id="rId26" imgW="546100" imgH="127000" progId="Equation.3">
                    <p:embed/>
                    <p:pic>
                      <p:nvPicPr>
                        <p:cNvPr id="0" name="Picture 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170193" y="1373333"/>
                          <a:ext cx="1752991" cy="409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9" name="TextBox 38"/>
          <p:cNvSpPr txBox="1"/>
          <p:nvPr/>
        </p:nvSpPr>
        <p:spPr>
          <a:xfrm>
            <a:off x="321939" y="563563"/>
            <a:ext cx="3259461" cy="646331"/>
          </a:xfrm>
          <a:prstGeom prst="rect">
            <a:avLst/>
          </a:prstGeom>
          <a:noFill/>
        </p:spPr>
        <p:txBody>
          <a:bodyPr wrap="square" rtlCol="0">
            <a:spAutoFit/>
          </a:bodyPr>
          <a:lstStyle/>
          <a:p>
            <a:r>
              <a:rPr lang="en-US" sz="3600" b="1" dirty="0" smtClean="0"/>
              <a:t>Click on a card.</a:t>
            </a:r>
            <a:endParaRPr lang="en-US" sz="3600" b="1" dirty="0"/>
          </a:p>
        </p:txBody>
      </p:sp>
      <p:sp>
        <p:nvSpPr>
          <p:cNvPr id="40" name="TextBox 39">
            <a:hlinkClick r:id="" action="ppaction://noaction"/>
          </p:cNvPr>
          <p:cNvSpPr txBox="1"/>
          <p:nvPr/>
        </p:nvSpPr>
        <p:spPr>
          <a:xfrm>
            <a:off x="6113139" y="563563"/>
            <a:ext cx="3030861" cy="369332"/>
          </a:xfrm>
          <a:prstGeom prst="rect">
            <a:avLst/>
          </a:prstGeom>
          <a:noFill/>
        </p:spPr>
        <p:txBody>
          <a:bodyPr wrap="square" rtlCol="0">
            <a:spAutoFit/>
          </a:bodyPr>
          <a:lstStyle/>
          <a:p>
            <a:r>
              <a:rPr lang="en-US" u="sng" dirty="0" smtClean="0">
                <a:ln>
                  <a:solidFill>
                    <a:schemeClr val="tx1"/>
                  </a:solidFill>
                </a:ln>
                <a:solidFill>
                  <a:srgbClr val="C0504D"/>
                </a:solidFill>
                <a:latin typeface="Cambria" pitchFamily="18" charset="0"/>
              </a:rPr>
              <a:t>Go to the Practice Activity</a:t>
            </a:r>
            <a:endParaRPr lang="en-US"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7</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458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838200" y="2895600"/>
            <a:ext cx="80772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change the SUM.</a:t>
            </a:r>
            <a:endParaRPr lang="en-US" sz="3200" b="1" dirty="0">
              <a:solidFill>
                <a:srgbClr val="A43F96"/>
              </a:solidFill>
            </a:endParaRPr>
          </a:p>
        </p:txBody>
      </p:sp>
      <p:sp>
        <p:nvSpPr>
          <p:cNvPr id="13" name="TextBox 12"/>
          <p:cNvSpPr txBox="1"/>
          <p:nvPr/>
        </p:nvSpPr>
        <p:spPr>
          <a:xfrm>
            <a:off x="1807297" y="4596824"/>
            <a:ext cx="6574703" cy="584776"/>
          </a:xfrm>
          <a:prstGeom prst="rect">
            <a:avLst/>
          </a:prstGeom>
          <a:noFill/>
        </p:spPr>
        <p:txBody>
          <a:bodyPr wrap="square" rtlCol="0">
            <a:spAutoFit/>
          </a:bodyPr>
          <a:lstStyle/>
          <a:p>
            <a:r>
              <a:rPr lang="en-US" sz="3200" b="1" i="1" u="sng" dirty="0" smtClean="0">
                <a:solidFill>
                  <a:srgbClr val="A43F96"/>
                </a:solidFill>
              </a:rPr>
              <a:t>Commutative Property of Addition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19" name="Group 18"/>
          <p:cNvGrpSpPr/>
          <p:nvPr/>
        </p:nvGrpSpPr>
        <p:grpSpPr>
          <a:xfrm>
            <a:off x="3814564" y="609600"/>
            <a:ext cx="1706562" cy="1782763"/>
            <a:chOff x="3017838" y="563563"/>
            <a:chExt cx="1973262"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017838" y="1385995"/>
            <a:ext cx="1973262" cy="290405"/>
          </p:xfrm>
          <a:graphic>
            <a:graphicData uri="http://schemas.openxmlformats.org/presentationml/2006/ole">
              <mc:AlternateContent xmlns:mc="http://schemas.openxmlformats.org/markup-compatibility/2006">
                <mc:Choice xmlns:v="urn:schemas-microsoft-com:vml" Requires="v">
                  <p:oleObj spid="_x0000_s93200" name="Equation" r:id="rId8" imgW="863600" imgH="127000" progId="Equation.3">
                    <p:embed/>
                  </p:oleObj>
                </mc:Choice>
                <mc:Fallback>
                  <p:oleObj name="Equation" r:id="rId8" imgW="8636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7838" y="1385995"/>
                          <a:ext cx="1973262" cy="2904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 name="TextBox 19">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23" name="Group 22"/>
          <p:cNvGrpSpPr/>
          <p:nvPr/>
        </p:nvGrpSpPr>
        <p:grpSpPr>
          <a:xfrm>
            <a:off x="6400800" y="990600"/>
            <a:ext cx="2667000" cy="990600"/>
            <a:chOff x="6400800" y="990600"/>
            <a:chExt cx="2667000" cy="990600"/>
          </a:xfrm>
        </p:grpSpPr>
        <p:graphicFrame>
          <p:nvGraphicFramePr>
            <p:cNvPr id="93189" name="Object 5"/>
            <p:cNvGraphicFramePr>
              <a:graphicFrameLocks noChangeAspect="1"/>
            </p:cNvGraphicFramePr>
            <p:nvPr/>
          </p:nvGraphicFramePr>
          <p:xfrm>
            <a:off x="6477000" y="1585983"/>
            <a:ext cx="2133600" cy="395217"/>
          </p:xfrm>
          <a:graphic>
            <a:graphicData uri="http://schemas.openxmlformats.org/presentationml/2006/ole">
              <mc:AlternateContent xmlns:mc="http://schemas.openxmlformats.org/markup-compatibility/2006">
                <mc:Choice xmlns:v="urn:schemas-microsoft-com:vml" Requires="v">
                  <p:oleObj spid="_x0000_s93201" name="Equation" r:id="rId11" imgW="762000" imgH="139700" progId="Equation.3">
                    <p:embed/>
                  </p:oleObj>
                </mc:Choice>
                <mc:Fallback>
                  <p:oleObj name="Equation" r:id="rId11" imgW="762000" imgH="139700" progId="Equation.3">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77000" y="1585983"/>
                          <a:ext cx="2133600" cy="395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8</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0"/>
          <p:cNvSpPr txBox="1"/>
          <p:nvPr/>
        </p:nvSpPr>
        <p:spPr>
          <a:xfrm>
            <a:off x="1273897" y="4621648"/>
            <a:ext cx="7412903" cy="584776"/>
          </a:xfrm>
          <a:prstGeom prst="rect">
            <a:avLst/>
          </a:prstGeom>
          <a:noFill/>
        </p:spPr>
        <p:txBody>
          <a:bodyPr wrap="square" rtlCol="0">
            <a:spAutoFit/>
          </a:bodyPr>
          <a:lstStyle/>
          <a:p>
            <a:r>
              <a:rPr lang="en-US" sz="3200" b="1" i="1" u="sng" dirty="0" smtClean="0">
                <a:solidFill>
                  <a:srgbClr val="A43F96"/>
                </a:solidFill>
              </a:rPr>
              <a:t>Commutative Property of Multiplication</a:t>
            </a:r>
            <a:endParaRPr lang="en-US" sz="3200" b="1" i="1" u="sng" dirty="0">
              <a:solidFill>
                <a:srgbClr val="A43F96"/>
              </a:solidFill>
            </a:endParaRPr>
          </a:p>
        </p:txBody>
      </p:sp>
      <p:sp>
        <p:nvSpPr>
          <p:cNvPr id="14" name="TextBox 13"/>
          <p:cNvSpPr txBox="1"/>
          <p:nvPr/>
        </p:nvSpPr>
        <p:spPr>
          <a:xfrm>
            <a:off x="812800" y="3159572"/>
            <a:ext cx="8102600" cy="1077218"/>
          </a:xfrm>
          <a:prstGeom prst="rect">
            <a:avLst/>
          </a:prstGeom>
          <a:noFill/>
        </p:spPr>
        <p:txBody>
          <a:bodyPr wrap="square" rtlCol="0">
            <a:spAutoFit/>
          </a:bodyPr>
          <a:lstStyle/>
          <a:p>
            <a:r>
              <a:rPr lang="en-US" sz="3200" b="1" dirty="0" smtClean="0">
                <a:solidFill>
                  <a:srgbClr val="A43F96"/>
                </a:solidFill>
              </a:rPr>
              <a:t>Changing the </a:t>
            </a:r>
            <a:r>
              <a:rPr lang="en-US" sz="3200" b="1" i="1" u="sng" dirty="0" smtClean="0">
                <a:solidFill>
                  <a:srgbClr val="A43F96"/>
                </a:solidFill>
              </a:rPr>
              <a:t>order </a:t>
            </a:r>
            <a:r>
              <a:rPr lang="en-US" sz="3200" b="1" dirty="0" smtClean="0">
                <a:solidFill>
                  <a:srgbClr val="A43F96"/>
                </a:solidFill>
              </a:rPr>
              <a:t>of the numbers does not </a:t>
            </a:r>
          </a:p>
          <a:p>
            <a:r>
              <a:rPr lang="en-US" sz="3200" b="1" dirty="0" smtClean="0">
                <a:solidFill>
                  <a:srgbClr val="A43F96"/>
                </a:solidFill>
              </a:rPr>
              <a:t>change the PRODUCT.</a:t>
            </a:r>
            <a:endParaRPr lang="en-US" sz="3200" b="1" dirty="0">
              <a:solidFill>
                <a:srgbClr val="A43F96"/>
              </a:solidFill>
            </a:endParaRPr>
          </a:p>
        </p:txBody>
      </p:sp>
      <p:sp>
        <p:nvSpPr>
          <p:cNvPr id="20" name="TextBox 19"/>
          <p:cNvSpPr txBox="1"/>
          <p:nvPr/>
        </p:nvSpPr>
        <p:spPr>
          <a:xfrm>
            <a:off x="457200" y="8382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4" name="Group 23"/>
          <p:cNvGrpSpPr/>
          <p:nvPr/>
        </p:nvGrpSpPr>
        <p:grpSpPr>
          <a:xfrm>
            <a:off x="3806780" y="838200"/>
            <a:ext cx="1669960" cy="1782763"/>
            <a:chOff x="3023970" y="3023176"/>
            <a:chExt cx="1669960" cy="1782763"/>
          </a:xfrm>
        </p:grpSpPr>
        <p:sp>
          <p:nvSpPr>
            <p:cNvPr id="22" name="Rounded Rectangle 21"/>
            <p:cNvSpPr/>
            <p:nvPr/>
          </p:nvSpPr>
          <p:spPr>
            <a:xfrm>
              <a:off x="3023970" y="3023176"/>
              <a:ext cx="1669960" cy="1782763"/>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3097213" y="3763963"/>
            <a:ext cx="1504950" cy="260350"/>
          </p:xfrm>
          <a:graphic>
            <a:graphicData uri="http://schemas.openxmlformats.org/presentationml/2006/ole">
              <mc:AlternateContent xmlns:mc="http://schemas.openxmlformats.org/markup-compatibility/2006">
                <mc:Choice xmlns:v="urn:schemas-microsoft-com:vml" Requires="v">
                  <p:oleObj spid="_x0000_s171025" name="Equation" r:id="rId8" imgW="762000" imgH="127000" progId="Equation.3">
                    <p:embed/>
                  </p:oleObj>
                </mc:Choice>
                <mc:Fallback>
                  <p:oleObj name="Equation" r:id="rId8" imgW="762000" imgH="127000" progId="Equation.3">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97213" y="3763963"/>
                          <a:ext cx="1504950"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7" name="Group 16"/>
          <p:cNvGrpSpPr/>
          <p:nvPr/>
        </p:nvGrpSpPr>
        <p:grpSpPr>
          <a:xfrm>
            <a:off x="6400800" y="990600"/>
            <a:ext cx="2667000" cy="990600"/>
            <a:chOff x="6400800" y="990600"/>
            <a:chExt cx="2667000" cy="990600"/>
          </a:xfrm>
        </p:grpSpPr>
        <p:graphicFrame>
          <p:nvGraphicFramePr>
            <p:cNvPr id="18" name="Object 5"/>
            <p:cNvGraphicFramePr>
              <a:graphicFrameLocks noChangeAspect="1"/>
            </p:cNvGraphicFramePr>
            <p:nvPr/>
          </p:nvGraphicFramePr>
          <p:xfrm>
            <a:off x="6637338" y="1585913"/>
            <a:ext cx="1812925" cy="395287"/>
          </p:xfrm>
          <a:graphic>
            <a:graphicData uri="http://schemas.openxmlformats.org/presentationml/2006/ole">
              <mc:AlternateContent xmlns:mc="http://schemas.openxmlformats.org/markup-compatibility/2006">
                <mc:Choice xmlns:v="urn:schemas-microsoft-com:vml" Requires="v">
                  <p:oleObj spid="_x0000_s171026" name="Equation" r:id="rId11" imgW="647700" imgH="139700" progId="Equation.3">
                    <p:embed/>
                  </p:oleObj>
                </mc:Choice>
                <mc:Fallback>
                  <p:oleObj name="Equation" r:id="rId11" imgW="647700" imgH="1397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37338" y="1585913"/>
                          <a:ext cx="1812925"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1"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Summary: Definitions  </a:t>
            </a:r>
          </a:p>
        </p:txBody>
      </p:sp>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9</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533400"/>
            <a:ext cx="8686800" cy="5486399"/>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r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685801" y="3276600"/>
            <a:ext cx="8458199" cy="584776"/>
          </a:xfrm>
          <a:prstGeom prst="rect">
            <a:avLst/>
          </a:prstGeom>
          <a:noFill/>
        </p:spPr>
        <p:txBody>
          <a:bodyPr wrap="square" rtlCol="0">
            <a:spAutoFit/>
          </a:bodyPr>
          <a:lstStyle/>
          <a:p>
            <a:r>
              <a:rPr lang="en-US" sz="3200" b="1" dirty="0" smtClean="0">
                <a:solidFill>
                  <a:srgbClr val="A43F96"/>
                </a:solidFill>
              </a:rPr>
              <a:t>Multiplying a number by 1 leaves it unchanged.</a:t>
            </a:r>
            <a:endParaRPr lang="en-US" sz="3200" b="1" dirty="0">
              <a:solidFill>
                <a:srgbClr val="A43F96"/>
              </a:solidFill>
            </a:endParaRPr>
          </a:p>
        </p:txBody>
      </p:sp>
      <p:sp>
        <p:nvSpPr>
          <p:cNvPr id="13" name="TextBox 12"/>
          <p:cNvSpPr txBox="1"/>
          <p:nvPr/>
        </p:nvSpPr>
        <p:spPr>
          <a:xfrm>
            <a:off x="1426298" y="4648200"/>
            <a:ext cx="6596206" cy="584776"/>
          </a:xfrm>
          <a:prstGeom prst="rect">
            <a:avLst/>
          </a:prstGeom>
          <a:noFill/>
        </p:spPr>
        <p:txBody>
          <a:bodyPr wrap="square" rtlCol="0">
            <a:spAutoFit/>
          </a:bodyPr>
          <a:lstStyle/>
          <a:p>
            <a:r>
              <a:rPr lang="en-US" sz="3200" b="1" i="1" u="sng" dirty="0" smtClean="0">
                <a:solidFill>
                  <a:srgbClr val="A43F96"/>
                </a:solidFill>
              </a:rPr>
              <a:t>Identity Property of Multiplication</a:t>
            </a:r>
            <a:endParaRPr lang="en-US" sz="3200" b="1" i="1" u="sng" dirty="0">
              <a:solidFill>
                <a:srgbClr val="A43F96"/>
              </a:solidFill>
            </a:endParaRPr>
          </a:p>
        </p:txBody>
      </p:sp>
      <p:sp>
        <p:nvSpPr>
          <p:cNvPr id="15" name="TextBox 14"/>
          <p:cNvSpPr txBox="1"/>
          <p:nvPr/>
        </p:nvSpPr>
        <p:spPr>
          <a:xfrm>
            <a:off x="457200" y="609600"/>
            <a:ext cx="2362200" cy="1077218"/>
          </a:xfrm>
          <a:prstGeom prst="rect">
            <a:avLst/>
          </a:prstGeom>
          <a:noFill/>
        </p:spPr>
        <p:txBody>
          <a:bodyPr wrap="square" rtlCol="0">
            <a:spAutoFit/>
          </a:bodyPr>
          <a:lstStyle/>
          <a:p>
            <a:r>
              <a:rPr lang="en-US" sz="3200" b="1" dirty="0" smtClean="0">
                <a:solidFill>
                  <a:srgbClr val="42193C"/>
                </a:solidFill>
              </a:rPr>
              <a:t>Let’s discuss the card: </a:t>
            </a:r>
            <a:endParaRPr lang="en-US" sz="3200" b="1" dirty="0">
              <a:solidFill>
                <a:srgbClr val="42193C"/>
              </a:solidFill>
            </a:endParaRPr>
          </a:p>
        </p:txBody>
      </p:sp>
      <p:grpSp>
        <p:nvGrpSpPr>
          <p:cNvPr id="3" name="Group 18"/>
          <p:cNvGrpSpPr/>
          <p:nvPr/>
        </p:nvGrpSpPr>
        <p:grpSpPr>
          <a:xfrm>
            <a:off x="3892640" y="785018"/>
            <a:ext cx="1669960" cy="1782763"/>
            <a:chOff x="3048000" y="563563"/>
            <a:chExt cx="1930940" cy="1981200"/>
          </a:xfrm>
        </p:grpSpPr>
        <p:sp>
          <p:nvSpPr>
            <p:cNvPr id="17" name="Rounded Rectangle 16"/>
            <p:cNvSpPr/>
            <p:nvPr/>
          </p:nvSpPr>
          <p:spPr>
            <a:xfrm>
              <a:off x="3048000" y="563563"/>
              <a:ext cx="1930940" cy="19812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nvGraphicFramePr>
          <p:xfrm>
            <a:off x="3314214" y="1374105"/>
            <a:ext cx="1465794" cy="408523"/>
          </p:xfrm>
          <a:graphic>
            <a:graphicData uri="http://schemas.openxmlformats.org/presentationml/2006/ole">
              <mc:AlternateContent xmlns:mc="http://schemas.openxmlformats.org/markup-compatibility/2006">
                <mc:Choice xmlns:v="urn:schemas-microsoft-com:vml" Requires="v">
                  <p:oleObj spid="_x0000_s117776" name="Equation" r:id="rId8" imgW="457200" imgH="127000" progId="Equation.3">
                    <p:embed/>
                  </p:oleObj>
                </mc:Choice>
                <mc:Fallback>
                  <p:oleObj name="Equation" r:id="rId8" imgW="457200" imgH="127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14214" y="1374105"/>
                          <a:ext cx="1465794" cy="4085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TextBox 15">
            <a:hlinkClick r:id="rId10" action="ppaction://hlinksldjump"/>
          </p:cNvPr>
          <p:cNvSpPr txBox="1"/>
          <p:nvPr/>
        </p:nvSpPr>
        <p:spPr>
          <a:xfrm>
            <a:off x="5486400" y="5373468"/>
            <a:ext cx="2971800" cy="646331"/>
          </a:xfrm>
          <a:prstGeom prst="rect">
            <a:avLst/>
          </a:prstGeom>
          <a:noFill/>
        </p:spPr>
        <p:txBody>
          <a:bodyPr wrap="square" rtlCol="0">
            <a:spAutoFit/>
          </a:bodyPr>
          <a:lstStyle/>
          <a:p>
            <a:r>
              <a:rPr lang="en-US" sz="3600" b="1" u="sng" dirty="0" smtClean="0"/>
              <a:t>Click to Return</a:t>
            </a:r>
            <a:endParaRPr lang="en-US" sz="3600" b="1" u="sng" dirty="0"/>
          </a:p>
        </p:txBody>
      </p:sp>
      <p:grpSp>
        <p:nvGrpSpPr>
          <p:cNvPr id="19" name="Group 18"/>
          <p:cNvGrpSpPr/>
          <p:nvPr/>
        </p:nvGrpSpPr>
        <p:grpSpPr>
          <a:xfrm>
            <a:off x="6400800" y="990600"/>
            <a:ext cx="2667000" cy="973138"/>
            <a:chOff x="6400800" y="990600"/>
            <a:chExt cx="2667000" cy="973138"/>
          </a:xfrm>
        </p:grpSpPr>
        <p:graphicFrame>
          <p:nvGraphicFramePr>
            <p:cNvPr id="20" name="Object 5"/>
            <p:cNvGraphicFramePr>
              <a:graphicFrameLocks noChangeAspect="1"/>
            </p:cNvGraphicFramePr>
            <p:nvPr/>
          </p:nvGraphicFramePr>
          <p:xfrm>
            <a:off x="6884988" y="1603375"/>
            <a:ext cx="1316037" cy="360363"/>
          </p:xfrm>
          <a:graphic>
            <a:graphicData uri="http://schemas.openxmlformats.org/presentationml/2006/ole">
              <mc:AlternateContent xmlns:mc="http://schemas.openxmlformats.org/markup-compatibility/2006">
                <mc:Choice xmlns:v="urn:schemas-microsoft-com:vml" Requires="v">
                  <p:oleObj spid="_x0000_s117777" name="Equation" r:id="rId11" imgW="469900" imgH="127000" progId="Equation.3">
                    <p:embed/>
                  </p:oleObj>
                </mc:Choice>
                <mc:Fallback>
                  <p:oleObj name="Equation" r:id="rId11" imgW="469900" imgH="127000" progId="Equation.3">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84988" y="1603375"/>
                          <a:ext cx="1316037"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400800" y="990600"/>
              <a:ext cx="2667000" cy="584776"/>
            </a:xfrm>
            <a:prstGeom prst="rect">
              <a:avLst/>
            </a:prstGeom>
            <a:noFill/>
          </p:spPr>
          <p:txBody>
            <a:bodyPr wrap="square" rtlCol="0">
              <a:spAutoFit/>
            </a:bodyPr>
            <a:lstStyle/>
            <a:p>
              <a:r>
                <a:rPr lang="en-US" sz="3200" b="1" u="sng" dirty="0" smtClean="0"/>
                <a:t>Algebraically </a:t>
              </a:r>
              <a:endParaRPr lang="en-US" sz="3200" b="1" u="sng" dirty="0"/>
            </a:p>
          </p:txBody>
        </p:sp>
      </p:grpSp>
      <p:sp>
        <p:nvSpPr>
          <p:cNvPr id="22" name="Agenda Link">
            <a:hlinkClick r:id="rId13" action="ppaction://hlinksldjump"/>
          </p:cNvPr>
          <p:cNvSpPr txBox="1"/>
          <p:nvPr/>
        </p:nvSpPr>
        <p:spPr>
          <a:xfrm>
            <a:off x="2692400" y="6019800"/>
            <a:ext cx="1016000" cy="419100"/>
          </a:xfrm>
          <a:prstGeom prst="rect">
            <a:avLst/>
          </a:prstGeom>
        </p:spPr>
        <p:txBody>
          <a:bodyPr wrap="none" anchor="ctr">
            <a:normAutofit/>
          </a:bodyPr>
          <a:lstStyle/>
          <a:p>
            <a:pPr fontAlgn="auto">
              <a:spcAft>
                <a:spcPts val="0"/>
              </a:spcAft>
              <a:defRPr/>
            </a:pPr>
            <a:r>
              <a:rPr lang="en-US" b="1" dirty="0" smtClean="0">
                <a:solidFill>
                  <a:schemeClr val="bg1"/>
                </a:solidFill>
                <a:latin typeface="Perpetua" pitchFamily="18" charset="0"/>
                <a:ea typeface="+mj-ea"/>
                <a:cs typeface="+mj-cs"/>
              </a:rPr>
              <a:t>Key Words</a:t>
            </a:r>
            <a:endParaRPr lang="en-US" b="1" dirty="0">
              <a:solidFill>
                <a:schemeClr val="bg1"/>
              </a:solidFill>
              <a:latin typeface="Perpetua"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5842</TotalTime>
  <Words>6938</Words>
  <Application>Microsoft Office PowerPoint</Application>
  <PresentationFormat>On-screen Show (4:3)</PresentationFormat>
  <Paragraphs>522</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PowerPoint Presentation</vt:lpstr>
      <vt:lpstr>Warm Up</vt:lpstr>
      <vt:lpstr>Launch</vt:lpstr>
      <vt:lpstr>Explore: Marvin the Magician’s Cards</vt:lpstr>
      <vt:lpstr>PowerPoint Presentation</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Summary: Definitions  </vt:lpstr>
      <vt:lpstr>Assessment- Exit Slip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Susan</cp:lastModifiedBy>
  <cp:revision>606</cp:revision>
  <dcterms:created xsi:type="dcterms:W3CDTF">2013-08-18T23:02:12Z</dcterms:created>
  <dcterms:modified xsi:type="dcterms:W3CDTF">2014-03-10T17:48:44Z</dcterms:modified>
</cp:coreProperties>
</file>