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4" r:id="rId5"/>
    <p:sldId id="265" r:id="rId6"/>
    <p:sldId id="272" r:id="rId7"/>
    <p:sldId id="267" r:id="rId8"/>
    <p:sldId id="273" r:id="rId9"/>
    <p:sldId id="274" r:id="rId10"/>
    <p:sldId id="275" r:id="rId11"/>
    <p:sldId id="259" r:id="rId12"/>
    <p:sldId id="262" r:id="rId13"/>
    <p:sldId id="270" r:id="rId14"/>
    <p:sldId id="268" r:id="rId15"/>
    <p:sldId id="271" r:id="rId16"/>
    <p:sldId id="276" r:id="rId17"/>
    <p:sldId id="277" r:id="rId18"/>
    <p:sldId id="278" r:id="rId19"/>
    <p:sldId id="279" r:id="rId20"/>
    <p:sldId id="260" r:id="rId21"/>
    <p:sldId id="263" r:id="rId22"/>
    <p:sldId id="266" r:id="rId23"/>
    <p:sldId id="26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1182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35F2-6F66-4ECB-B4FC-0C7653D2C623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0DF4-BDC0-4CD0-B857-F20CD8043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33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35F2-6F66-4ECB-B4FC-0C7653D2C623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0DF4-BDC0-4CD0-B857-F20CD8043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4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35F2-6F66-4ECB-B4FC-0C7653D2C623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0DF4-BDC0-4CD0-B857-F20CD8043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35F2-6F66-4ECB-B4FC-0C7653D2C623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0DF4-BDC0-4CD0-B857-F20CD8043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3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35F2-6F66-4ECB-B4FC-0C7653D2C623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0DF4-BDC0-4CD0-B857-F20CD8043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35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35F2-6F66-4ECB-B4FC-0C7653D2C623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0DF4-BDC0-4CD0-B857-F20CD8043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87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35F2-6F66-4ECB-B4FC-0C7653D2C623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0DF4-BDC0-4CD0-B857-F20CD8043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43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35F2-6F66-4ECB-B4FC-0C7653D2C623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0DF4-BDC0-4CD0-B857-F20CD8043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47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35F2-6F66-4ECB-B4FC-0C7653D2C623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0DF4-BDC0-4CD0-B857-F20CD8043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48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35F2-6F66-4ECB-B4FC-0C7653D2C623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0DF4-BDC0-4CD0-B857-F20CD8043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6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35F2-6F66-4ECB-B4FC-0C7653D2C623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0DF4-BDC0-4CD0-B857-F20CD8043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3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B35F2-6F66-4ECB-B4FC-0C7653D2C623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B0DF4-BDC0-4CD0-B857-F20CD8043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7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" y="0"/>
            <a:ext cx="12288652" cy="69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64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1336431"/>
            <a:ext cx="11226019" cy="5205046"/>
          </a:xfrm>
        </p:spPr>
      </p:pic>
      <p:sp>
        <p:nvSpPr>
          <p:cNvPr id="8" name="Rectangle 7"/>
          <p:cNvSpPr/>
          <p:nvPr/>
        </p:nvSpPr>
        <p:spPr>
          <a:xfrm>
            <a:off x="1519418" y="114218"/>
            <a:ext cx="91532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Economic Struggles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426" y="1735456"/>
            <a:ext cx="1021314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Unemployment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Over depletion of natural resources (pollution)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Improving public services (which forces the country to raise taxes) </a:t>
            </a:r>
          </a:p>
          <a:p>
            <a:endParaRPr lang="en-US" sz="3200" dirty="0"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669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67" y="1137248"/>
            <a:ext cx="10944663" cy="31370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76581" y="1951672"/>
            <a:ext cx="6038834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Germany</a:t>
            </a:r>
            <a:endParaRPr lang="en-US" sz="9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8" y="4535328"/>
            <a:ext cx="3657600" cy="2188464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2681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1336431"/>
            <a:ext cx="11226019" cy="5205046"/>
          </a:xfrm>
        </p:spPr>
      </p:pic>
      <p:sp>
        <p:nvSpPr>
          <p:cNvPr id="8" name="Rectangle 7"/>
          <p:cNvSpPr/>
          <p:nvPr/>
        </p:nvSpPr>
        <p:spPr>
          <a:xfrm>
            <a:off x="1890430" y="114218"/>
            <a:ext cx="84111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Economic System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426" y="1735456"/>
            <a:ext cx="10213145" cy="457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Germany has a </a:t>
            </a:r>
            <a:r>
              <a:rPr lang="en-US" sz="4800" b="1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Mixed economic system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After reunification in 1990, East Germany had to move away from a Command economic system and slowly towards a Market System.</a:t>
            </a:r>
          </a:p>
          <a:p>
            <a:endParaRPr lang="en-US" sz="3200" dirty="0"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543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1336431"/>
            <a:ext cx="11226019" cy="5205046"/>
          </a:xfrm>
        </p:spPr>
      </p:pic>
      <p:sp>
        <p:nvSpPr>
          <p:cNvPr id="8" name="Rectangle 7"/>
          <p:cNvSpPr/>
          <p:nvPr/>
        </p:nvSpPr>
        <p:spPr>
          <a:xfrm>
            <a:off x="1867481" y="114218"/>
            <a:ext cx="84570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Natural Resources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426" y="1735456"/>
            <a:ext cx="1021314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What’s available?</a:t>
            </a:r>
          </a:p>
          <a:p>
            <a:pPr marL="1314450" lvl="1" indent="-8572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Coal, lignite, natural gas, iron ore, copper, nickel, uranium, potash, salt, construction materials, timber, arable land</a:t>
            </a:r>
          </a:p>
          <a:p>
            <a:endParaRPr lang="en-US" sz="3200" dirty="0"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681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1336431"/>
            <a:ext cx="11226019" cy="5205046"/>
          </a:xfrm>
        </p:spPr>
      </p:pic>
      <p:sp>
        <p:nvSpPr>
          <p:cNvPr id="8" name="Rectangle 7"/>
          <p:cNvSpPr/>
          <p:nvPr/>
        </p:nvSpPr>
        <p:spPr>
          <a:xfrm>
            <a:off x="4052825" y="114218"/>
            <a:ext cx="408637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Land Use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426" y="1735456"/>
            <a:ext cx="1021314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What percentage of the land is </a:t>
            </a:r>
            <a:r>
              <a:rPr lang="en-US" sz="3600" b="1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arable </a:t>
            </a:r>
            <a:r>
              <a:rPr lang="en-US" sz="36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(capable of being farmed)?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33%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chemeClr val="bg1"/>
              </a:solidFill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What are the major agricultural products?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Potatoes, wheat, barley, sugar beets, fruit, cabbages, cattle, pigs, poultry</a:t>
            </a:r>
          </a:p>
          <a:p>
            <a:endParaRPr lang="en-US" sz="3200" dirty="0"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957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1336431"/>
            <a:ext cx="11226019" cy="5205046"/>
          </a:xfrm>
        </p:spPr>
      </p:pic>
      <p:sp>
        <p:nvSpPr>
          <p:cNvPr id="8" name="Rectangle 7"/>
          <p:cNvSpPr/>
          <p:nvPr/>
        </p:nvSpPr>
        <p:spPr>
          <a:xfrm>
            <a:off x="3803560" y="114218"/>
            <a:ext cx="45849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Industries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426" y="1735456"/>
            <a:ext cx="102131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What’s being produced in the factories?</a:t>
            </a:r>
          </a:p>
          <a:p>
            <a:pPr lvl="1"/>
            <a:r>
              <a:rPr lang="en-US" sz="4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Among the world’s largest and most technologically advanced producers of iron, steel, coal, cement, chemicals, machinery, vehicles, machine tools, electronics, food &amp; beverages, shipbuilding, &amp; textiles</a:t>
            </a:r>
          </a:p>
          <a:p>
            <a:endParaRPr lang="en-US" sz="3200" dirty="0"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615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1336431"/>
            <a:ext cx="11226019" cy="5205046"/>
          </a:xfrm>
        </p:spPr>
      </p:pic>
      <p:sp>
        <p:nvSpPr>
          <p:cNvPr id="8" name="Rectangle 7"/>
          <p:cNvSpPr/>
          <p:nvPr/>
        </p:nvSpPr>
        <p:spPr>
          <a:xfrm>
            <a:off x="2953201" y="114218"/>
            <a:ext cx="62856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Literacy Rate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426" y="1735456"/>
            <a:ext cx="102131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What percentage of people over the age of 15 can read and write?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99%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schemeClr val="bg1"/>
              </a:solidFill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How long are students required to stay in school?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16 years</a:t>
            </a:r>
          </a:p>
          <a:p>
            <a:endParaRPr lang="en-US" sz="3200" dirty="0"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62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1336431"/>
            <a:ext cx="11226019" cy="5205046"/>
          </a:xfrm>
        </p:spPr>
      </p:pic>
      <p:sp>
        <p:nvSpPr>
          <p:cNvPr id="8" name="Rectangle 7"/>
          <p:cNvSpPr/>
          <p:nvPr/>
        </p:nvSpPr>
        <p:spPr>
          <a:xfrm>
            <a:off x="1462251" y="114218"/>
            <a:ext cx="926753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Unemployment Rate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426" y="1735456"/>
            <a:ext cx="102131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What percentage of people do not have jobs?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5.5%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schemeClr val="bg1"/>
              </a:solidFill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What percentage of people live in poverty?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15.5%</a:t>
            </a:r>
          </a:p>
          <a:p>
            <a:endParaRPr lang="en-US" sz="3200" dirty="0"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440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1336431"/>
            <a:ext cx="11226019" cy="5205046"/>
          </a:xfrm>
        </p:spPr>
      </p:pic>
      <p:sp>
        <p:nvSpPr>
          <p:cNvPr id="8" name="Rectangle 7"/>
          <p:cNvSpPr/>
          <p:nvPr/>
        </p:nvSpPr>
        <p:spPr>
          <a:xfrm>
            <a:off x="5116425" y="114218"/>
            <a:ext cx="19591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GDP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426" y="1735456"/>
            <a:ext cx="102131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$3.401 trillion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5</a:t>
            </a:r>
            <a:r>
              <a:rPr lang="en-US" sz="4000" baseline="30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th</a:t>
            </a:r>
            <a:r>
              <a:rPr lang="en-US" sz="4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 largest in the world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schemeClr val="bg1"/>
              </a:solidFill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GDP Per Capita--What is the value of goods and services produced </a:t>
            </a:r>
            <a:r>
              <a:rPr lang="en-US" sz="4000" b="1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per person</a:t>
            </a:r>
            <a:r>
              <a:rPr lang="en-US" sz="4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$37,500</a:t>
            </a:r>
          </a:p>
          <a:p>
            <a:endParaRPr lang="en-US" sz="3200" dirty="0"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661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1336431"/>
            <a:ext cx="11226019" cy="5205046"/>
          </a:xfrm>
        </p:spPr>
      </p:pic>
      <p:sp>
        <p:nvSpPr>
          <p:cNvPr id="8" name="Rectangle 7"/>
          <p:cNvSpPr/>
          <p:nvPr/>
        </p:nvSpPr>
        <p:spPr>
          <a:xfrm>
            <a:off x="1519418" y="114218"/>
            <a:ext cx="91532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Economic Struggles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426" y="1735456"/>
            <a:ext cx="10213145" cy="413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Modernizing the former East German economy (annual transfers from west to east of $80 billion)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The former East Germany’s decayed economy continues to be a burden on the country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Unemployment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Over depletion of natural resources (pollution)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Improving public services (which forces the country to raise taxes) </a:t>
            </a:r>
          </a:p>
          <a:p>
            <a:endParaRPr lang="en-US" sz="3200" dirty="0"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469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66" y="906862"/>
            <a:ext cx="10944663" cy="31370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36947" y="1736746"/>
            <a:ext cx="991810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United Kingdom</a:t>
            </a:r>
            <a:endParaRPr lang="en-US" sz="9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42" y="4280992"/>
            <a:ext cx="4220309" cy="210312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3394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68" y="807188"/>
            <a:ext cx="10944663" cy="31370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17733" y="1637072"/>
            <a:ext cx="3956532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Russia</a:t>
            </a:r>
            <a:endParaRPr lang="en-US" sz="9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619" y="4120982"/>
            <a:ext cx="3200400" cy="256032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3174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1336431"/>
            <a:ext cx="11226019" cy="5205046"/>
          </a:xfrm>
        </p:spPr>
      </p:pic>
      <p:sp>
        <p:nvSpPr>
          <p:cNvPr id="8" name="Rectangle 7"/>
          <p:cNvSpPr/>
          <p:nvPr/>
        </p:nvSpPr>
        <p:spPr>
          <a:xfrm>
            <a:off x="1890430" y="114218"/>
            <a:ext cx="84111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Economic System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426" y="1735456"/>
            <a:ext cx="10213145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Russia has a </a:t>
            </a:r>
            <a:r>
              <a:rPr lang="en-US" sz="4400" b="1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Mixed economic system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Russia’s economy has been moving away from a Command economy and more towards a free Market economy since the fall of the Soviet Union in 1991…not there yet (Mixed)</a:t>
            </a:r>
          </a:p>
          <a:p>
            <a:endParaRPr lang="en-US" sz="3200" dirty="0"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857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1336431"/>
            <a:ext cx="11226019" cy="5205046"/>
          </a:xfrm>
        </p:spPr>
      </p:pic>
      <p:sp>
        <p:nvSpPr>
          <p:cNvPr id="8" name="Rectangle 7"/>
          <p:cNvSpPr/>
          <p:nvPr/>
        </p:nvSpPr>
        <p:spPr>
          <a:xfrm>
            <a:off x="1867481" y="114218"/>
            <a:ext cx="84570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Natural Resources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426" y="1735456"/>
            <a:ext cx="10213145" cy="457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What’s available?</a:t>
            </a:r>
          </a:p>
          <a:p>
            <a:pPr marL="1143000" lvl="1" indent="-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Wide natural resource base including </a:t>
            </a:r>
            <a:r>
              <a:rPr lang="en-US" sz="3200" b="1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major </a:t>
            </a:r>
            <a:r>
              <a:rPr lang="en-US" sz="32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deposits of oil, natural gas, coal, many minerals, timber</a:t>
            </a:r>
          </a:p>
          <a:p>
            <a:pPr marL="1143000" lvl="1" indent="-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Russia leads the world in oil production (2012)</a:t>
            </a:r>
          </a:p>
          <a:p>
            <a:pPr>
              <a:lnSpc>
                <a:spcPct val="90000"/>
              </a:lnSpc>
            </a:pPr>
            <a:endParaRPr lang="en-US" sz="3200" b="1" dirty="0">
              <a:solidFill>
                <a:schemeClr val="bg1"/>
              </a:solidFill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Obstacles such as harsh climate, terrain, distance, &amp; size hinder Russia’s exploitation (use) of natural resources</a:t>
            </a:r>
            <a:endParaRPr lang="en-US" sz="3200" dirty="0" smtClean="0">
              <a:solidFill>
                <a:schemeClr val="bg1"/>
              </a:solidFill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  <a:p>
            <a:endParaRPr lang="en-US" sz="3200" dirty="0"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963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1336431"/>
            <a:ext cx="11226019" cy="5205046"/>
          </a:xfrm>
        </p:spPr>
      </p:pic>
      <p:sp>
        <p:nvSpPr>
          <p:cNvPr id="8" name="Rectangle 7"/>
          <p:cNvSpPr/>
          <p:nvPr/>
        </p:nvSpPr>
        <p:spPr>
          <a:xfrm>
            <a:off x="4052825" y="114218"/>
            <a:ext cx="408637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Land Use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426" y="1735456"/>
            <a:ext cx="102131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What percentage of the land is </a:t>
            </a:r>
            <a:r>
              <a:rPr lang="en-US" sz="3600" b="1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arable </a:t>
            </a:r>
            <a:r>
              <a:rPr lang="en-US" sz="36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(capable of being farmed)?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7% (permafrost over Siberia is a major problem for growing crops!)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chemeClr val="bg1"/>
              </a:solidFill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What are the major agricultural products?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Grain, sugar beets, sunflower seed, vegetables, fruits, beef, milk</a:t>
            </a:r>
          </a:p>
          <a:p>
            <a:endParaRPr lang="en-US" sz="3200" dirty="0"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531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1336431"/>
            <a:ext cx="11226019" cy="5205046"/>
          </a:xfrm>
        </p:spPr>
      </p:pic>
      <p:sp>
        <p:nvSpPr>
          <p:cNvPr id="8" name="Rectangle 7"/>
          <p:cNvSpPr/>
          <p:nvPr/>
        </p:nvSpPr>
        <p:spPr>
          <a:xfrm>
            <a:off x="3803560" y="114218"/>
            <a:ext cx="45849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Industries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426" y="1735456"/>
            <a:ext cx="1021314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What’s being produced in the factories?</a:t>
            </a:r>
          </a:p>
          <a:p>
            <a:pPr lvl="1"/>
            <a:r>
              <a:rPr lang="en-US" sz="4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Coal, oil, gas, chemicals, metals, machines, aircrafts, space vehicles, shipbuilding, communication devices, tractors, construction equipment, medical &amp; scientific instruments, textiles</a:t>
            </a:r>
          </a:p>
          <a:p>
            <a:endParaRPr lang="en-US" sz="3200" dirty="0"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077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1336431"/>
            <a:ext cx="11226019" cy="5205046"/>
          </a:xfrm>
        </p:spPr>
      </p:pic>
      <p:sp>
        <p:nvSpPr>
          <p:cNvPr id="8" name="Rectangle 7"/>
          <p:cNvSpPr/>
          <p:nvPr/>
        </p:nvSpPr>
        <p:spPr>
          <a:xfrm>
            <a:off x="2953201" y="114218"/>
            <a:ext cx="62856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Literacy Rate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426" y="1735456"/>
            <a:ext cx="102131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What percentage of people over the age of 15 can read and write?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99.6%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schemeClr val="bg1"/>
              </a:solidFill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How long are students required to stay in school?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14 years</a:t>
            </a:r>
          </a:p>
          <a:p>
            <a:endParaRPr lang="en-US" sz="3200" dirty="0"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846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1336431"/>
            <a:ext cx="11226019" cy="5205046"/>
          </a:xfrm>
        </p:spPr>
      </p:pic>
      <p:sp>
        <p:nvSpPr>
          <p:cNvPr id="8" name="Rectangle 7"/>
          <p:cNvSpPr/>
          <p:nvPr/>
        </p:nvSpPr>
        <p:spPr>
          <a:xfrm>
            <a:off x="1462251" y="114218"/>
            <a:ext cx="926753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Unemployment Rate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426" y="1735456"/>
            <a:ext cx="102131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What percentage of people do not have jobs?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5.7%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schemeClr val="bg1"/>
              </a:solidFill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What percentage of people live in poverty?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12.7%</a:t>
            </a:r>
          </a:p>
        </p:txBody>
      </p:sp>
    </p:spTree>
    <p:extLst>
      <p:ext uri="{BB962C8B-B14F-4D97-AF65-F5344CB8AC3E}">
        <p14:creationId xmlns:p14="http://schemas.microsoft.com/office/powerpoint/2010/main" val="3722476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1336431"/>
            <a:ext cx="11226019" cy="5205046"/>
          </a:xfrm>
        </p:spPr>
      </p:pic>
      <p:sp>
        <p:nvSpPr>
          <p:cNvPr id="8" name="Rectangle 7"/>
          <p:cNvSpPr/>
          <p:nvPr/>
        </p:nvSpPr>
        <p:spPr>
          <a:xfrm>
            <a:off x="5116425" y="114218"/>
            <a:ext cx="19591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GDP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426" y="1735456"/>
            <a:ext cx="102131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$2.022trillion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7</a:t>
            </a:r>
            <a:r>
              <a:rPr lang="en-US" sz="4000" baseline="30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th</a:t>
            </a:r>
            <a:r>
              <a:rPr lang="en-US" sz="4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largest in the world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schemeClr val="bg1"/>
              </a:solidFill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GDP Per Capita--What is the value of goods and services produced </a:t>
            </a:r>
            <a:r>
              <a:rPr lang="en-US" sz="4000" b="1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per person</a:t>
            </a:r>
            <a:r>
              <a:rPr lang="en-US" sz="4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$18,000</a:t>
            </a:r>
          </a:p>
          <a:p>
            <a:endParaRPr lang="en-US" sz="3200" dirty="0"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8318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1336431"/>
            <a:ext cx="11226019" cy="5205046"/>
          </a:xfrm>
        </p:spPr>
      </p:pic>
      <p:sp>
        <p:nvSpPr>
          <p:cNvPr id="8" name="Rectangle 7"/>
          <p:cNvSpPr/>
          <p:nvPr/>
        </p:nvSpPr>
        <p:spPr>
          <a:xfrm>
            <a:off x="1519418" y="114218"/>
            <a:ext cx="91532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Economic Struggles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426" y="1735456"/>
            <a:ext cx="10213145" cy="4961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Natural resources are difficult to use because of the harsh climate, size and few navigable rivers</a:t>
            </a:r>
          </a:p>
          <a:p>
            <a:pPr marL="685800" indent="-6858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  <a:p>
            <a:pPr marL="685800" indent="-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Moving away from the former Command economy of the Soviet Union (where the government made all of the decisions), and letting the public have a greater influence on the economy</a:t>
            </a:r>
          </a:p>
          <a:p>
            <a:pPr marL="685800" indent="-6858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  <a:p>
            <a:pPr marL="685800" indent="-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Unemployment</a:t>
            </a: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bg1"/>
              </a:solidFill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  <a:p>
            <a:endParaRPr lang="en-US" sz="3200" dirty="0"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950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75686" y="114218"/>
            <a:ext cx="764068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Top GDP Leaders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25" y="1222214"/>
            <a:ext cx="9201150" cy="539115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7456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1336431"/>
            <a:ext cx="11226019" cy="5205046"/>
          </a:xfrm>
        </p:spPr>
      </p:pic>
      <p:sp>
        <p:nvSpPr>
          <p:cNvPr id="8" name="Rectangle 7"/>
          <p:cNvSpPr/>
          <p:nvPr/>
        </p:nvSpPr>
        <p:spPr>
          <a:xfrm>
            <a:off x="1890430" y="114218"/>
            <a:ext cx="84111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Economic System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426" y="1735456"/>
            <a:ext cx="10213145" cy="4850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UK has a </a:t>
            </a:r>
            <a:r>
              <a:rPr lang="en-US" sz="4400" b="1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Mixed economic system.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It’s actually closer to a Market economy than any other European country.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4400" b="1" dirty="0" smtClean="0">
              <a:solidFill>
                <a:schemeClr val="bg1"/>
              </a:solidFill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UK is economically strong; it’s one of the world’s leading industrial powers.</a:t>
            </a:r>
          </a:p>
          <a:p>
            <a:endParaRPr lang="en-US" sz="3200" dirty="0"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6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5005" y="114218"/>
            <a:ext cx="114620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Top GDP Per Capita Leaders</a:t>
            </a:r>
            <a:endParaRPr lang="en-US" sz="6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662" y="1244099"/>
            <a:ext cx="9210675" cy="54102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61115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1336431"/>
            <a:ext cx="11226019" cy="5205046"/>
          </a:xfrm>
        </p:spPr>
      </p:pic>
      <p:sp>
        <p:nvSpPr>
          <p:cNvPr id="8" name="Rectangle 7"/>
          <p:cNvSpPr/>
          <p:nvPr/>
        </p:nvSpPr>
        <p:spPr>
          <a:xfrm>
            <a:off x="1209115" y="114218"/>
            <a:ext cx="97738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What’s Your Opinion?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426" y="1735456"/>
            <a:ext cx="10213145" cy="466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Which country do you think has the best economy? Why? Write THREE sentences that explain your choice.</a:t>
            </a: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bg1"/>
              </a:solidFill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  <a:p>
            <a:endParaRPr lang="en-US" sz="3200" dirty="0"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333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1336431"/>
            <a:ext cx="11226019" cy="5205046"/>
          </a:xfrm>
        </p:spPr>
      </p:pic>
      <p:sp>
        <p:nvSpPr>
          <p:cNvPr id="8" name="Rectangle 7"/>
          <p:cNvSpPr/>
          <p:nvPr/>
        </p:nvSpPr>
        <p:spPr>
          <a:xfrm>
            <a:off x="1867481" y="114218"/>
            <a:ext cx="84570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Natural Resources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426" y="1735456"/>
            <a:ext cx="102131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What’s available?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Coal, petroleum, natural gas, iron ore, lead, zinc, gold, tin, limestone, salt, clay, chalk, gypsum, potash, silica sand, slate, arable land</a:t>
            </a:r>
          </a:p>
          <a:p>
            <a:endParaRPr lang="en-US" sz="3200" dirty="0"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548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1336431"/>
            <a:ext cx="11226019" cy="5205046"/>
          </a:xfrm>
        </p:spPr>
      </p:pic>
      <p:sp>
        <p:nvSpPr>
          <p:cNvPr id="8" name="Rectangle 7"/>
          <p:cNvSpPr/>
          <p:nvPr/>
        </p:nvSpPr>
        <p:spPr>
          <a:xfrm>
            <a:off x="4052825" y="114218"/>
            <a:ext cx="408637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Land Use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426" y="1735456"/>
            <a:ext cx="102131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What percentage of the land is </a:t>
            </a:r>
            <a:r>
              <a:rPr lang="en-US" sz="4000" b="1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arable </a:t>
            </a:r>
            <a:r>
              <a:rPr lang="en-US" sz="4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(capable of being farmed)?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23%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schemeClr val="bg1"/>
              </a:solidFill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What are the major agricultural products?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Cereals, oilseed, potatoes, vegetables, cattle, sheep, poultry, &amp; fish</a:t>
            </a:r>
          </a:p>
          <a:p>
            <a:endParaRPr lang="en-US" sz="3200" dirty="0"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980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1336431"/>
            <a:ext cx="11226019" cy="5205046"/>
          </a:xfrm>
        </p:spPr>
      </p:pic>
      <p:sp>
        <p:nvSpPr>
          <p:cNvPr id="8" name="Rectangle 7"/>
          <p:cNvSpPr/>
          <p:nvPr/>
        </p:nvSpPr>
        <p:spPr>
          <a:xfrm>
            <a:off x="3803560" y="114218"/>
            <a:ext cx="45849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Industries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426" y="1735456"/>
            <a:ext cx="102131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What’s being produced in the factories?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Machine tools, electric power equipment, automation equipment, railroad equipment, shipbuilding, aircraft, motor vehicles, communications devices, metals, chemicals, coal, petroleum, paper, textiles, food processing, clothing, &amp; other consumer goods</a:t>
            </a:r>
          </a:p>
          <a:p>
            <a:endParaRPr lang="en-US" sz="3200" dirty="0"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555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1336431"/>
            <a:ext cx="11226019" cy="5205046"/>
          </a:xfrm>
        </p:spPr>
      </p:pic>
      <p:sp>
        <p:nvSpPr>
          <p:cNvPr id="8" name="Rectangle 7"/>
          <p:cNvSpPr/>
          <p:nvPr/>
        </p:nvSpPr>
        <p:spPr>
          <a:xfrm>
            <a:off x="2953201" y="114218"/>
            <a:ext cx="62856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Literacy Rate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426" y="1573471"/>
            <a:ext cx="1021314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What percentage of people over the age of 15 can read and write?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99%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4400" dirty="0" smtClean="0">
              <a:solidFill>
                <a:schemeClr val="bg1"/>
              </a:solidFill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How long are students required to stay in school?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16 years</a:t>
            </a:r>
          </a:p>
          <a:p>
            <a:endParaRPr lang="en-US" sz="3200" dirty="0"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490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1336431"/>
            <a:ext cx="11226019" cy="5205046"/>
          </a:xfrm>
        </p:spPr>
      </p:pic>
      <p:sp>
        <p:nvSpPr>
          <p:cNvPr id="8" name="Rectangle 7"/>
          <p:cNvSpPr/>
          <p:nvPr/>
        </p:nvSpPr>
        <p:spPr>
          <a:xfrm>
            <a:off x="1462251" y="114218"/>
            <a:ext cx="926753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Unemployment Rate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426" y="1735456"/>
            <a:ext cx="102131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What percentage of people do not have jobs?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8%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schemeClr val="bg1"/>
              </a:solidFill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What percentage of people live in poverty?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14%</a:t>
            </a:r>
          </a:p>
          <a:p>
            <a:endParaRPr lang="en-US" sz="3200" dirty="0"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205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" y="1336431"/>
            <a:ext cx="11226019" cy="5205046"/>
          </a:xfrm>
        </p:spPr>
      </p:pic>
      <p:sp>
        <p:nvSpPr>
          <p:cNvPr id="8" name="Rectangle 7"/>
          <p:cNvSpPr/>
          <p:nvPr/>
        </p:nvSpPr>
        <p:spPr>
          <a:xfrm>
            <a:off x="5116425" y="114218"/>
            <a:ext cx="19591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GDP</a:t>
            </a:r>
            <a:endParaRPr lang="en-US" sz="6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426" y="1735456"/>
            <a:ext cx="102131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$2.441 trillion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9</a:t>
            </a:r>
            <a:r>
              <a:rPr lang="en-US" sz="4000" baseline="30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th</a:t>
            </a:r>
            <a:r>
              <a:rPr lang="en-US" sz="4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 in the world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schemeClr val="bg1"/>
              </a:solidFill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GDP Per Capita--What is the value of goods and services produced </a:t>
            </a:r>
            <a:r>
              <a:rPr lang="en-US" sz="4000" b="1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per person</a:t>
            </a:r>
            <a:r>
              <a:rPr lang="en-US" sz="4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hocolate Covered Raindrops" panose="02000603000000000000" pitchFamily="2" charset="0"/>
                <a:ea typeface="Chocolate Covered Raindrops" panose="02000603000000000000" pitchFamily="2" charset="0"/>
              </a:rPr>
              <a:t>$37,500</a:t>
            </a:r>
          </a:p>
          <a:p>
            <a:endParaRPr lang="en-US" sz="3200" dirty="0">
              <a:latin typeface="Chocolate Covered Raindrops" panose="02000603000000000000" pitchFamily="2" charset="0"/>
              <a:ea typeface="Chocolate Covered Raindrop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950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909</Words>
  <Application>Microsoft Office PowerPoint</Application>
  <PresentationFormat>Custom</PresentationFormat>
  <Paragraphs>127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Susan</cp:lastModifiedBy>
  <cp:revision>10</cp:revision>
  <dcterms:created xsi:type="dcterms:W3CDTF">2013-08-13T17:47:25Z</dcterms:created>
  <dcterms:modified xsi:type="dcterms:W3CDTF">2014-01-26T22:33:32Z</dcterms:modified>
</cp:coreProperties>
</file>