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80" r:id="rId8"/>
    <p:sldId id="281" r:id="rId9"/>
    <p:sldId id="282" r:id="rId10"/>
    <p:sldId id="269" r:id="rId11"/>
    <p:sldId id="270" r:id="rId12"/>
    <p:sldId id="271" r:id="rId13"/>
    <p:sldId id="272" r:id="rId14"/>
    <p:sldId id="264" r:id="rId15"/>
    <p:sldId id="283" r:id="rId16"/>
    <p:sldId id="266" r:id="rId17"/>
    <p:sldId id="267" r:id="rId18"/>
    <p:sldId id="268" r:id="rId19"/>
    <p:sldId id="285" r:id="rId20"/>
    <p:sldId id="284" r:id="rId21"/>
    <p:sldId id="273" r:id="rId22"/>
    <p:sldId id="274" r:id="rId23"/>
    <p:sldId id="275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140"/>
    <a:srgbClr val="BA7757"/>
    <a:srgbClr val="A45F53"/>
    <a:srgbClr val="D8AA6D"/>
    <a:srgbClr val="ECC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3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5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8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8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3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2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7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1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1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3B5BE-182C-4827-8624-E83DB6BF75DC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6841-AB76-4AC9-8F27-2E324CEF4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g.ca/images/portraits/GG2010-0555-001_8x10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1" y="91440"/>
            <a:ext cx="10930597" cy="6675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78399" y="1574634"/>
            <a:ext cx="71165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A45F53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Canada’s</a:t>
            </a:r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BA7757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 </a:t>
            </a:r>
          </a:p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Government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8399" y="4275171"/>
            <a:ext cx="6761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Constitutional Monarchy, Parliamentary Democracy, &amp;  Federation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Leadership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1. </a:t>
            </a:r>
            <a:r>
              <a:rPr lang="en-US" sz="36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Head </a:t>
            </a:r>
            <a:r>
              <a:rPr lang="en-US" sz="36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of State: Monarch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 of the United Kingdom (presently, Queen Elizabeth II); little political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power</a:t>
            </a:r>
          </a:p>
          <a:p>
            <a:pPr>
              <a:defRPr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2. </a:t>
            </a:r>
            <a:r>
              <a:rPr lang="en-US" sz="36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Governor General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stands in for the 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monarch</a:t>
            </a:r>
          </a:p>
          <a:p>
            <a:pPr>
              <a:defRPr/>
            </a:pP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3. </a:t>
            </a:r>
            <a:r>
              <a:rPr lang="en-US" sz="36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Prime Minister</a:t>
            </a: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holds the most political power; works closely with the legislature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6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5" descr="royal_quee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6352" y="1162853"/>
            <a:ext cx="4559295" cy="5486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2369" y="0"/>
            <a:ext cx="11296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Her Majest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</a:t>
            </a: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Queen Elizabeth II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His Excellency</a:t>
            </a:r>
          </a:p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Right Honorable</a:t>
            </a:r>
          </a:p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David Johnston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7" name="Picture 2" descr="Click on the image to download the printable high-resolution photo (3.28 Mb)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21" y="1853759"/>
            <a:ext cx="3219158" cy="4511851"/>
          </a:xfrm>
          <a:prstGeom prst="rect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Governor General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2369" y="0"/>
            <a:ext cx="11296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Right Honorable</a:t>
            </a:r>
          </a:p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Stephen Harper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821" y="6331725"/>
            <a:ext cx="11296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Prime Minister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Content Placeholder 5" descr="STEPHEN%20HARPER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4332" y="1267800"/>
            <a:ext cx="3783333" cy="4937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How Leaders are Chosen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2379722"/>
            <a:ext cx="10096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Governor General: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appointed by the monarch on the advice of the Prime Minister; serves a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5-year term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Prime Minister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: is the leader of the majority party in the House of Commons; indirectly elected by the people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Legislature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DK Sleepy Time" pitchFamily="50" charset="0"/>
              </a:rPr>
              <a:t>Legislature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dirty="0">
                <a:solidFill>
                  <a:schemeClr val="bg1"/>
                </a:solidFill>
                <a:latin typeface="DK Sleepy Time" pitchFamily="50" charset="0"/>
              </a:rPr>
              <a:t>the central authority of a </a:t>
            </a:r>
            <a:r>
              <a:rPr lang="en-US" sz="3200" dirty="0" smtClean="0">
                <a:solidFill>
                  <a:schemeClr val="bg1"/>
                </a:solidFill>
                <a:latin typeface="DK Sleepy Time" pitchFamily="50" charset="0"/>
              </a:rPr>
              <a:t>government</a:t>
            </a:r>
            <a:endParaRPr lang="en-US" sz="3200" dirty="0">
              <a:solidFill>
                <a:schemeClr val="bg1"/>
              </a:solidFill>
              <a:latin typeface="DK Sleepy Time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Canada’s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legislature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is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called Parliament.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Citizens of Canada vote for members of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Parliament.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Members of Parliament belong to many different Political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Parties.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7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55" y="0"/>
            <a:ext cx="9949290" cy="6858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1356" y="0"/>
            <a:ext cx="99492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Political Parties in Canada’s Government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0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Canada’s Parliament</a:t>
            </a:r>
            <a:endParaRPr lang="en-US" sz="7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534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Senate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(105 seats): members are appointed by the governor general with advice from the Prime Minister</a:t>
            </a:r>
          </a:p>
          <a:p>
            <a:pPr marL="990600" lvl="1" indent="-5334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not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elected by the people; can serve until they are 75 years old</a:t>
            </a:r>
          </a:p>
          <a:p>
            <a:pPr marL="990600" lvl="1" indent="-533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09600" indent="-609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House of Commons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(308 seats): members are directly elected by the people</a:t>
            </a:r>
          </a:p>
          <a:p>
            <a:pPr marL="990600" lvl="1" indent="-5334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serve 5-year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terms</a:t>
            </a:r>
          </a:p>
          <a:p>
            <a:pPr marL="990600" lvl="1" indent="-5334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largest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political party in the House elects the Prime Minister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5862" y="0"/>
            <a:ext cx="9200271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7" y="292350"/>
            <a:ext cx="7924800" cy="5943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47113" y="623595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Canadian Senate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2536" y="0"/>
            <a:ext cx="10508566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70" y="373527"/>
            <a:ext cx="9099053" cy="557784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7113" y="6235950"/>
            <a:ext cx="1129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Canadian House of Commons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556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Government Systems – Who has the power?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Unitary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-power is held by one central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authority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Confederation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--association of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independent states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that agree to certain limitations on their freedoms by joining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together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Federal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--power is divided between central authority &amp; several regional authorities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Which system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does 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 have?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Parliamentary Democracy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8182" y="2371812"/>
            <a:ext cx="1009698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Whichever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political party has the most members in the legislature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selects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Prime Minister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is the major difference between a Presidential Democracy and a Parliamentary Democracy</a:t>
            </a:r>
            <a:r>
              <a:rPr lang="en-US" sz="28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!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 Democracy – legislature (Parliament) chooses Head of Government (Executive Leader)</a:t>
            </a:r>
          </a:p>
          <a:p>
            <a:pPr marL="1200150" lvl="2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vote for members of Parliament, members choose the Prime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Minister.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Role of the Citizen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Citizens must be 18 to vote, but voting is not required by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law.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As a democracy, its citizens must participate in voting and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elections: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elect members of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Parliament.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elect regional government officials (provincial governors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).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They also vote on issues like whether or not Quebec should be an independent country.</a:t>
            </a:r>
          </a:p>
          <a:p>
            <a:pPr marL="1257300" lvl="2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Separatists are people who want Quebec to be its own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country.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Branches of Government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2044612"/>
            <a:ext cx="1009698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 has 3 Branches of Government just like any other Democratic Country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Executive Branch – this is the Prime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Minister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Legislative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Branch – this is Parliament.  Parliament is made up of two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groups: the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House of Commons and the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Senate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Judicial Branch – made up of all the courts in Canada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423612"/>
              </p:ext>
            </p:extLst>
          </p:nvPr>
        </p:nvGraphicFramePr>
        <p:xfrm>
          <a:off x="1524000" y="0"/>
          <a:ext cx="9144000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4" imgW="9752381" imgH="7314286" progId="Paint.Picture">
                  <p:embed/>
                </p:oleObj>
              </mc:Choice>
              <mc:Fallback>
                <p:oleObj name="Bitmap Image" r:id="rId4" imgW="9752381" imgH="73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9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54196" y="-1833116"/>
            <a:ext cx="6849368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415" y="1493704"/>
            <a:ext cx="10199077" cy="543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Government Types – how do citizens participate?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Autocracy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- 1 person possesses unlimited power &amp; citizens have limited role in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government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Oligarchy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 small group exercises control &amp; citizens have limited role in government </a:t>
            </a:r>
            <a:endParaRPr lang="en-US" sz="28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Democracy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-supreme power is vested in the people &amp; exercised by them directly or indirectly </a:t>
            </a:r>
            <a:r>
              <a:rPr lang="en-US" sz="28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through 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system of representation involving free elections</a:t>
            </a:r>
          </a:p>
          <a:p>
            <a:pPr algn="ctr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Which type does Canada have?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Let’s Review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561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DK Sleepy Time" pitchFamily="50" charset="0"/>
                <a:ea typeface="KBScaredStraight" panose="02000603000000000000" pitchFamily="2" charset="0"/>
              </a:rPr>
              <a:t>Two Types of Democratic Governments: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DK Sleepy Time" pitchFamily="50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– citizens elect members of Parliament, and then the members select the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with or through the </a:t>
            </a:r>
            <a:r>
              <a:rPr lang="en-US" sz="24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legislature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Presidential</a:t>
            </a:r>
            <a:r>
              <a:rPr lang="en-US" sz="28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--system of government in which the leader is constitutionally independent of the legislature; citizens directly elect leader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Leader works separate from legislature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Which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type does 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 have?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Canada’s Government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Federation (federal system)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Parliamentary Democracy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Constitutional Monarchy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7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canada-government_7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0" y="0"/>
            <a:ext cx="10352420" cy="6858000"/>
          </a:xfrm>
          <a:prstGeom prst="rect">
            <a:avLst/>
          </a:prstGeom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369" y="0"/>
            <a:ext cx="11296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Parliament Hill, in Ottawa, Ontario, is home to Canada’s government.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Federal System</a:t>
            </a:r>
            <a:endParaRPr lang="en-US" sz="80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1493704"/>
            <a:ext cx="10096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 has a federal system, which means that the national government and the provincial &amp; territorial governments SHARE power.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</a:t>
            </a:r>
            <a:r>
              <a:rPr lang="en-US" sz="36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here are 10 provinces and 3 territories in Canada.</a:t>
            </a:r>
            <a:endParaRPr lang="en-US" sz="36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77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janellmcclure.typepad.com/files/political-map-of-cana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5" y="0"/>
            <a:ext cx="1004589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7" y="-26511"/>
            <a:ext cx="10803987" cy="6877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5415" y="124077"/>
            <a:ext cx="1019907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bg1"/>
                </a:solidFill>
                <a:effectLst>
                  <a:glow rad="63500">
                    <a:srgbClr val="995140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ketch" panose="02000000000000000000" pitchFamily="2" charset="0"/>
              </a:rPr>
              <a:t>Constitutional Monarchy</a:t>
            </a:r>
            <a:endParaRPr lang="en-US" sz="6600" b="0" cap="none" spc="0" dirty="0">
              <a:ln w="0"/>
              <a:solidFill>
                <a:schemeClr val="bg1"/>
              </a:solidFill>
              <a:effectLst>
                <a:glow rad="63500">
                  <a:srgbClr val="995140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ketc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7505" y="2183021"/>
            <a:ext cx="100969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Constitutional Monarchy- A monarch inherits the right to rule but is limited by laws and a 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law-making </a:t>
            </a: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body elected by the people</a:t>
            </a:r>
            <a:r>
              <a:rPr lang="en-US" sz="32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65760" indent="-256032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Canada’s constitution lists the powers of the government.  </a:t>
            </a:r>
          </a:p>
          <a:p>
            <a:pPr marL="365760" indent="-256032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British monarchy, a king or queen, is the head of state.  However, since the monarchy does not live in Canada, he or she chooses a governor-general to act in his or her place… </a:t>
            </a:r>
          </a:p>
        </p:txBody>
      </p:sp>
    </p:spTree>
    <p:extLst>
      <p:ext uri="{BB962C8B-B14F-4D97-AF65-F5344CB8AC3E}">
        <p14:creationId xmlns:p14="http://schemas.microsoft.com/office/powerpoint/2010/main" val="25790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736</Words>
  <Application>Microsoft Office PowerPoint</Application>
  <PresentationFormat>Custom</PresentationFormat>
  <Paragraphs>107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Susan</cp:lastModifiedBy>
  <cp:revision>17</cp:revision>
  <dcterms:created xsi:type="dcterms:W3CDTF">2013-08-26T18:22:54Z</dcterms:created>
  <dcterms:modified xsi:type="dcterms:W3CDTF">2014-04-10T12:10:43Z</dcterms:modified>
</cp:coreProperties>
</file>