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84" r:id="rId3"/>
    <p:sldId id="285" r:id="rId4"/>
    <p:sldId id="352" r:id="rId5"/>
    <p:sldId id="349" r:id="rId6"/>
    <p:sldId id="362" r:id="rId7"/>
    <p:sldId id="286" r:id="rId8"/>
    <p:sldId id="323" r:id="rId9"/>
    <p:sldId id="324" r:id="rId10"/>
    <p:sldId id="328" r:id="rId11"/>
    <p:sldId id="332" r:id="rId12"/>
    <p:sldId id="334" r:id="rId13"/>
    <p:sldId id="335" r:id="rId14"/>
    <p:sldId id="325" r:id="rId15"/>
    <p:sldId id="353" r:id="rId16"/>
    <p:sldId id="356" r:id="rId17"/>
    <p:sldId id="357" r:id="rId18"/>
    <p:sldId id="358" r:id="rId19"/>
    <p:sldId id="359" r:id="rId20"/>
    <p:sldId id="360" r:id="rId21"/>
    <p:sldId id="361" r:id="rId22"/>
    <p:sldId id="350" r:id="rId23"/>
    <p:sldId id="354" r:id="rId24"/>
    <p:sldId id="355" r:id="rId25"/>
    <p:sldId id="376" r:id="rId26"/>
    <p:sldId id="375" r:id="rId27"/>
    <p:sldId id="377" r:id="rId28"/>
    <p:sldId id="378" r:id="rId29"/>
    <p:sldId id="379" r:id="rId30"/>
    <p:sldId id="283" r:id="rId31"/>
    <p:sldId id="383" r:id="rId32"/>
    <p:sldId id="382" r:id="rId33"/>
    <p:sldId id="384" r:id="rId34"/>
    <p:sldId id="381" r:id="rId35"/>
    <p:sldId id="380" r:id="rId36"/>
    <p:sldId id="305" r:id="rId37"/>
    <p:sldId id="289" r:id="rId38"/>
    <p:sldId id="310" r:id="rId39"/>
    <p:sldId id="311" r:id="rId40"/>
    <p:sldId id="312" r:id="rId41"/>
    <p:sldId id="313" r:id="rId42"/>
    <p:sldId id="298" r:id="rId43"/>
    <p:sldId id="299" r:id="rId44"/>
    <p:sldId id="300" r:id="rId45"/>
    <p:sldId id="301" r:id="rId46"/>
    <p:sldId id="302" r:id="rId47"/>
    <p:sldId id="303" r:id="rId48"/>
    <p:sldId id="260" r:id="rId49"/>
    <p:sldId id="322" r:id="rId50"/>
    <p:sldId id="306" r:id="rId51"/>
    <p:sldId id="309" r:id="rId52"/>
    <p:sldId id="307" r:id="rId53"/>
    <p:sldId id="308" r:id="rId54"/>
    <p:sldId id="319" r:id="rId55"/>
    <p:sldId id="314" r:id="rId56"/>
    <p:sldId id="333" r:id="rId57"/>
    <p:sldId id="315" r:id="rId58"/>
    <p:sldId id="316" r:id="rId59"/>
    <p:sldId id="317" r:id="rId60"/>
    <p:sldId id="318" r:id="rId61"/>
    <p:sldId id="336" r:id="rId62"/>
    <p:sldId id="320" r:id="rId63"/>
    <p:sldId id="337" r:id="rId64"/>
    <p:sldId id="347" r:id="rId65"/>
    <p:sldId id="338" r:id="rId66"/>
    <p:sldId id="345" r:id="rId67"/>
    <p:sldId id="346" r:id="rId68"/>
    <p:sldId id="348" r:id="rId69"/>
    <p:sldId id="344" r:id="rId70"/>
    <p:sldId id="339" r:id="rId71"/>
    <p:sldId id="340" r:id="rId72"/>
    <p:sldId id="264" r:id="rId73"/>
    <p:sldId id="363" r:id="rId74"/>
    <p:sldId id="369" r:id="rId7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3BB0BD-01E2-4799-BBEA-6F5E7A255725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6B534F-23FA-4E83-8EEA-9968074F8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BF010C-8687-4721-8C60-042203EE4C64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B0A0FD-E39D-416E-B10B-3172A827D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2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60E41-A22E-4329-A105-A2ED10AD30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C80E2-DF5A-4C33-82D5-11617DF92F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AB8E4-6E89-4191-A05C-16D9CF14B2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D702A-DC55-4631-AFC2-618C28EA47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56F5E-3837-4EB9-A3C0-E429A1C142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9E278-4659-4994-BCF1-494CDB0239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DC23B-894E-4C65-8195-A4BEF3A86C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945AF-7B7B-4630-920D-2EC6BE87D9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C753BB3-76F5-45EE-87B5-A9E9CF39189B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AD82-0D5B-4D7C-BCBA-87454C70C2EE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8073-4201-4282-A4D4-19963E6D6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3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1549-68FF-4B65-AD79-EBF09FFF044A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DD0C-520C-4E13-9A28-694C3AD83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5CC6-3702-4A5A-A314-99A9A6F64643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6C0A-1C2F-4C09-A28A-FC41661B8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E1AA-7F3D-4B76-90B0-F71283B19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1547-570F-40DC-BFF5-C88725684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0764-8ABC-4D22-8D28-D71DDB174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BD45-4E5A-40A2-9D0C-70E838445243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63C6-2E26-4A5C-9330-FBFF018E9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68C5-F8E5-45E4-B6DD-BBC239BD5233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6D3C-1C4D-40C1-9834-8BCA5E8B6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6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39B2-39BC-45FC-8356-47E4D909C3AC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1A60-4212-4FA1-AFB0-9D7229E91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6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01C49-7500-42E4-AE0B-01DF46D7C340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5B72-5B2B-4E78-8665-7F62396D3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F1CA-4EA0-4EBC-B48C-AA8B0F47CBE7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BC22-7EBE-4608-AFE1-46671E403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D6FB-57B3-4F1B-A50A-2362188FED8E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C215-A1BA-4707-9EBA-A141827DD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83BA-BBDD-424D-BF2A-6A905538152C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55B9-AEDA-4B6C-B850-1F5959454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6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2F45-38DC-4788-893C-19C11B888B8F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8264-61B1-4BE1-8585-8BB3618F5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2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3684D-FBCD-4003-87E5-AD822E616F02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7BD7C-A414-411F-B453-A7AD63EE9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7/Argentina_location_map.sv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kienet.org/festival/cultures.html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undafunda.com/393/images/wallpapers/animals/the-wild-sprit-andes-mountains-argentina-group-of-horses-picture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</a:p>
        </p:txBody>
      </p:sp>
      <p:sp>
        <p:nvSpPr>
          <p:cNvPr id="5124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C000"/>
                </a:solidFill>
              </a:rPr>
              <a:t>Physical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reewebs.com/caribbeancelebs/CaribbeanIslands.png"/>
          <p:cNvPicPr>
            <a:picLocks noChangeAspect="1" noChangeArrowheads="1"/>
          </p:cNvPicPr>
          <p:nvPr/>
        </p:nvPicPr>
        <p:blipFill>
          <a:blip r:embed="rId2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1143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Caribbean Islands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How were the Caribbean Islands formed? What are they?</a:t>
            </a:r>
          </a:p>
          <a:p>
            <a:pPr eaLnBrk="1" hangingPunct="1"/>
            <a:r>
              <a:rPr lang="en-US" dirty="0" smtClean="0"/>
              <a:t>They were formed by volcanic activity. They are peaks of volcanoes and some are active. </a:t>
            </a:r>
          </a:p>
          <a:p>
            <a:pPr eaLnBrk="1" hangingPunct="1"/>
            <a:r>
              <a:rPr lang="en-US" dirty="0" smtClean="0"/>
              <a:t>Can be a hazardous place to live. </a:t>
            </a:r>
          </a:p>
        </p:txBody>
      </p:sp>
    </p:spTree>
    <p:extLst>
      <p:ext uri="{BB962C8B-B14F-4D97-AF65-F5344CB8AC3E}">
        <p14:creationId xmlns:p14="http://schemas.microsoft.com/office/powerpoint/2010/main" val="31760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Countries of the Caribbean</a:t>
            </a:r>
            <a:endParaRPr lang="en-US" smtClean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Cuba </a:t>
            </a:r>
          </a:p>
          <a:p>
            <a:pPr eaLnBrk="1" hangingPunct="1">
              <a:defRPr/>
            </a:pPr>
            <a:r>
              <a:rPr lang="en-US" sz="4800" dirty="0" smtClean="0"/>
              <a:t>Haiti   </a:t>
            </a:r>
            <a:endParaRPr lang="en-US" sz="4800" b="1" u="sng" dirty="0" smtClean="0"/>
          </a:p>
          <a:p>
            <a:pPr eaLnBrk="1" hangingPunct="1">
              <a:defRPr/>
            </a:pPr>
            <a:r>
              <a:rPr lang="en-US" sz="4800" dirty="0" smtClean="0"/>
              <a:t>Dominican Republic </a:t>
            </a:r>
          </a:p>
          <a:p>
            <a:pPr eaLnBrk="1" hangingPunct="1">
              <a:defRPr/>
            </a:pPr>
            <a:r>
              <a:rPr lang="en-US" sz="4800" dirty="0" smtClean="0"/>
              <a:t>Jamaica and</a:t>
            </a:r>
          </a:p>
          <a:p>
            <a:pPr eaLnBrk="1" hangingPunct="1">
              <a:defRPr/>
            </a:pPr>
            <a:r>
              <a:rPr lang="en-US" sz="4800" dirty="0" smtClean="0"/>
              <a:t>Puerto Rico (US)</a:t>
            </a:r>
          </a:p>
        </p:txBody>
      </p:sp>
    </p:spTree>
    <p:extLst>
      <p:ext uri="{BB962C8B-B14F-4D97-AF65-F5344CB8AC3E}">
        <p14:creationId xmlns:p14="http://schemas.microsoft.com/office/powerpoint/2010/main" val="14509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30" y="0"/>
            <a:ext cx="661352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18268"/>
            <a:ext cx="2057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00" b="1" dirty="0">
                <a:latin typeface="Berlin Sans FB Demi" pitchFamily="34" charset="0"/>
              </a:rPr>
              <a:t>Cuba</a:t>
            </a:r>
          </a:p>
        </p:txBody>
      </p:sp>
      <p:sp>
        <p:nvSpPr>
          <p:cNvPr id="17413" name="Freeform 7"/>
          <p:cNvSpPr>
            <a:spLocks/>
          </p:cNvSpPr>
          <p:nvPr/>
        </p:nvSpPr>
        <p:spPr bwMode="auto">
          <a:xfrm>
            <a:off x="4945062" y="948686"/>
            <a:ext cx="635000" cy="265113"/>
          </a:xfrm>
          <a:custGeom>
            <a:avLst/>
            <a:gdLst>
              <a:gd name="T0" fmla="*/ 212725 w 400"/>
              <a:gd name="T1" fmla="*/ 9525 h 167"/>
              <a:gd name="T2" fmla="*/ 130175 w 400"/>
              <a:gd name="T3" fmla="*/ 3175 h 167"/>
              <a:gd name="T4" fmla="*/ 66675 w 400"/>
              <a:gd name="T5" fmla="*/ 15875 h 167"/>
              <a:gd name="T6" fmla="*/ 57150 w 400"/>
              <a:gd name="T7" fmla="*/ 19050 h 167"/>
              <a:gd name="T8" fmla="*/ 47625 w 400"/>
              <a:gd name="T9" fmla="*/ 25400 h 167"/>
              <a:gd name="T10" fmla="*/ 28575 w 400"/>
              <a:gd name="T11" fmla="*/ 31750 h 167"/>
              <a:gd name="T12" fmla="*/ 12700 w 400"/>
              <a:gd name="T13" fmla="*/ 69850 h 167"/>
              <a:gd name="T14" fmla="*/ 0 w 400"/>
              <a:gd name="T15" fmla="*/ 88900 h 167"/>
              <a:gd name="T16" fmla="*/ 34925 w 400"/>
              <a:gd name="T17" fmla="*/ 73025 h 167"/>
              <a:gd name="T18" fmla="*/ 57150 w 400"/>
              <a:gd name="T19" fmla="*/ 69850 h 167"/>
              <a:gd name="T20" fmla="*/ 79375 w 400"/>
              <a:gd name="T21" fmla="*/ 47625 h 167"/>
              <a:gd name="T22" fmla="*/ 98425 w 400"/>
              <a:gd name="T23" fmla="*/ 41275 h 167"/>
              <a:gd name="T24" fmla="*/ 168275 w 400"/>
              <a:gd name="T25" fmla="*/ 66675 h 167"/>
              <a:gd name="T26" fmla="*/ 209550 w 400"/>
              <a:gd name="T27" fmla="*/ 63500 h 167"/>
              <a:gd name="T28" fmla="*/ 276225 w 400"/>
              <a:gd name="T29" fmla="*/ 76200 h 167"/>
              <a:gd name="T30" fmla="*/ 285750 w 400"/>
              <a:gd name="T31" fmla="*/ 82550 h 167"/>
              <a:gd name="T32" fmla="*/ 292100 w 400"/>
              <a:gd name="T33" fmla="*/ 92075 h 167"/>
              <a:gd name="T34" fmla="*/ 311150 w 400"/>
              <a:gd name="T35" fmla="*/ 104775 h 167"/>
              <a:gd name="T36" fmla="*/ 368300 w 400"/>
              <a:gd name="T37" fmla="*/ 114300 h 167"/>
              <a:gd name="T38" fmla="*/ 374650 w 400"/>
              <a:gd name="T39" fmla="*/ 149225 h 167"/>
              <a:gd name="T40" fmla="*/ 454025 w 400"/>
              <a:gd name="T41" fmla="*/ 180975 h 167"/>
              <a:gd name="T42" fmla="*/ 463550 w 400"/>
              <a:gd name="T43" fmla="*/ 184150 h 167"/>
              <a:gd name="T44" fmla="*/ 428625 w 400"/>
              <a:gd name="T45" fmla="*/ 209550 h 167"/>
              <a:gd name="T46" fmla="*/ 431800 w 400"/>
              <a:gd name="T47" fmla="*/ 228600 h 167"/>
              <a:gd name="T48" fmla="*/ 498475 w 400"/>
              <a:gd name="T49" fmla="*/ 222250 h 167"/>
              <a:gd name="T50" fmla="*/ 600075 w 400"/>
              <a:gd name="T51" fmla="*/ 219075 h 167"/>
              <a:gd name="T52" fmla="*/ 635000 w 400"/>
              <a:gd name="T53" fmla="*/ 203200 h 167"/>
              <a:gd name="T54" fmla="*/ 552450 w 400"/>
              <a:gd name="T55" fmla="*/ 152400 h 167"/>
              <a:gd name="T56" fmla="*/ 469900 w 400"/>
              <a:gd name="T57" fmla="*/ 117475 h 167"/>
              <a:gd name="T58" fmla="*/ 428625 w 400"/>
              <a:gd name="T59" fmla="*/ 92075 h 167"/>
              <a:gd name="T60" fmla="*/ 282575 w 400"/>
              <a:gd name="T61" fmla="*/ 41275 h 167"/>
              <a:gd name="T62" fmla="*/ 273050 w 400"/>
              <a:gd name="T63" fmla="*/ 34925 h 167"/>
              <a:gd name="T64" fmla="*/ 269875 w 400"/>
              <a:gd name="T65" fmla="*/ 25400 h 167"/>
              <a:gd name="T66" fmla="*/ 234950 w 400"/>
              <a:gd name="T67" fmla="*/ 12700 h 1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00" h="167">
                <a:moveTo>
                  <a:pt x="134" y="6"/>
                </a:moveTo>
                <a:cubicBezTo>
                  <a:pt x="108" y="3"/>
                  <a:pt x="112" y="0"/>
                  <a:pt x="82" y="2"/>
                </a:cubicBezTo>
                <a:cubicBezTo>
                  <a:pt x="68" y="5"/>
                  <a:pt x="56" y="8"/>
                  <a:pt x="42" y="10"/>
                </a:cubicBezTo>
                <a:cubicBezTo>
                  <a:pt x="40" y="11"/>
                  <a:pt x="38" y="11"/>
                  <a:pt x="36" y="12"/>
                </a:cubicBezTo>
                <a:cubicBezTo>
                  <a:pt x="34" y="13"/>
                  <a:pt x="32" y="15"/>
                  <a:pt x="30" y="16"/>
                </a:cubicBezTo>
                <a:cubicBezTo>
                  <a:pt x="26" y="18"/>
                  <a:pt x="18" y="20"/>
                  <a:pt x="18" y="20"/>
                </a:cubicBezTo>
                <a:cubicBezTo>
                  <a:pt x="15" y="29"/>
                  <a:pt x="11" y="35"/>
                  <a:pt x="8" y="44"/>
                </a:cubicBezTo>
                <a:cubicBezTo>
                  <a:pt x="6" y="49"/>
                  <a:pt x="0" y="56"/>
                  <a:pt x="0" y="56"/>
                </a:cubicBezTo>
                <a:cubicBezTo>
                  <a:pt x="14" y="66"/>
                  <a:pt x="12" y="51"/>
                  <a:pt x="22" y="46"/>
                </a:cubicBezTo>
                <a:cubicBezTo>
                  <a:pt x="26" y="44"/>
                  <a:pt x="31" y="45"/>
                  <a:pt x="36" y="44"/>
                </a:cubicBezTo>
                <a:cubicBezTo>
                  <a:pt x="47" y="40"/>
                  <a:pt x="41" y="44"/>
                  <a:pt x="50" y="30"/>
                </a:cubicBezTo>
                <a:cubicBezTo>
                  <a:pt x="52" y="26"/>
                  <a:pt x="62" y="26"/>
                  <a:pt x="62" y="26"/>
                </a:cubicBezTo>
                <a:cubicBezTo>
                  <a:pt x="86" y="27"/>
                  <a:pt x="110" y="18"/>
                  <a:pt x="106" y="42"/>
                </a:cubicBezTo>
                <a:cubicBezTo>
                  <a:pt x="116" y="44"/>
                  <a:pt x="122" y="42"/>
                  <a:pt x="132" y="40"/>
                </a:cubicBezTo>
                <a:cubicBezTo>
                  <a:pt x="146" y="44"/>
                  <a:pt x="159" y="46"/>
                  <a:pt x="174" y="48"/>
                </a:cubicBezTo>
                <a:cubicBezTo>
                  <a:pt x="176" y="49"/>
                  <a:pt x="178" y="50"/>
                  <a:pt x="180" y="52"/>
                </a:cubicBezTo>
                <a:cubicBezTo>
                  <a:pt x="182" y="54"/>
                  <a:pt x="182" y="56"/>
                  <a:pt x="184" y="58"/>
                </a:cubicBezTo>
                <a:cubicBezTo>
                  <a:pt x="188" y="61"/>
                  <a:pt x="196" y="66"/>
                  <a:pt x="196" y="66"/>
                </a:cubicBezTo>
                <a:cubicBezTo>
                  <a:pt x="226" y="63"/>
                  <a:pt x="213" y="59"/>
                  <a:pt x="232" y="72"/>
                </a:cubicBezTo>
                <a:cubicBezTo>
                  <a:pt x="234" y="79"/>
                  <a:pt x="233" y="87"/>
                  <a:pt x="236" y="94"/>
                </a:cubicBezTo>
                <a:cubicBezTo>
                  <a:pt x="243" y="114"/>
                  <a:pt x="270" y="113"/>
                  <a:pt x="286" y="114"/>
                </a:cubicBezTo>
                <a:cubicBezTo>
                  <a:pt x="288" y="115"/>
                  <a:pt x="291" y="114"/>
                  <a:pt x="292" y="116"/>
                </a:cubicBezTo>
                <a:cubicBezTo>
                  <a:pt x="297" y="132"/>
                  <a:pt x="279" y="131"/>
                  <a:pt x="270" y="132"/>
                </a:cubicBezTo>
                <a:cubicBezTo>
                  <a:pt x="271" y="136"/>
                  <a:pt x="268" y="143"/>
                  <a:pt x="272" y="144"/>
                </a:cubicBezTo>
                <a:cubicBezTo>
                  <a:pt x="358" y="167"/>
                  <a:pt x="288" y="141"/>
                  <a:pt x="314" y="140"/>
                </a:cubicBezTo>
                <a:cubicBezTo>
                  <a:pt x="335" y="139"/>
                  <a:pt x="357" y="139"/>
                  <a:pt x="378" y="138"/>
                </a:cubicBezTo>
                <a:cubicBezTo>
                  <a:pt x="385" y="133"/>
                  <a:pt x="392" y="130"/>
                  <a:pt x="400" y="128"/>
                </a:cubicBezTo>
                <a:cubicBezTo>
                  <a:pt x="388" y="109"/>
                  <a:pt x="370" y="99"/>
                  <a:pt x="348" y="96"/>
                </a:cubicBezTo>
                <a:cubicBezTo>
                  <a:pt x="324" y="88"/>
                  <a:pt x="323" y="77"/>
                  <a:pt x="296" y="74"/>
                </a:cubicBezTo>
                <a:cubicBezTo>
                  <a:pt x="286" y="71"/>
                  <a:pt x="280" y="61"/>
                  <a:pt x="270" y="58"/>
                </a:cubicBezTo>
                <a:cubicBezTo>
                  <a:pt x="239" y="48"/>
                  <a:pt x="210" y="34"/>
                  <a:pt x="178" y="26"/>
                </a:cubicBezTo>
                <a:cubicBezTo>
                  <a:pt x="176" y="25"/>
                  <a:pt x="174" y="24"/>
                  <a:pt x="172" y="22"/>
                </a:cubicBezTo>
                <a:cubicBezTo>
                  <a:pt x="171" y="20"/>
                  <a:pt x="172" y="17"/>
                  <a:pt x="170" y="16"/>
                </a:cubicBezTo>
                <a:cubicBezTo>
                  <a:pt x="164" y="11"/>
                  <a:pt x="154" y="14"/>
                  <a:pt x="148" y="8"/>
                </a:cubicBezTo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1" y="2286000"/>
            <a:ext cx="2651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Label #2 </a:t>
            </a:r>
          </a:p>
          <a:p>
            <a:r>
              <a:rPr lang="en-US" sz="3200" dirty="0" smtClean="0"/>
              <a:t> </a:t>
            </a:r>
            <a:r>
              <a:rPr lang="en-US" sz="3200" b="1" u="sng" dirty="0" smtClean="0"/>
              <a:t>Cuba</a:t>
            </a:r>
          </a:p>
          <a:p>
            <a:r>
              <a:rPr lang="en-US" sz="3200" dirty="0" smtClean="0"/>
              <a:t>on your map.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5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04800"/>
            <a:ext cx="69183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2254250"/>
            <a:ext cx="3810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00" b="1">
                <a:latin typeface="Berlin Sans FB Demi" pitchFamily="34" charset="0"/>
              </a:rPr>
              <a:t>Haiti</a:t>
            </a:r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5867400" y="1249363"/>
            <a:ext cx="192088" cy="136525"/>
          </a:xfrm>
          <a:custGeom>
            <a:avLst/>
            <a:gdLst>
              <a:gd name="T0" fmla="*/ 168275 w 121"/>
              <a:gd name="T1" fmla="*/ 23813 h 86"/>
              <a:gd name="T2" fmla="*/ 120650 w 121"/>
              <a:gd name="T3" fmla="*/ 11113 h 86"/>
              <a:gd name="T4" fmla="*/ 66675 w 121"/>
              <a:gd name="T5" fmla="*/ 30163 h 86"/>
              <a:gd name="T6" fmla="*/ 82550 w 121"/>
              <a:gd name="T7" fmla="*/ 80963 h 86"/>
              <a:gd name="T8" fmla="*/ 123825 w 121"/>
              <a:gd name="T9" fmla="*/ 100013 h 86"/>
              <a:gd name="T10" fmla="*/ 88900 w 121"/>
              <a:gd name="T11" fmla="*/ 122238 h 86"/>
              <a:gd name="T12" fmla="*/ 50800 w 121"/>
              <a:gd name="T13" fmla="*/ 106363 h 86"/>
              <a:gd name="T14" fmla="*/ 6350 w 121"/>
              <a:gd name="T15" fmla="*/ 115888 h 86"/>
              <a:gd name="T16" fmla="*/ 38100 w 121"/>
              <a:gd name="T17" fmla="*/ 125413 h 86"/>
              <a:gd name="T18" fmla="*/ 136525 w 121"/>
              <a:gd name="T19" fmla="*/ 128588 h 86"/>
              <a:gd name="T20" fmla="*/ 161925 w 121"/>
              <a:gd name="T21" fmla="*/ 103188 h 86"/>
              <a:gd name="T22" fmla="*/ 187325 w 121"/>
              <a:gd name="T23" fmla="*/ 74613 h 86"/>
              <a:gd name="T24" fmla="*/ 174625 w 121"/>
              <a:gd name="T25" fmla="*/ 39688 h 86"/>
              <a:gd name="T26" fmla="*/ 168275 w 121"/>
              <a:gd name="T27" fmla="*/ 23813 h 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1" h="86">
                <a:moveTo>
                  <a:pt x="106" y="15"/>
                </a:moveTo>
                <a:cubicBezTo>
                  <a:pt x="93" y="11"/>
                  <a:pt x="92" y="9"/>
                  <a:pt x="76" y="7"/>
                </a:cubicBezTo>
                <a:cubicBezTo>
                  <a:pt x="57" y="1"/>
                  <a:pt x="14" y="0"/>
                  <a:pt x="42" y="19"/>
                </a:cubicBezTo>
                <a:cubicBezTo>
                  <a:pt x="57" y="14"/>
                  <a:pt x="50" y="42"/>
                  <a:pt x="52" y="51"/>
                </a:cubicBezTo>
                <a:cubicBezTo>
                  <a:pt x="53" y="56"/>
                  <a:pt x="74" y="62"/>
                  <a:pt x="78" y="63"/>
                </a:cubicBezTo>
                <a:cubicBezTo>
                  <a:pt x="64" y="68"/>
                  <a:pt x="67" y="70"/>
                  <a:pt x="56" y="77"/>
                </a:cubicBezTo>
                <a:cubicBezTo>
                  <a:pt x="47" y="76"/>
                  <a:pt x="32" y="67"/>
                  <a:pt x="32" y="67"/>
                </a:cubicBezTo>
                <a:cubicBezTo>
                  <a:pt x="15" y="73"/>
                  <a:pt x="24" y="70"/>
                  <a:pt x="4" y="73"/>
                </a:cubicBezTo>
                <a:cubicBezTo>
                  <a:pt x="0" y="86"/>
                  <a:pt x="15" y="80"/>
                  <a:pt x="24" y="79"/>
                </a:cubicBezTo>
                <a:cubicBezTo>
                  <a:pt x="44" y="72"/>
                  <a:pt x="66" y="74"/>
                  <a:pt x="86" y="81"/>
                </a:cubicBezTo>
                <a:cubicBezTo>
                  <a:pt x="110" y="79"/>
                  <a:pt x="108" y="82"/>
                  <a:pt x="102" y="65"/>
                </a:cubicBezTo>
                <a:cubicBezTo>
                  <a:pt x="104" y="60"/>
                  <a:pt x="113" y="50"/>
                  <a:pt x="118" y="47"/>
                </a:cubicBezTo>
                <a:cubicBezTo>
                  <a:pt x="114" y="17"/>
                  <a:pt x="121" y="41"/>
                  <a:pt x="110" y="25"/>
                </a:cubicBezTo>
                <a:cubicBezTo>
                  <a:pt x="110" y="25"/>
                  <a:pt x="99" y="8"/>
                  <a:pt x="106" y="1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916" y="4101882"/>
            <a:ext cx="220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Label # 3 </a:t>
            </a:r>
            <a:r>
              <a:rPr lang="en-US" sz="2800" b="1" u="sng" dirty="0" smtClean="0"/>
              <a:t>Haiti</a:t>
            </a:r>
          </a:p>
          <a:p>
            <a:r>
              <a:rPr lang="en-US" sz="2800" dirty="0" smtClean="0"/>
              <a:t>on your map.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50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31361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Gulf of Mexico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199" y="685800"/>
            <a:ext cx="8976361" cy="2133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Another arm of the Atlantic Ocean</a:t>
            </a:r>
          </a:p>
          <a:p>
            <a:pPr eaLnBrk="1" hangingPunct="1"/>
            <a:r>
              <a:rPr lang="en-US" sz="2800" dirty="0" smtClean="0"/>
              <a:t>Cradled by Mexico and the south U.S. coastline from Texas to Florida</a:t>
            </a:r>
          </a:p>
          <a:p>
            <a:pPr eaLnBrk="1" hangingPunct="1"/>
            <a:r>
              <a:rPr lang="en-US" sz="2800" dirty="0" smtClean="0"/>
              <a:t>The Mississippi River and Rio Grande are two major rivers that empty into the gulf.</a:t>
            </a:r>
          </a:p>
        </p:txBody>
      </p:sp>
      <p:pic>
        <p:nvPicPr>
          <p:cNvPr id="10244" name="Picture 5" descr="gulfmaptow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" y="3048000"/>
            <a:ext cx="89916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0320" y="5257800"/>
            <a:ext cx="2682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Label # 1 </a:t>
            </a:r>
            <a:r>
              <a:rPr lang="en-US" sz="2800" b="1" u="sng" dirty="0" smtClean="0"/>
              <a:t>The Gulf of Mexico</a:t>
            </a:r>
          </a:p>
          <a:p>
            <a:r>
              <a:rPr lang="en-US" sz="2800" dirty="0" smtClean="0"/>
              <a:t>on your map.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91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04800"/>
            <a:ext cx="53181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2254250"/>
            <a:ext cx="3810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800" b="1">
                <a:latin typeface="Berlin Sans FB Demi" pitchFamily="34" charset="0"/>
              </a:rPr>
              <a:t>Mexico</a:t>
            </a: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220913" y="312738"/>
            <a:ext cx="1955800" cy="1262062"/>
          </a:xfrm>
          <a:custGeom>
            <a:avLst/>
            <a:gdLst>
              <a:gd name="T0" fmla="*/ 358 w 1232"/>
              <a:gd name="T1" fmla="*/ 50 h 795"/>
              <a:gd name="T2" fmla="*/ 204 w 1232"/>
              <a:gd name="T3" fmla="*/ 50 h 795"/>
              <a:gd name="T4" fmla="*/ 123 w 1232"/>
              <a:gd name="T5" fmla="*/ 17 h 795"/>
              <a:gd name="T6" fmla="*/ 89 w 1232"/>
              <a:gd name="T7" fmla="*/ 2 h 795"/>
              <a:gd name="T8" fmla="*/ 19 w 1232"/>
              <a:gd name="T9" fmla="*/ 48 h 795"/>
              <a:gd name="T10" fmla="*/ 58 w 1232"/>
              <a:gd name="T11" fmla="*/ 151 h 795"/>
              <a:gd name="T12" fmla="*/ 113 w 1232"/>
              <a:gd name="T13" fmla="*/ 173 h 795"/>
              <a:gd name="T14" fmla="*/ 130 w 1232"/>
              <a:gd name="T15" fmla="*/ 209 h 795"/>
              <a:gd name="T16" fmla="*/ 84 w 1232"/>
              <a:gd name="T17" fmla="*/ 242 h 795"/>
              <a:gd name="T18" fmla="*/ 166 w 1232"/>
              <a:gd name="T19" fmla="*/ 278 h 795"/>
              <a:gd name="T20" fmla="*/ 219 w 1232"/>
              <a:gd name="T21" fmla="*/ 307 h 795"/>
              <a:gd name="T22" fmla="*/ 235 w 1232"/>
              <a:gd name="T23" fmla="*/ 389 h 795"/>
              <a:gd name="T24" fmla="*/ 288 w 1232"/>
              <a:gd name="T25" fmla="*/ 415 h 795"/>
              <a:gd name="T26" fmla="*/ 315 w 1232"/>
              <a:gd name="T27" fmla="*/ 444 h 795"/>
              <a:gd name="T28" fmla="*/ 271 w 1232"/>
              <a:gd name="T29" fmla="*/ 374 h 795"/>
              <a:gd name="T30" fmla="*/ 228 w 1232"/>
              <a:gd name="T31" fmla="*/ 283 h 795"/>
              <a:gd name="T32" fmla="*/ 175 w 1232"/>
              <a:gd name="T33" fmla="*/ 213 h 795"/>
              <a:gd name="T34" fmla="*/ 132 w 1232"/>
              <a:gd name="T35" fmla="*/ 122 h 795"/>
              <a:gd name="T36" fmla="*/ 111 w 1232"/>
              <a:gd name="T37" fmla="*/ 72 h 795"/>
              <a:gd name="T38" fmla="*/ 154 w 1232"/>
              <a:gd name="T39" fmla="*/ 60 h 795"/>
              <a:gd name="T40" fmla="*/ 180 w 1232"/>
              <a:gd name="T41" fmla="*/ 103 h 795"/>
              <a:gd name="T42" fmla="*/ 214 w 1232"/>
              <a:gd name="T43" fmla="*/ 185 h 795"/>
              <a:gd name="T44" fmla="*/ 255 w 1232"/>
              <a:gd name="T45" fmla="*/ 223 h 795"/>
              <a:gd name="T46" fmla="*/ 331 w 1232"/>
              <a:gd name="T47" fmla="*/ 290 h 795"/>
              <a:gd name="T48" fmla="*/ 377 w 1232"/>
              <a:gd name="T49" fmla="*/ 379 h 795"/>
              <a:gd name="T50" fmla="*/ 396 w 1232"/>
              <a:gd name="T51" fmla="*/ 391 h 795"/>
              <a:gd name="T52" fmla="*/ 408 w 1232"/>
              <a:gd name="T53" fmla="*/ 413 h 795"/>
              <a:gd name="T54" fmla="*/ 454 w 1232"/>
              <a:gd name="T55" fmla="*/ 444 h 795"/>
              <a:gd name="T56" fmla="*/ 471 w 1232"/>
              <a:gd name="T57" fmla="*/ 561 h 795"/>
              <a:gd name="T58" fmla="*/ 499 w 1232"/>
              <a:gd name="T59" fmla="*/ 590 h 795"/>
              <a:gd name="T60" fmla="*/ 567 w 1232"/>
              <a:gd name="T61" fmla="*/ 653 h 795"/>
              <a:gd name="T62" fmla="*/ 696 w 1232"/>
              <a:gd name="T63" fmla="*/ 684 h 795"/>
              <a:gd name="T64" fmla="*/ 809 w 1232"/>
              <a:gd name="T65" fmla="*/ 753 h 795"/>
              <a:gd name="T66" fmla="*/ 912 w 1232"/>
              <a:gd name="T67" fmla="*/ 768 h 795"/>
              <a:gd name="T68" fmla="*/ 984 w 1232"/>
              <a:gd name="T69" fmla="*/ 770 h 795"/>
              <a:gd name="T70" fmla="*/ 1037 w 1232"/>
              <a:gd name="T71" fmla="*/ 787 h 795"/>
              <a:gd name="T72" fmla="*/ 1085 w 1232"/>
              <a:gd name="T73" fmla="*/ 737 h 795"/>
              <a:gd name="T74" fmla="*/ 1078 w 1232"/>
              <a:gd name="T75" fmla="*/ 720 h 795"/>
              <a:gd name="T76" fmla="*/ 1107 w 1232"/>
              <a:gd name="T77" fmla="*/ 672 h 795"/>
              <a:gd name="T78" fmla="*/ 1181 w 1232"/>
              <a:gd name="T79" fmla="*/ 657 h 795"/>
              <a:gd name="T80" fmla="*/ 1217 w 1232"/>
              <a:gd name="T81" fmla="*/ 621 h 795"/>
              <a:gd name="T82" fmla="*/ 1227 w 1232"/>
              <a:gd name="T83" fmla="*/ 513 h 795"/>
              <a:gd name="T84" fmla="*/ 1131 w 1232"/>
              <a:gd name="T85" fmla="*/ 523 h 795"/>
              <a:gd name="T86" fmla="*/ 1095 w 1232"/>
              <a:gd name="T87" fmla="*/ 557 h 795"/>
              <a:gd name="T88" fmla="*/ 1066 w 1232"/>
              <a:gd name="T89" fmla="*/ 617 h 795"/>
              <a:gd name="T90" fmla="*/ 922 w 1232"/>
              <a:gd name="T91" fmla="*/ 643 h 795"/>
              <a:gd name="T92" fmla="*/ 850 w 1232"/>
              <a:gd name="T93" fmla="*/ 600 h 795"/>
              <a:gd name="T94" fmla="*/ 823 w 1232"/>
              <a:gd name="T95" fmla="*/ 516 h 795"/>
              <a:gd name="T96" fmla="*/ 816 w 1232"/>
              <a:gd name="T97" fmla="*/ 372 h 795"/>
              <a:gd name="T98" fmla="*/ 823 w 1232"/>
              <a:gd name="T99" fmla="*/ 319 h 795"/>
              <a:gd name="T100" fmla="*/ 751 w 1232"/>
              <a:gd name="T101" fmla="*/ 288 h 795"/>
              <a:gd name="T102" fmla="*/ 739 w 1232"/>
              <a:gd name="T103" fmla="*/ 276 h 795"/>
              <a:gd name="T104" fmla="*/ 706 w 1232"/>
              <a:gd name="T105" fmla="*/ 228 h 795"/>
              <a:gd name="T106" fmla="*/ 617 w 1232"/>
              <a:gd name="T107" fmla="*/ 137 h 795"/>
              <a:gd name="T108" fmla="*/ 562 w 1232"/>
              <a:gd name="T109" fmla="*/ 168 h 795"/>
              <a:gd name="T110" fmla="*/ 511 w 1232"/>
              <a:gd name="T111" fmla="*/ 129 h 795"/>
              <a:gd name="T112" fmla="*/ 473 w 1232"/>
              <a:gd name="T113" fmla="*/ 72 h 795"/>
              <a:gd name="T114" fmla="*/ 430 w 1232"/>
              <a:gd name="T115" fmla="*/ 41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2" h="795">
                <a:moveTo>
                  <a:pt x="430" y="41"/>
                </a:moveTo>
                <a:cubicBezTo>
                  <a:pt x="408" y="43"/>
                  <a:pt x="376" y="37"/>
                  <a:pt x="358" y="50"/>
                </a:cubicBezTo>
                <a:cubicBezTo>
                  <a:pt x="351" y="85"/>
                  <a:pt x="334" y="69"/>
                  <a:pt x="291" y="67"/>
                </a:cubicBezTo>
                <a:cubicBezTo>
                  <a:pt x="260" y="59"/>
                  <a:pt x="239" y="53"/>
                  <a:pt x="204" y="50"/>
                </a:cubicBezTo>
                <a:cubicBezTo>
                  <a:pt x="192" y="43"/>
                  <a:pt x="190" y="35"/>
                  <a:pt x="175" y="31"/>
                </a:cubicBezTo>
                <a:cubicBezTo>
                  <a:pt x="160" y="20"/>
                  <a:pt x="141" y="22"/>
                  <a:pt x="123" y="17"/>
                </a:cubicBezTo>
                <a:cubicBezTo>
                  <a:pt x="110" y="9"/>
                  <a:pt x="121" y="15"/>
                  <a:pt x="106" y="9"/>
                </a:cubicBezTo>
                <a:cubicBezTo>
                  <a:pt x="100" y="7"/>
                  <a:pt x="89" y="2"/>
                  <a:pt x="89" y="2"/>
                </a:cubicBezTo>
                <a:cubicBezTo>
                  <a:pt x="64" y="5"/>
                  <a:pt x="32" y="0"/>
                  <a:pt x="10" y="12"/>
                </a:cubicBezTo>
                <a:cubicBezTo>
                  <a:pt x="0" y="26"/>
                  <a:pt x="4" y="42"/>
                  <a:pt x="19" y="48"/>
                </a:cubicBezTo>
                <a:cubicBezTo>
                  <a:pt x="28" y="56"/>
                  <a:pt x="34" y="66"/>
                  <a:pt x="41" y="77"/>
                </a:cubicBezTo>
                <a:cubicBezTo>
                  <a:pt x="41" y="85"/>
                  <a:pt x="36" y="147"/>
                  <a:pt x="58" y="151"/>
                </a:cubicBezTo>
                <a:cubicBezTo>
                  <a:pt x="72" y="154"/>
                  <a:pt x="87" y="152"/>
                  <a:pt x="101" y="153"/>
                </a:cubicBezTo>
                <a:cubicBezTo>
                  <a:pt x="104" y="163"/>
                  <a:pt x="103" y="169"/>
                  <a:pt x="113" y="173"/>
                </a:cubicBezTo>
                <a:cubicBezTo>
                  <a:pt x="120" y="180"/>
                  <a:pt x="126" y="182"/>
                  <a:pt x="135" y="187"/>
                </a:cubicBezTo>
                <a:cubicBezTo>
                  <a:pt x="141" y="203"/>
                  <a:pt x="134" y="195"/>
                  <a:pt x="130" y="209"/>
                </a:cubicBezTo>
                <a:cubicBezTo>
                  <a:pt x="133" y="220"/>
                  <a:pt x="121" y="219"/>
                  <a:pt x="113" y="230"/>
                </a:cubicBezTo>
                <a:cubicBezTo>
                  <a:pt x="99" y="226"/>
                  <a:pt x="95" y="234"/>
                  <a:pt x="84" y="242"/>
                </a:cubicBezTo>
                <a:cubicBezTo>
                  <a:pt x="101" y="249"/>
                  <a:pt x="119" y="245"/>
                  <a:pt x="137" y="249"/>
                </a:cubicBezTo>
                <a:cubicBezTo>
                  <a:pt x="148" y="257"/>
                  <a:pt x="154" y="270"/>
                  <a:pt x="166" y="278"/>
                </a:cubicBezTo>
                <a:cubicBezTo>
                  <a:pt x="169" y="290"/>
                  <a:pt x="179" y="292"/>
                  <a:pt x="190" y="295"/>
                </a:cubicBezTo>
                <a:cubicBezTo>
                  <a:pt x="199" y="301"/>
                  <a:pt x="209" y="304"/>
                  <a:pt x="219" y="307"/>
                </a:cubicBezTo>
                <a:cubicBezTo>
                  <a:pt x="226" y="319"/>
                  <a:pt x="222" y="332"/>
                  <a:pt x="219" y="345"/>
                </a:cubicBezTo>
                <a:cubicBezTo>
                  <a:pt x="221" y="375"/>
                  <a:pt x="216" y="375"/>
                  <a:pt x="235" y="389"/>
                </a:cubicBezTo>
                <a:cubicBezTo>
                  <a:pt x="259" y="385"/>
                  <a:pt x="267" y="382"/>
                  <a:pt x="283" y="401"/>
                </a:cubicBezTo>
                <a:cubicBezTo>
                  <a:pt x="285" y="406"/>
                  <a:pt x="286" y="411"/>
                  <a:pt x="288" y="415"/>
                </a:cubicBezTo>
                <a:cubicBezTo>
                  <a:pt x="291" y="420"/>
                  <a:pt x="298" y="429"/>
                  <a:pt x="298" y="429"/>
                </a:cubicBezTo>
                <a:cubicBezTo>
                  <a:pt x="300" y="445"/>
                  <a:pt x="299" y="454"/>
                  <a:pt x="315" y="444"/>
                </a:cubicBezTo>
                <a:cubicBezTo>
                  <a:pt x="319" y="429"/>
                  <a:pt x="341" y="429"/>
                  <a:pt x="315" y="403"/>
                </a:cubicBezTo>
                <a:cubicBezTo>
                  <a:pt x="306" y="382"/>
                  <a:pt x="292" y="379"/>
                  <a:pt x="271" y="374"/>
                </a:cubicBezTo>
                <a:cubicBezTo>
                  <a:pt x="263" y="368"/>
                  <a:pt x="260" y="363"/>
                  <a:pt x="255" y="355"/>
                </a:cubicBezTo>
                <a:cubicBezTo>
                  <a:pt x="252" y="332"/>
                  <a:pt x="245" y="300"/>
                  <a:pt x="228" y="283"/>
                </a:cubicBezTo>
                <a:cubicBezTo>
                  <a:pt x="222" y="264"/>
                  <a:pt x="204" y="247"/>
                  <a:pt x="190" y="233"/>
                </a:cubicBezTo>
                <a:cubicBezTo>
                  <a:pt x="186" y="223"/>
                  <a:pt x="184" y="219"/>
                  <a:pt x="175" y="213"/>
                </a:cubicBezTo>
                <a:cubicBezTo>
                  <a:pt x="170" y="193"/>
                  <a:pt x="176" y="163"/>
                  <a:pt x="159" y="146"/>
                </a:cubicBezTo>
                <a:cubicBezTo>
                  <a:pt x="150" y="137"/>
                  <a:pt x="139" y="132"/>
                  <a:pt x="132" y="122"/>
                </a:cubicBezTo>
                <a:cubicBezTo>
                  <a:pt x="129" y="110"/>
                  <a:pt x="122" y="96"/>
                  <a:pt x="115" y="86"/>
                </a:cubicBezTo>
                <a:cubicBezTo>
                  <a:pt x="114" y="81"/>
                  <a:pt x="112" y="77"/>
                  <a:pt x="111" y="72"/>
                </a:cubicBezTo>
                <a:cubicBezTo>
                  <a:pt x="110" y="69"/>
                  <a:pt x="108" y="62"/>
                  <a:pt x="108" y="62"/>
                </a:cubicBezTo>
                <a:cubicBezTo>
                  <a:pt x="115" y="47"/>
                  <a:pt x="140" y="58"/>
                  <a:pt x="154" y="60"/>
                </a:cubicBezTo>
                <a:cubicBezTo>
                  <a:pt x="162" y="68"/>
                  <a:pt x="173" y="69"/>
                  <a:pt x="168" y="81"/>
                </a:cubicBezTo>
                <a:cubicBezTo>
                  <a:pt x="175" y="89"/>
                  <a:pt x="175" y="94"/>
                  <a:pt x="180" y="103"/>
                </a:cubicBezTo>
                <a:cubicBezTo>
                  <a:pt x="183" y="108"/>
                  <a:pt x="190" y="117"/>
                  <a:pt x="190" y="117"/>
                </a:cubicBezTo>
                <a:cubicBezTo>
                  <a:pt x="195" y="136"/>
                  <a:pt x="191" y="178"/>
                  <a:pt x="214" y="185"/>
                </a:cubicBezTo>
                <a:cubicBezTo>
                  <a:pt x="217" y="195"/>
                  <a:pt x="222" y="194"/>
                  <a:pt x="231" y="199"/>
                </a:cubicBezTo>
                <a:cubicBezTo>
                  <a:pt x="236" y="208"/>
                  <a:pt x="246" y="217"/>
                  <a:pt x="255" y="223"/>
                </a:cubicBezTo>
                <a:cubicBezTo>
                  <a:pt x="264" y="239"/>
                  <a:pt x="283" y="254"/>
                  <a:pt x="300" y="259"/>
                </a:cubicBezTo>
                <a:cubicBezTo>
                  <a:pt x="313" y="268"/>
                  <a:pt x="323" y="276"/>
                  <a:pt x="331" y="290"/>
                </a:cubicBezTo>
                <a:cubicBezTo>
                  <a:pt x="333" y="314"/>
                  <a:pt x="329" y="326"/>
                  <a:pt x="341" y="343"/>
                </a:cubicBezTo>
                <a:cubicBezTo>
                  <a:pt x="347" y="363"/>
                  <a:pt x="357" y="373"/>
                  <a:pt x="377" y="379"/>
                </a:cubicBezTo>
                <a:cubicBezTo>
                  <a:pt x="379" y="381"/>
                  <a:pt x="381" y="384"/>
                  <a:pt x="384" y="386"/>
                </a:cubicBezTo>
                <a:cubicBezTo>
                  <a:pt x="388" y="388"/>
                  <a:pt x="393" y="388"/>
                  <a:pt x="396" y="391"/>
                </a:cubicBezTo>
                <a:cubicBezTo>
                  <a:pt x="403" y="396"/>
                  <a:pt x="404" y="406"/>
                  <a:pt x="408" y="413"/>
                </a:cubicBezTo>
                <a:lnTo>
                  <a:pt x="408" y="413"/>
                </a:lnTo>
                <a:cubicBezTo>
                  <a:pt x="417" y="418"/>
                  <a:pt x="420" y="427"/>
                  <a:pt x="427" y="432"/>
                </a:cubicBezTo>
                <a:cubicBezTo>
                  <a:pt x="433" y="436"/>
                  <a:pt x="448" y="440"/>
                  <a:pt x="454" y="444"/>
                </a:cubicBezTo>
                <a:cubicBezTo>
                  <a:pt x="464" y="458"/>
                  <a:pt x="471" y="472"/>
                  <a:pt x="478" y="487"/>
                </a:cubicBezTo>
                <a:cubicBezTo>
                  <a:pt x="481" y="509"/>
                  <a:pt x="497" y="553"/>
                  <a:pt x="471" y="561"/>
                </a:cubicBezTo>
                <a:cubicBezTo>
                  <a:pt x="457" y="575"/>
                  <a:pt x="471" y="579"/>
                  <a:pt x="485" y="583"/>
                </a:cubicBezTo>
                <a:cubicBezTo>
                  <a:pt x="489" y="586"/>
                  <a:pt x="495" y="587"/>
                  <a:pt x="499" y="590"/>
                </a:cubicBezTo>
                <a:cubicBezTo>
                  <a:pt x="512" y="600"/>
                  <a:pt x="516" y="612"/>
                  <a:pt x="533" y="617"/>
                </a:cubicBezTo>
                <a:cubicBezTo>
                  <a:pt x="543" y="631"/>
                  <a:pt x="549" y="648"/>
                  <a:pt x="567" y="653"/>
                </a:cubicBezTo>
                <a:cubicBezTo>
                  <a:pt x="583" y="680"/>
                  <a:pt x="646" y="676"/>
                  <a:pt x="667" y="677"/>
                </a:cubicBezTo>
                <a:cubicBezTo>
                  <a:pt x="677" y="679"/>
                  <a:pt x="686" y="682"/>
                  <a:pt x="696" y="684"/>
                </a:cubicBezTo>
                <a:cubicBezTo>
                  <a:pt x="704" y="690"/>
                  <a:pt x="721" y="695"/>
                  <a:pt x="727" y="703"/>
                </a:cubicBezTo>
                <a:cubicBezTo>
                  <a:pt x="746" y="730"/>
                  <a:pt x="776" y="749"/>
                  <a:pt x="809" y="753"/>
                </a:cubicBezTo>
                <a:cubicBezTo>
                  <a:pt x="832" y="759"/>
                  <a:pt x="857" y="760"/>
                  <a:pt x="881" y="763"/>
                </a:cubicBezTo>
                <a:cubicBezTo>
                  <a:pt x="895" y="769"/>
                  <a:pt x="897" y="770"/>
                  <a:pt x="912" y="768"/>
                </a:cubicBezTo>
                <a:cubicBezTo>
                  <a:pt x="918" y="760"/>
                  <a:pt x="921" y="759"/>
                  <a:pt x="931" y="756"/>
                </a:cubicBezTo>
                <a:cubicBezTo>
                  <a:pt x="949" y="745"/>
                  <a:pt x="969" y="759"/>
                  <a:pt x="984" y="770"/>
                </a:cubicBezTo>
                <a:cubicBezTo>
                  <a:pt x="988" y="779"/>
                  <a:pt x="987" y="784"/>
                  <a:pt x="996" y="789"/>
                </a:cubicBezTo>
                <a:cubicBezTo>
                  <a:pt x="1010" y="788"/>
                  <a:pt x="1026" y="795"/>
                  <a:pt x="1037" y="787"/>
                </a:cubicBezTo>
                <a:cubicBezTo>
                  <a:pt x="1061" y="768"/>
                  <a:pt x="1024" y="744"/>
                  <a:pt x="1061" y="739"/>
                </a:cubicBezTo>
                <a:cubicBezTo>
                  <a:pt x="1069" y="738"/>
                  <a:pt x="1077" y="738"/>
                  <a:pt x="1085" y="737"/>
                </a:cubicBezTo>
                <a:cubicBezTo>
                  <a:pt x="1092" y="734"/>
                  <a:pt x="1107" y="731"/>
                  <a:pt x="1092" y="727"/>
                </a:cubicBezTo>
                <a:cubicBezTo>
                  <a:pt x="1088" y="724"/>
                  <a:pt x="1082" y="723"/>
                  <a:pt x="1078" y="720"/>
                </a:cubicBezTo>
                <a:cubicBezTo>
                  <a:pt x="1072" y="716"/>
                  <a:pt x="1063" y="705"/>
                  <a:pt x="1063" y="705"/>
                </a:cubicBezTo>
                <a:cubicBezTo>
                  <a:pt x="1052" y="668"/>
                  <a:pt x="1079" y="674"/>
                  <a:pt x="1107" y="672"/>
                </a:cubicBezTo>
                <a:cubicBezTo>
                  <a:pt x="1121" y="667"/>
                  <a:pt x="1135" y="665"/>
                  <a:pt x="1150" y="662"/>
                </a:cubicBezTo>
                <a:cubicBezTo>
                  <a:pt x="1160" y="660"/>
                  <a:pt x="1181" y="657"/>
                  <a:pt x="1181" y="657"/>
                </a:cubicBezTo>
                <a:cubicBezTo>
                  <a:pt x="1186" y="650"/>
                  <a:pt x="1193" y="645"/>
                  <a:pt x="1198" y="638"/>
                </a:cubicBezTo>
                <a:cubicBezTo>
                  <a:pt x="1201" y="626"/>
                  <a:pt x="1210" y="632"/>
                  <a:pt x="1217" y="621"/>
                </a:cubicBezTo>
                <a:cubicBezTo>
                  <a:pt x="1222" y="590"/>
                  <a:pt x="1220" y="558"/>
                  <a:pt x="1229" y="528"/>
                </a:cubicBezTo>
                <a:cubicBezTo>
                  <a:pt x="1228" y="523"/>
                  <a:pt x="1232" y="515"/>
                  <a:pt x="1227" y="513"/>
                </a:cubicBezTo>
                <a:cubicBezTo>
                  <a:pt x="1220" y="510"/>
                  <a:pt x="1212" y="515"/>
                  <a:pt x="1205" y="516"/>
                </a:cubicBezTo>
                <a:cubicBezTo>
                  <a:pt x="1180" y="519"/>
                  <a:pt x="1156" y="521"/>
                  <a:pt x="1131" y="523"/>
                </a:cubicBezTo>
                <a:cubicBezTo>
                  <a:pt x="1120" y="539"/>
                  <a:pt x="1126" y="535"/>
                  <a:pt x="1114" y="540"/>
                </a:cubicBezTo>
                <a:cubicBezTo>
                  <a:pt x="1109" y="547"/>
                  <a:pt x="1100" y="550"/>
                  <a:pt x="1095" y="557"/>
                </a:cubicBezTo>
                <a:cubicBezTo>
                  <a:pt x="1090" y="564"/>
                  <a:pt x="1080" y="578"/>
                  <a:pt x="1080" y="578"/>
                </a:cubicBezTo>
                <a:cubicBezTo>
                  <a:pt x="1076" y="592"/>
                  <a:pt x="1081" y="611"/>
                  <a:pt x="1066" y="617"/>
                </a:cubicBezTo>
                <a:cubicBezTo>
                  <a:pt x="1051" y="632"/>
                  <a:pt x="1040" y="644"/>
                  <a:pt x="1018" y="650"/>
                </a:cubicBezTo>
                <a:cubicBezTo>
                  <a:pt x="951" y="648"/>
                  <a:pt x="962" y="649"/>
                  <a:pt x="922" y="643"/>
                </a:cubicBezTo>
                <a:cubicBezTo>
                  <a:pt x="914" y="637"/>
                  <a:pt x="903" y="632"/>
                  <a:pt x="893" y="629"/>
                </a:cubicBezTo>
                <a:cubicBezTo>
                  <a:pt x="890" y="616"/>
                  <a:pt x="863" y="604"/>
                  <a:pt x="850" y="600"/>
                </a:cubicBezTo>
                <a:cubicBezTo>
                  <a:pt x="849" y="581"/>
                  <a:pt x="852" y="560"/>
                  <a:pt x="845" y="542"/>
                </a:cubicBezTo>
                <a:cubicBezTo>
                  <a:pt x="841" y="531"/>
                  <a:pt x="823" y="516"/>
                  <a:pt x="823" y="516"/>
                </a:cubicBezTo>
                <a:cubicBezTo>
                  <a:pt x="820" y="506"/>
                  <a:pt x="817" y="497"/>
                  <a:pt x="814" y="487"/>
                </a:cubicBezTo>
                <a:cubicBezTo>
                  <a:pt x="812" y="449"/>
                  <a:pt x="808" y="410"/>
                  <a:pt x="816" y="372"/>
                </a:cubicBezTo>
                <a:cubicBezTo>
                  <a:pt x="817" y="359"/>
                  <a:pt x="817" y="346"/>
                  <a:pt x="819" y="333"/>
                </a:cubicBezTo>
                <a:cubicBezTo>
                  <a:pt x="820" y="328"/>
                  <a:pt x="823" y="319"/>
                  <a:pt x="823" y="319"/>
                </a:cubicBezTo>
                <a:cubicBezTo>
                  <a:pt x="785" y="308"/>
                  <a:pt x="821" y="308"/>
                  <a:pt x="773" y="305"/>
                </a:cubicBezTo>
                <a:cubicBezTo>
                  <a:pt x="765" y="299"/>
                  <a:pt x="759" y="293"/>
                  <a:pt x="751" y="288"/>
                </a:cubicBezTo>
                <a:cubicBezTo>
                  <a:pt x="750" y="285"/>
                  <a:pt x="750" y="281"/>
                  <a:pt x="747" y="278"/>
                </a:cubicBezTo>
                <a:cubicBezTo>
                  <a:pt x="745" y="276"/>
                  <a:pt x="741" y="277"/>
                  <a:pt x="739" y="276"/>
                </a:cubicBezTo>
                <a:cubicBezTo>
                  <a:pt x="729" y="271"/>
                  <a:pt x="729" y="262"/>
                  <a:pt x="718" y="259"/>
                </a:cubicBezTo>
                <a:cubicBezTo>
                  <a:pt x="711" y="249"/>
                  <a:pt x="712" y="238"/>
                  <a:pt x="706" y="228"/>
                </a:cubicBezTo>
                <a:cubicBezTo>
                  <a:pt x="698" y="214"/>
                  <a:pt x="683" y="208"/>
                  <a:pt x="675" y="194"/>
                </a:cubicBezTo>
                <a:cubicBezTo>
                  <a:pt x="670" y="150"/>
                  <a:pt x="660" y="143"/>
                  <a:pt x="617" y="137"/>
                </a:cubicBezTo>
                <a:cubicBezTo>
                  <a:pt x="603" y="131"/>
                  <a:pt x="589" y="134"/>
                  <a:pt x="576" y="141"/>
                </a:cubicBezTo>
                <a:cubicBezTo>
                  <a:pt x="573" y="152"/>
                  <a:pt x="571" y="161"/>
                  <a:pt x="562" y="168"/>
                </a:cubicBezTo>
                <a:cubicBezTo>
                  <a:pt x="542" y="163"/>
                  <a:pt x="539" y="151"/>
                  <a:pt x="523" y="141"/>
                </a:cubicBezTo>
                <a:cubicBezTo>
                  <a:pt x="513" y="124"/>
                  <a:pt x="526" y="144"/>
                  <a:pt x="511" y="129"/>
                </a:cubicBezTo>
                <a:cubicBezTo>
                  <a:pt x="500" y="118"/>
                  <a:pt x="492" y="99"/>
                  <a:pt x="483" y="86"/>
                </a:cubicBezTo>
                <a:cubicBezTo>
                  <a:pt x="480" y="81"/>
                  <a:pt x="476" y="77"/>
                  <a:pt x="473" y="72"/>
                </a:cubicBezTo>
                <a:cubicBezTo>
                  <a:pt x="470" y="67"/>
                  <a:pt x="459" y="62"/>
                  <a:pt x="459" y="62"/>
                </a:cubicBezTo>
                <a:cubicBezTo>
                  <a:pt x="453" y="48"/>
                  <a:pt x="442" y="46"/>
                  <a:pt x="430" y="4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3528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Label # 14 </a:t>
            </a:r>
            <a:r>
              <a:rPr lang="en-US" sz="3600" b="1" u="sng" dirty="0" smtClean="0"/>
              <a:t>Mexico</a:t>
            </a:r>
          </a:p>
          <a:p>
            <a:r>
              <a:rPr lang="en-US" sz="3600" dirty="0" smtClean="0"/>
              <a:t>on your map.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168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urimsomebody.com/Graphics/Maps/Latin%20America%20Phys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25"/>
          <a:stretch>
            <a:fillRect/>
          </a:stretch>
        </p:blipFill>
        <p:spPr bwMode="auto">
          <a:xfrm>
            <a:off x="609600" y="0"/>
            <a:ext cx="6477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67057" y="1138856"/>
            <a:ext cx="1396047" cy="725488"/>
            <a:chOff x="971627" y="1139876"/>
            <a:chExt cx="2030095" cy="307777"/>
          </a:xfrm>
        </p:grpSpPr>
        <p:sp>
          <p:nvSpPr>
            <p:cNvPr id="10251" name="TextBox 2"/>
            <p:cNvSpPr txBox="1">
              <a:spLocks noChangeArrowheads="1"/>
            </p:cNvSpPr>
            <p:nvPr/>
          </p:nvSpPr>
          <p:spPr bwMode="auto">
            <a:xfrm>
              <a:off x="971627" y="1139876"/>
              <a:ext cx="1752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/>
                <a:t>SIERRA MADRES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385772" y="1179537"/>
              <a:ext cx="615950" cy="2284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213852" y="4401574"/>
            <a:ext cx="5286375" cy="1949450"/>
            <a:chOff x="1143000" y="4267200"/>
            <a:chExt cx="5210175" cy="2101850"/>
          </a:xfrm>
        </p:grpSpPr>
        <p:pic>
          <p:nvPicPr>
            <p:cNvPr id="10248" name="Picture 4" descr="http://www.sdnhm.org/exhibits/monarca/teachers/images/migration-ma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34"/>
            <a:stretch>
              <a:fillRect/>
            </a:stretch>
          </p:blipFill>
          <p:spPr bwMode="auto">
            <a:xfrm>
              <a:off x="1752600" y="4267200"/>
              <a:ext cx="4600575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Box 5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198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SIERRA MADRES EAST</a:t>
              </a:r>
            </a:p>
          </p:txBody>
        </p:sp>
        <p:sp>
          <p:nvSpPr>
            <p:cNvPr id="10250" name="TextBox 6"/>
            <p:cNvSpPr txBox="1">
              <a:spLocks noChangeArrowheads="1"/>
            </p:cNvSpPr>
            <p:nvPr/>
          </p:nvSpPr>
          <p:spPr bwMode="auto">
            <a:xfrm>
              <a:off x="1143000" y="5638800"/>
              <a:ext cx="1828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SIERRA MADRES WEST</a:t>
              </a:r>
            </a:p>
          </p:txBody>
        </p:sp>
      </p:grpSp>
      <p:pic>
        <p:nvPicPr>
          <p:cNvPr id="12" name="Picture 4" descr="http://www.journeysunique.com/images/ccanyon/copper-canyon-train-tr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143375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12"/>
          <p:cNvSpPr txBox="1">
            <a:spLocks noChangeArrowheads="1"/>
          </p:cNvSpPr>
          <p:nvPr/>
        </p:nvSpPr>
        <p:spPr bwMode="auto">
          <a:xfrm>
            <a:off x="-24273" y="3598606"/>
            <a:ext cx="552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In Mexico the Sierra Madres mountains split into the Sierra Madre West and Sierra Madre East.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600" y="1445467"/>
            <a:ext cx="2209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Label # 15 </a:t>
            </a:r>
            <a:r>
              <a:rPr lang="en-US" sz="2800" b="1" u="sng" dirty="0" smtClean="0"/>
              <a:t>The Sierra Madres </a:t>
            </a:r>
          </a:p>
          <a:p>
            <a:r>
              <a:rPr lang="en-US" sz="2800" dirty="0" smtClean="0"/>
              <a:t>on your map.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19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Sierra Madres</a:t>
            </a:r>
          </a:p>
        </p:txBody>
      </p:sp>
      <p:pic>
        <p:nvPicPr>
          <p:cNvPr id="47107" name="Picture 3" descr="sierra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6934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4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Sierra rocky cliffs</a:t>
            </a:r>
          </a:p>
        </p:txBody>
      </p:sp>
      <p:pic>
        <p:nvPicPr>
          <p:cNvPr id="48131" name="Picture 3" descr="sierr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6400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279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Green slopes</a:t>
            </a:r>
          </a:p>
        </p:txBody>
      </p:sp>
      <p:pic>
        <p:nvPicPr>
          <p:cNvPr id="49155" name="Picture 3" descr="sierra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7772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94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b.utexas.edu/maps/americas/latin_ame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228600"/>
            <a:ext cx="5715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286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This is Latin America.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0480" y="1331893"/>
            <a:ext cx="3459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Latin America is NOT a continent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0480" y="2667000"/>
            <a:ext cx="342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Latin America is NOT a country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962400"/>
            <a:ext cx="342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Latin America IS a cultural </a:t>
            </a:r>
            <a:r>
              <a:rPr lang="en-US" sz="2800" dirty="0" smtClean="0"/>
              <a:t>region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8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across the range</a:t>
            </a:r>
          </a:p>
        </p:txBody>
      </p:sp>
      <p:pic>
        <p:nvPicPr>
          <p:cNvPr id="50179" name="Picture 3" descr="sierra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1600200"/>
            <a:ext cx="75453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245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Sierra Madres</a:t>
            </a:r>
            <a:r>
              <a:rPr lang="en-US" sz="3600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Mexico</a:t>
            </a:r>
          </a:p>
        </p:txBody>
      </p:sp>
      <p:pic>
        <p:nvPicPr>
          <p:cNvPr id="13315" name="Picture 7" descr="176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0"/>
          <a:stretch>
            <a:fillRect/>
          </a:stretch>
        </p:blipFill>
        <p:spPr bwMode="auto">
          <a:xfrm>
            <a:off x="381000" y="1066800"/>
            <a:ext cx="4953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261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3962400" y="3657600"/>
            <a:ext cx="49530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610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Countries of Central America</a:t>
            </a:r>
            <a:endParaRPr lang="en-US" sz="4000" dirty="0" smtClean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Belize, Guatemala, El Salvador, Honduras, Nicaragua, Costa Rica, Panama</a:t>
            </a:r>
          </a:p>
        </p:txBody>
      </p:sp>
    </p:spTree>
    <p:extLst>
      <p:ext uri="{BB962C8B-B14F-4D97-AF65-F5344CB8AC3E}">
        <p14:creationId xmlns:p14="http://schemas.microsoft.com/office/powerpoint/2010/main" val="15242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04800"/>
            <a:ext cx="53181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9400" y="2070417"/>
            <a:ext cx="3962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800" b="1" dirty="0">
                <a:latin typeface="Berlin Sans FB Demi" pitchFamily="34" charset="0"/>
              </a:rPr>
              <a:t>Costa Rica</a:t>
            </a:r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4241800" y="1793875"/>
            <a:ext cx="220663" cy="200025"/>
          </a:xfrm>
          <a:custGeom>
            <a:avLst/>
            <a:gdLst>
              <a:gd name="T0" fmla="*/ 136 w 139"/>
              <a:gd name="T1" fmla="*/ 78 h 126"/>
              <a:gd name="T2" fmla="*/ 0 w 139"/>
              <a:gd name="T3" fmla="*/ 38 h 126"/>
              <a:gd name="T4" fmla="*/ 16 w 139"/>
              <a:gd name="T5" fmla="*/ 62 h 126"/>
              <a:gd name="T6" fmla="*/ 64 w 139"/>
              <a:gd name="T7" fmla="*/ 78 h 126"/>
              <a:gd name="T8" fmla="*/ 128 w 139"/>
              <a:gd name="T9" fmla="*/ 126 h 126"/>
              <a:gd name="T10" fmla="*/ 136 w 139"/>
              <a:gd name="T11" fmla="*/ 7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126">
                <a:moveTo>
                  <a:pt x="136" y="78"/>
                </a:moveTo>
                <a:cubicBezTo>
                  <a:pt x="120" y="0"/>
                  <a:pt x="90" y="31"/>
                  <a:pt x="0" y="38"/>
                </a:cubicBezTo>
                <a:cubicBezTo>
                  <a:pt x="5" y="46"/>
                  <a:pt x="8" y="57"/>
                  <a:pt x="16" y="62"/>
                </a:cubicBezTo>
                <a:cubicBezTo>
                  <a:pt x="30" y="71"/>
                  <a:pt x="64" y="78"/>
                  <a:pt x="64" y="78"/>
                </a:cubicBezTo>
                <a:cubicBezTo>
                  <a:pt x="76" y="126"/>
                  <a:pt x="81" y="114"/>
                  <a:pt x="128" y="126"/>
                </a:cubicBezTo>
                <a:cubicBezTo>
                  <a:pt x="139" y="94"/>
                  <a:pt x="136" y="110"/>
                  <a:pt x="136" y="78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080802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Label # 13 </a:t>
            </a:r>
            <a:r>
              <a:rPr lang="en-US" sz="3600" b="1" u="sng" dirty="0" smtClean="0"/>
              <a:t>Costa Rica</a:t>
            </a:r>
          </a:p>
          <a:p>
            <a:r>
              <a:rPr lang="en-US" sz="3600" dirty="0" smtClean="0"/>
              <a:t>on your map.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7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81000"/>
            <a:ext cx="53181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3400" y="2254250"/>
            <a:ext cx="3810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800" b="1">
                <a:latin typeface="Berlin Sans FB Demi" pitchFamily="34" charset="0"/>
              </a:rPr>
              <a:t>Panama</a:t>
            </a: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4462463" y="1931988"/>
            <a:ext cx="377825" cy="153987"/>
          </a:xfrm>
          <a:custGeom>
            <a:avLst/>
            <a:gdLst>
              <a:gd name="T0" fmla="*/ 12 w 238"/>
              <a:gd name="T1" fmla="*/ 0 h 97"/>
              <a:gd name="T2" fmla="*/ 3 w 238"/>
              <a:gd name="T3" fmla="*/ 37 h 97"/>
              <a:gd name="T4" fmla="*/ 45 w 238"/>
              <a:gd name="T5" fmla="*/ 55 h 97"/>
              <a:gd name="T6" fmla="*/ 71 w 238"/>
              <a:gd name="T7" fmla="*/ 69 h 97"/>
              <a:gd name="T8" fmla="*/ 83 w 238"/>
              <a:gd name="T9" fmla="*/ 91 h 97"/>
              <a:gd name="T10" fmla="*/ 113 w 238"/>
              <a:gd name="T11" fmla="*/ 88 h 97"/>
              <a:gd name="T12" fmla="*/ 104 w 238"/>
              <a:gd name="T13" fmla="*/ 61 h 97"/>
              <a:gd name="T14" fmla="*/ 119 w 238"/>
              <a:gd name="T15" fmla="*/ 36 h 97"/>
              <a:gd name="T16" fmla="*/ 140 w 238"/>
              <a:gd name="T17" fmla="*/ 21 h 97"/>
              <a:gd name="T18" fmla="*/ 165 w 238"/>
              <a:gd name="T19" fmla="*/ 25 h 97"/>
              <a:gd name="T20" fmla="*/ 180 w 238"/>
              <a:gd name="T21" fmla="*/ 30 h 97"/>
              <a:gd name="T22" fmla="*/ 188 w 238"/>
              <a:gd name="T23" fmla="*/ 64 h 97"/>
              <a:gd name="T24" fmla="*/ 197 w 238"/>
              <a:gd name="T25" fmla="*/ 79 h 97"/>
              <a:gd name="T26" fmla="*/ 213 w 238"/>
              <a:gd name="T27" fmla="*/ 94 h 97"/>
              <a:gd name="T28" fmla="*/ 233 w 238"/>
              <a:gd name="T29" fmla="*/ 75 h 97"/>
              <a:gd name="T30" fmla="*/ 234 w 238"/>
              <a:gd name="T31" fmla="*/ 70 h 97"/>
              <a:gd name="T32" fmla="*/ 237 w 238"/>
              <a:gd name="T33" fmla="*/ 66 h 97"/>
              <a:gd name="T34" fmla="*/ 222 w 238"/>
              <a:gd name="T35" fmla="*/ 46 h 97"/>
              <a:gd name="T36" fmla="*/ 207 w 238"/>
              <a:gd name="T37" fmla="*/ 15 h 97"/>
              <a:gd name="T38" fmla="*/ 191 w 238"/>
              <a:gd name="T39" fmla="*/ 3 h 97"/>
              <a:gd name="T40" fmla="*/ 119 w 238"/>
              <a:gd name="T41" fmla="*/ 4 h 97"/>
              <a:gd name="T42" fmla="*/ 86 w 238"/>
              <a:gd name="T43" fmla="*/ 19 h 97"/>
              <a:gd name="T44" fmla="*/ 66 w 238"/>
              <a:gd name="T45" fmla="*/ 28 h 97"/>
              <a:gd name="T46" fmla="*/ 51 w 238"/>
              <a:gd name="T47" fmla="*/ 21 h 97"/>
              <a:gd name="T48" fmla="*/ 27 w 238"/>
              <a:gd name="T49" fmla="*/ 12 h 97"/>
              <a:gd name="T50" fmla="*/ 12 w 238"/>
              <a:gd name="T5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8" h="97">
                <a:moveTo>
                  <a:pt x="12" y="0"/>
                </a:moveTo>
                <a:cubicBezTo>
                  <a:pt x="0" y="9"/>
                  <a:pt x="7" y="24"/>
                  <a:pt x="3" y="37"/>
                </a:cubicBezTo>
                <a:cubicBezTo>
                  <a:pt x="8" y="61"/>
                  <a:pt x="17" y="54"/>
                  <a:pt x="45" y="55"/>
                </a:cubicBezTo>
                <a:cubicBezTo>
                  <a:pt x="54" y="59"/>
                  <a:pt x="62" y="64"/>
                  <a:pt x="71" y="69"/>
                </a:cubicBezTo>
                <a:cubicBezTo>
                  <a:pt x="76" y="76"/>
                  <a:pt x="74" y="89"/>
                  <a:pt x="83" y="91"/>
                </a:cubicBezTo>
                <a:cubicBezTo>
                  <a:pt x="93" y="90"/>
                  <a:pt x="105" y="94"/>
                  <a:pt x="113" y="88"/>
                </a:cubicBezTo>
                <a:cubicBezTo>
                  <a:pt x="119" y="84"/>
                  <a:pt x="106" y="65"/>
                  <a:pt x="104" y="61"/>
                </a:cubicBezTo>
                <a:cubicBezTo>
                  <a:pt x="106" y="50"/>
                  <a:pt x="110" y="43"/>
                  <a:pt x="119" y="36"/>
                </a:cubicBezTo>
                <a:cubicBezTo>
                  <a:pt x="123" y="29"/>
                  <a:pt x="132" y="23"/>
                  <a:pt x="140" y="21"/>
                </a:cubicBezTo>
                <a:cubicBezTo>
                  <a:pt x="151" y="15"/>
                  <a:pt x="154" y="23"/>
                  <a:pt x="165" y="25"/>
                </a:cubicBezTo>
                <a:cubicBezTo>
                  <a:pt x="170" y="27"/>
                  <a:pt x="175" y="28"/>
                  <a:pt x="180" y="30"/>
                </a:cubicBezTo>
                <a:cubicBezTo>
                  <a:pt x="182" y="51"/>
                  <a:pt x="179" y="52"/>
                  <a:pt x="188" y="64"/>
                </a:cubicBezTo>
                <a:cubicBezTo>
                  <a:pt x="189" y="71"/>
                  <a:pt x="190" y="78"/>
                  <a:pt x="197" y="79"/>
                </a:cubicBezTo>
                <a:cubicBezTo>
                  <a:pt x="198" y="96"/>
                  <a:pt x="197" y="97"/>
                  <a:pt x="213" y="94"/>
                </a:cubicBezTo>
                <a:cubicBezTo>
                  <a:pt x="221" y="78"/>
                  <a:pt x="211" y="77"/>
                  <a:pt x="233" y="75"/>
                </a:cubicBezTo>
                <a:cubicBezTo>
                  <a:pt x="233" y="73"/>
                  <a:pt x="233" y="72"/>
                  <a:pt x="234" y="70"/>
                </a:cubicBezTo>
                <a:cubicBezTo>
                  <a:pt x="235" y="68"/>
                  <a:pt x="237" y="68"/>
                  <a:pt x="237" y="66"/>
                </a:cubicBezTo>
                <a:cubicBezTo>
                  <a:pt x="238" y="61"/>
                  <a:pt x="224" y="52"/>
                  <a:pt x="222" y="46"/>
                </a:cubicBezTo>
                <a:cubicBezTo>
                  <a:pt x="221" y="35"/>
                  <a:pt x="220" y="18"/>
                  <a:pt x="207" y="15"/>
                </a:cubicBezTo>
                <a:cubicBezTo>
                  <a:pt x="201" y="12"/>
                  <a:pt x="196" y="7"/>
                  <a:pt x="191" y="3"/>
                </a:cubicBezTo>
                <a:cubicBezTo>
                  <a:pt x="167" y="4"/>
                  <a:pt x="143" y="3"/>
                  <a:pt x="119" y="4"/>
                </a:cubicBezTo>
                <a:cubicBezTo>
                  <a:pt x="108" y="10"/>
                  <a:pt x="98" y="18"/>
                  <a:pt x="86" y="19"/>
                </a:cubicBezTo>
                <a:cubicBezTo>
                  <a:pt x="79" y="22"/>
                  <a:pt x="74" y="27"/>
                  <a:pt x="66" y="28"/>
                </a:cubicBezTo>
                <a:cubicBezTo>
                  <a:pt x="59" y="27"/>
                  <a:pt x="57" y="24"/>
                  <a:pt x="51" y="21"/>
                </a:cubicBezTo>
                <a:cubicBezTo>
                  <a:pt x="43" y="11"/>
                  <a:pt x="41" y="13"/>
                  <a:pt x="27" y="12"/>
                </a:cubicBezTo>
                <a:cubicBezTo>
                  <a:pt x="23" y="7"/>
                  <a:pt x="12" y="3"/>
                  <a:pt x="12" y="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3528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Label # 12 </a:t>
            </a:r>
            <a:r>
              <a:rPr lang="en-US" sz="3600" b="1" u="sng" dirty="0" smtClean="0"/>
              <a:t>Panama</a:t>
            </a:r>
          </a:p>
          <a:p>
            <a:r>
              <a:rPr lang="en-US" sz="3600" dirty="0" smtClean="0"/>
              <a:t>on your map.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9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Panama Canal</a:t>
            </a:r>
          </a:p>
        </p:txBody>
      </p:sp>
      <p:pic>
        <p:nvPicPr>
          <p:cNvPr id="29699" name="Picture 7" descr="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5438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80772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is the purpose of the Panama Canal?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-152400" y="725805"/>
            <a:ext cx="2747010" cy="6080759"/>
          </a:xfrm>
        </p:spPr>
        <p:txBody>
          <a:bodyPr/>
          <a:lstStyle/>
          <a:p>
            <a:pPr eaLnBrk="1" hangingPunct="1"/>
            <a:r>
              <a:rPr lang="en-US" dirty="0" smtClean="0"/>
              <a:t>Allows ships to travel between the Atlantic and Pacific Ocean without sailing around the Southern tip of South America</a:t>
            </a:r>
          </a:p>
        </p:txBody>
      </p:sp>
      <p:pic>
        <p:nvPicPr>
          <p:cNvPr id="4" name="Picture 4" descr="Panama_Canal_Rough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9610"/>
            <a:ext cx="653796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43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94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pan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1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Going Through the Panama Canal</a:t>
            </a:r>
          </a:p>
        </p:txBody>
      </p:sp>
      <p:pic>
        <p:nvPicPr>
          <p:cNvPr id="30723" name="Picture 7" descr="5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dirty="0"/>
              <a:t>https://www.youtube.com/watch?v=-vi19z4LEi0&amp;src_vid=fA-pnN54uPw&amp;feature=iv&amp;annotation_id=annotation_322604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urimsomebody.com/Graphics/Maps/Latin%20America%20Phys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2" y="219459"/>
            <a:ext cx="600456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6200" y="1143000"/>
            <a:ext cx="685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3657600" y="6553200"/>
            <a:ext cx="685800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33160" y="685800"/>
            <a:ext cx="2895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Latin America stretches for 5,500 miles from the Rio Grande River in Mexico to Cape Horn at the southern end of South America.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8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3181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28600" y="2590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04800" y="3214688"/>
            <a:ext cx="381000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800" b="1">
                <a:latin typeface="Berlin Sans FB Demi" pitchFamily="34" charset="0"/>
              </a:rPr>
              <a:t>Equator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9726" y="4038600"/>
            <a:ext cx="1920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Draw the equator on your map.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75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4237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Countries of South America</a:t>
            </a:r>
            <a:endParaRPr lang="en-US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143000"/>
            <a:ext cx="861695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Colombia</a:t>
            </a:r>
            <a:r>
              <a:rPr lang="en-US" sz="4800" dirty="0" smtClean="0"/>
              <a:t>, </a:t>
            </a:r>
            <a:r>
              <a:rPr lang="en-US" sz="4800" b="1" dirty="0" smtClean="0"/>
              <a:t>Venezuela, </a:t>
            </a:r>
            <a:r>
              <a:rPr lang="en-US" sz="4800" dirty="0" smtClean="0"/>
              <a:t>Guyana, Suriname, French Guiana, Ecuador, Peru, </a:t>
            </a:r>
            <a:r>
              <a:rPr lang="en-US" sz="4800" b="1" dirty="0" smtClean="0"/>
              <a:t>Bolivia</a:t>
            </a:r>
            <a:r>
              <a:rPr lang="en-US" sz="4800" dirty="0" smtClean="0"/>
              <a:t>, </a:t>
            </a:r>
            <a:r>
              <a:rPr lang="en-US" sz="4800" b="1" dirty="0" smtClean="0"/>
              <a:t>Brazil, </a:t>
            </a:r>
            <a:r>
              <a:rPr lang="en-US" sz="4800" dirty="0" smtClean="0"/>
              <a:t>Paraguay, Argentina, Chile, Uruguay </a:t>
            </a:r>
          </a:p>
        </p:txBody>
      </p:sp>
    </p:spTree>
    <p:extLst>
      <p:ext uri="{BB962C8B-B14F-4D97-AF65-F5344CB8AC3E}">
        <p14:creationId xmlns:p14="http://schemas.microsoft.com/office/powerpoint/2010/main" val="11675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53181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5800" y="2286000"/>
            <a:ext cx="3810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00" b="1">
                <a:latin typeface="Berlin Sans FB Demi" pitchFamily="34" charset="0"/>
              </a:rPr>
              <a:t>Colombia</a:t>
            </a:r>
          </a:p>
        </p:txBody>
      </p:sp>
      <p:sp>
        <p:nvSpPr>
          <p:cNvPr id="16390" name="Freeform 7"/>
          <p:cNvSpPr>
            <a:spLocks/>
          </p:cNvSpPr>
          <p:nvPr/>
        </p:nvSpPr>
        <p:spPr bwMode="auto">
          <a:xfrm>
            <a:off x="4783138" y="1752600"/>
            <a:ext cx="757237" cy="1050925"/>
          </a:xfrm>
          <a:custGeom>
            <a:avLst/>
            <a:gdLst>
              <a:gd name="T0" fmla="*/ 460375 w 477"/>
              <a:gd name="T1" fmla="*/ 4763 h 662"/>
              <a:gd name="T2" fmla="*/ 417512 w 477"/>
              <a:gd name="T3" fmla="*/ 9525 h 662"/>
              <a:gd name="T4" fmla="*/ 369887 w 477"/>
              <a:gd name="T5" fmla="*/ 61913 h 662"/>
              <a:gd name="T6" fmla="*/ 303212 w 477"/>
              <a:gd name="T7" fmla="*/ 71438 h 662"/>
              <a:gd name="T8" fmla="*/ 188912 w 477"/>
              <a:gd name="T9" fmla="*/ 123825 h 662"/>
              <a:gd name="T10" fmla="*/ 160337 w 477"/>
              <a:gd name="T11" fmla="*/ 161925 h 662"/>
              <a:gd name="T12" fmla="*/ 131762 w 477"/>
              <a:gd name="T13" fmla="*/ 252413 h 662"/>
              <a:gd name="T14" fmla="*/ 112712 w 477"/>
              <a:gd name="T15" fmla="*/ 280988 h 662"/>
              <a:gd name="T16" fmla="*/ 84137 w 477"/>
              <a:gd name="T17" fmla="*/ 300038 h 662"/>
              <a:gd name="T18" fmla="*/ 74612 w 477"/>
              <a:gd name="T19" fmla="*/ 328613 h 662"/>
              <a:gd name="T20" fmla="*/ 69850 w 477"/>
              <a:gd name="T21" fmla="*/ 342900 h 662"/>
              <a:gd name="T22" fmla="*/ 112712 w 477"/>
              <a:gd name="T23" fmla="*/ 504825 h 662"/>
              <a:gd name="T24" fmla="*/ 84137 w 477"/>
              <a:gd name="T25" fmla="*/ 595313 h 662"/>
              <a:gd name="T26" fmla="*/ 31750 w 477"/>
              <a:gd name="T27" fmla="*/ 628650 h 662"/>
              <a:gd name="T28" fmla="*/ 7937 w 477"/>
              <a:gd name="T29" fmla="*/ 719138 h 662"/>
              <a:gd name="T30" fmla="*/ 65087 w 477"/>
              <a:gd name="T31" fmla="*/ 742950 h 662"/>
              <a:gd name="T32" fmla="*/ 160337 w 477"/>
              <a:gd name="T33" fmla="*/ 762000 h 662"/>
              <a:gd name="T34" fmla="*/ 203200 w 477"/>
              <a:gd name="T35" fmla="*/ 790575 h 662"/>
              <a:gd name="T36" fmla="*/ 269875 w 477"/>
              <a:gd name="T37" fmla="*/ 800100 h 662"/>
              <a:gd name="T38" fmla="*/ 322262 w 477"/>
              <a:gd name="T39" fmla="*/ 842963 h 662"/>
              <a:gd name="T40" fmla="*/ 360362 w 477"/>
              <a:gd name="T41" fmla="*/ 895350 h 662"/>
              <a:gd name="T42" fmla="*/ 398462 w 477"/>
              <a:gd name="T43" fmla="*/ 923925 h 662"/>
              <a:gd name="T44" fmla="*/ 546100 w 477"/>
              <a:gd name="T45" fmla="*/ 962025 h 662"/>
              <a:gd name="T46" fmla="*/ 569912 w 477"/>
              <a:gd name="T47" fmla="*/ 995363 h 662"/>
              <a:gd name="T48" fmla="*/ 588962 w 477"/>
              <a:gd name="T49" fmla="*/ 957263 h 662"/>
              <a:gd name="T50" fmla="*/ 603250 w 477"/>
              <a:gd name="T51" fmla="*/ 876300 h 662"/>
              <a:gd name="T52" fmla="*/ 565150 w 477"/>
              <a:gd name="T53" fmla="*/ 795338 h 662"/>
              <a:gd name="T54" fmla="*/ 560387 w 477"/>
              <a:gd name="T55" fmla="*/ 766763 h 662"/>
              <a:gd name="T56" fmla="*/ 588962 w 477"/>
              <a:gd name="T57" fmla="*/ 747713 h 662"/>
              <a:gd name="T58" fmla="*/ 555625 w 477"/>
              <a:gd name="T59" fmla="*/ 719138 h 662"/>
              <a:gd name="T60" fmla="*/ 693737 w 477"/>
              <a:gd name="T61" fmla="*/ 676275 h 662"/>
              <a:gd name="T62" fmla="*/ 736600 w 477"/>
              <a:gd name="T63" fmla="*/ 700088 h 662"/>
              <a:gd name="T64" fmla="*/ 712787 w 477"/>
              <a:gd name="T65" fmla="*/ 638175 h 662"/>
              <a:gd name="T66" fmla="*/ 727075 w 477"/>
              <a:gd name="T67" fmla="*/ 604838 h 662"/>
              <a:gd name="T68" fmla="*/ 698500 w 477"/>
              <a:gd name="T69" fmla="*/ 514350 h 662"/>
              <a:gd name="T70" fmla="*/ 688975 w 477"/>
              <a:gd name="T71" fmla="*/ 447675 h 662"/>
              <a:gd name="T72" fmla="*/ 703262 w 477"/>
              <a:gd name="T73" fmla="*/ 404813 h 662"/>
              <a:gd name="T74" fmla="*/ 631825 w 477"/>
              <a:gd name="T75" fmla="*/ 400050 h 662"/>
              <a:gd name="T76" fmla="*/ 503237 w 477"/>
              <a:gd name="T77" fmla="*/ 361950 h 662"/>
              <a:gd name="T78" fmla="*/ 460375 w 477"/>
              <a:gd name="T79" fmla="*/ 347663 h 662"/>
              <a:gd name="T80" fmla="*/ 446087 w 477"/>
              <a:gd name="T81" fmla="*/ 342900 h 662"/>
              <a:gd name="T82" fmla="*/ 436562 w 477"/>
              <a:gd name="T83" fmla="*/ 328613 h 662"/>
              <a:gd name="T84" fmla="*/ 422275 w 477"/>
              <a:gd name="T85" fmla="*/ 319088 h 662"/>
              <a:gd name="T86" fmla="*/ 374650 w 477"/>
              <a:gd name="T87" fmla="*/ 233363 h 662"/>
              <a:gd name="T88" fmla="*/ 384175 w 477"/>
              <a:gd name="T89" fmla="*/ 104775 h 662"/>
              <a:gd name="T90" fmla="*/ 441325 w 477"/>
              <a:gd name="T91" fmla="*/ 80963 h 662"/>
              <a:gd name="T92" fmla="*/ 474662 w 477"/>
              <a:gd name="T93" fmla="*/ 47625 h 662"/>
              <a:gd name="T94" fmla="*/ 469900 w 477"/>
              <a:gd name="T95" fmla="*/ 19050 h 662"/>
              <a:gd name="T96" fmla="*/ 460375 w 477"/>
              <a:gd name="T97" fmla="*/ 4763 h 6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77" h="662">
                <a:moveTo>
                  <a:pt x="290" y="3"/>
                </a:moveTo>
                <a:cubicBezTo>
                  <a:pt x="281" y="4"/>
                  <a:pt x="271" y="2"/>
                  <a:pt x="263" y="6"/>
                </a:cubicBezTo>
                <a:cubicBezTo>
                  <a:pt x="251" y="12"/>
                  <a:pt x="247" y="32"/>
                  <a:pt x="233" y="39"/>
                </a:cubicBezTo>
                <a:cubicBezTo>
                  <a:pt x="221" y="45"/>
                  <a:pt x="199" y="44"/>
                  <a:pt x="191" y="45"/>
                </a:cubicBezTo>
                <a:cubicBezTo>
                  <a:pt x="169" y="60"/>
                  <a:pt x="141" y="63"/>
                  <a:pt x="119" y="78"/>
                </a:cubicBezTo>
                <a:cubicBezTo>
                  <a:pt x="115" y="90"/>
                  <a:pt x="111" y="95"/>
                  <a:pt x="101" y="102"/>
                </a:cubicBezTo>
                <a:cubicBezTo>
                  <a:pt x="96" y="116"/>
                  <a:pt x="91" y="147"/>
                  <a:pt x="83" y="159"/>
                </a:cubicBezTo>
                <a:cubicBezTo>
                  <a:pt x="79" y="165"/>
                  <a:pt x="75" y="171"/>
                  <a:pt x="71" y="177"/>
                </a:cubicBezTo>
                <a:cubicBezTo>
                  <a:pt x="67" y="183"/>
                  <a:pt x="53" y="189"/>
                  <a:pt x="53" y="189"/>
                </a:cubicBezTo>
                <a:cubicBezTo>
                  <a:pt x="51" y="195"/>
                  <a:pt x="49" y="201"/>
                  <a:pt x="47" y="207"/>
                </a:cubicBezTo>
                <a:cubicBezTo>
                  <a:pt x="46" y="210"/>
                  <a:pt x="44" y="216"/>
                  <a:pt x="44" y="216"/>
                </a:cubicBezTo>
                <a:cubicBezTo>
                  <a:pt x="47" y="276"/>
                  <a:pt x="37" y="284"/>
                  <a:pt x="71" y="318"/>
                </a:cubicBezTo>
                <a:cubicBezTo>
                  <a:pt x="69" y="350"/>
                  <a:pt x="76" y="360"/>
                  <a:pt x="53" y="375"/>
                </a:cubicBezTo>
                <a:cubicBezTo>
                  <a:pt x="46" y="396"/>
                  <a:pt x="44" y="393"/>
                  <a:pt x="20" y="396"/>
                </a:cubicBezTo>
                <a:cubicBezTo>
                  <a:pt x="0" y="409"/>
                  <a:pt x="7" y="427"/>
                  <a:pt x="5" y="453"/>
                </a:cubicBezTo>
                <a:cubicBezTo>
                  <a:pt x="23" y="457"/>
                  <a:pt x="27" y="460"/>
                  <a:pt x="41" y="468"/>
                </a:cubicBezTo>
                <a:cubicBezTo>
                  <a:pt x="59" y="478"/>
                  <a:pt x="82" y="478"/>
                  <a:pt x="101" y="480"/>
                </a:cubicBezTo>
                <a:cubicBezTo>
                  <a:pt x="114" y="484"/>
                  <a:pt x="117" y="491"/>
                  <a:pt x="128" y="498"/>
                </a:cubicBezTo>
                <a:cubicBezTo>
                  <a:pt x="140" y="506"/>
                  <a:pt x="156" y="503"/>
                  <a:pt x="170" y="504"/>
                </a:cubicBezTo>
                <a:cubicBezTo>
                  <a:pt x="178" y="516"/>
                  <a:pt x="189" y="527"/>
                  <a:pt x="203" y="531"/>
                </a:cubicBezTo>
                <a:cubicBezTo>
                  <a:pt x="210" y="542"/>
                  <a:pt x="216" y="557"/>
                  <a:pt x="227" y="564"/>
                </a:cubicBezTo>
                <a:cubicBezTo>
                  <a:pt x="234" y="574"/>
                  <a:pt x="239" y="578"/>
                  <a:pt x="251" y="582"/>
                </a:cubicBezTo>
                <a:cubicBezTo>
                  <a:pt x="263" y="601"/>
                  <a:pt x="322" y="602"/>
                  <a:pt x="344" y="606"/>
                </a:cubicBezTo>
                <a:cubicBezTo>
                  <a:pt x="354" y="637"/>
                  <a:pt x="335" y="662"/>
                  <a:pt x="359" y="627"/>
                </a:cubicBezTo>
                <a:cubicBezTo>
                  <a:pt x="366" y="576"/>
                  <a:pt x="354" y="620"/>
                  <a:pt x="371" y="603"/>
                </a:cubicBezTo>
                <a:cubicBezTo>
                  <a:pt x="379" y="595"/>
                  <a:pt x="379" y="561"/>
                  <a:pt x="380" y="552"/>
                </a:cubicBezTo>
                <a:cubicBezTo>
                  <a:pt x="376" y="513"/>
                  <a:pt x="381" y="518"/>
                  <a:pt x="356" y="501"/>
                </a:cubicBezTo>
                <a:cubicBezTo>
                  <a:pt x="352" y="495"/>
                  <a:pt x="346" y="490"/>
                  <a:pt x="353" y="483"/>
                </a:cubicBezTo>
                <a:cubicBezTo>
                  <a:pt x="358" y="478"/>
                  <a:pt x="371" y="471"/>
                  <a:pt x="371" y="471"/>
                </a:cubicBezTo>
                <a:cubicBezTo>
                  <a:pt x="367" y="459"/>
                  <a:pt x="361" y="460"/>
                  <a:pt x="350" y="453"/>
                </a:cubicBezTo>
                <a:cubicBezTo>
                  <a:pt x="334" y="404"/>
                  <a:pt x="399" y="427"/>
                  <a:pt x="437" y="426"/>
                </a:cubicBezTo>
                <a:cubicBezTo>
                  <a:pt x="451" y="429"/>
                  <a:pt x="456" y="429"/>
                  <a:pt x="464" y="441"/>
                </a:cubicBezTo>
                <a:cubicBezTo>
                  <a:pt x="477" y="421"/>
                  <a:pt x="462" y="415"/>
                  <a:pt x="449" y="402"/>
                </a:cubicBezTo>
                <a:cubicBezTo>
                  <a:pt x="445" y="390"/>
                  <a:pt x="445" y="385"/>
                  <a:pt x="458" y="381"/>
                </a:cubicBezTo>
                <a:cubicBezTo>
                  <a:pt x="456" y="349"/>
                  <a:pt x="463" y="339"/>
                  <a:pt x="440" y="324"/>
                </a:cubicBezTo>
                <a:cubicBezTo>
                  <a:pt x="438" y="312"/>
                  <a:pt x="433" y="293"/>
                  <a:pt x="434" y="282"/>
                </a:cubicBezTo>
                <a:cubicBezTo>
                  <a:pt x="435" y="273"/>
                  <a:pt x="443" y="255"/>
                  <a:pt x="443" y="255"/>
                </a:cubicBezTo>
                <a:cubicBezTo>
                  <a:pt x="437" y="231"/>
                  <a:pt x="416" y="246"/>
                  <a:pt x="398" y="252"/>
                </a:cubicBezTo>
                <a:cubicBezTo>
                  <a:pt x="366" y="249"/>
                  <a:pt x="347" y="236"/>
                  <a:pt x="317" y="228"/>
                </a:cubicBezTo>
                <a:cubicBezTo>
                  <a:pt x="317" y="228"/>
                  <a:pt x="295" y="221"/>
                  <a:pt x="290" y="219"/>
                </a:cubicBezTo>
                <a:cubicBezTo>
                  <a:pt x="287" y="218"/>
                  <a:pt x="281" y="216"/>
                  <a:pt x="281" y="216"/>
                </a:cubicBezTo>
                <a:cubicBezTo>
                  <a:pt x="279" y="213"/>
                  <a:pt x="278" y="210"/>
                  <a:pt x="275" y="207"/>
                </a:cubicBezTo>
                <a:cubicBezTo>
                  <a:pt x="272" y="204"/>
                  <a:pt x="268" y="204"/>
                  <a:pt x="266" y="201"/>
                </a:cubicBezTo>
                <a:cubicBezTo>
                  <a:pt x="254" y="187"/>
                  <a:pt x="242" y="165"/>
                  <a:pt x="236" y="147"/>
                </a:cubicBezTo>
                <a:cubicBezTo>
                  <a:pt x="243" y="121"/>
                  <a:pt x="235" y="92"/>
                  <a:pt x="242" y="66"/>
                </a:cubicBezTo>
                <a:cubicBezTo>
                  <a:pt x="246" y="53"/>
                  <a:pt x="267" y="58"/>
                  <a:pt x="278" y="51"/>
                </a:cubicBezTo>
                <a:cubicBezTo>
                  <a:pt x="282" y="36"/>
                  <a:pt x="285" y="35"/>
                  <a:pt x="299" y="30"/>
                </a:cubicBezTo>
                <a:cubicBezTo>
                  <a:pt x="298" y="24"/>
                  <a:pt x="299" y="17"/>
                  <a:pt x="296" y="12"/>
                </a:cubicBezTo>
                <a:cubicBezTo>
                  <a:pt x="289" y="0"/>
                  <a:pt x="283" y="18"/>
                  <a:pt x="290" y="3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3528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Label # 11 </a:t>
            </a:r>
            <a:r>
              <a:rPr lang="en-US" sz="3600" b="1" u="sng" dirty="0" smtClean="0"/>
              <a:t>Colombia</a:t>
            </a:r>
          </a:p>
          <a:p>
            <a:r>
              <a:rPr lang="en-US" sz="3600" dirty="0" smtClean="0"/>
              <a:t>on your map.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86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04800"/>
            <a:ext cx="53181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" y="2254250"/>
            <a:ext cx="3810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00" b="1">
                <a:latin typeface="Berlin Sans FB Demi" pitchFamily="34" charset="0"/>
              </a:rPr>
              <a:t>Venezuela</a:t>
            </a:r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>
            <a:off x="5080000" y="1790700"/>
            <a:ext cx="863600" cy="701675"/>
          </a:xfrm>
          <a:custGeom>
            <a:avLst/>
            <a:gdLst>
              <a:gd name="T0" fmla="*/ 95250 w 544"/>
              <a:gd name="T1" fmla="*/ 6350 h 442"/>
              <a:gd name="T2" fmla="*/ 69850 w 544"/>
              <a:gd name="T3" fmla="*/ 25400 h 442"/>
              <a:gd name="T4" fmla="*/ 57150 w 544"/>
              <a:gd name="T5" fmla="*/ 73025 h 442"/>
              <a:gd name="T6" fmla="*/ 28575 w 544"/>
              <a:gd name="T7" fmla="*/ 82550 h 442"/>
              <a:gd name="T8" fmla="*/ 15875 w 544"/>
              <a:gd name="T9" fmla="*/ 123825 h 442"/>
              <a:gd name="T10" fmla="*/ 3175 w 544"/>
              <a:gd name="T11" fmla="*/ 142875 h 442"/>
              <a:gd name="T12" fmla="*/ 0 w 544"/>
              <a:gd name="T13" fmla="*/ 152400 h 442"/>
              <a:gd name="T14" fmla="*/ 44450 w 544"/>
              <a:gd name="T15" fmla="*/ 180975 h 442"/>
              <a:gd name="T16" fmla="*/ 63500 w 544"/>
              <a:gd name="T17" fmla="*/ 257175 h 442"/>
              <a:gd name="T18" fmla="*/ 92075 w 544"/>
              <a:gd name="T19" fmla="*/ 304800 h 442"/>
              <a:gd name="T20" fmla="*/ 158750 w 544"/>
              <a:gd name="T21" fmla="*/ 295275 h 442"/>
              <a:gd name="T22" fmla="*/ 171450 w 544"/>
              <a:gd name="T23" fmla="*/ 311150 h 442"/>
              <a:gd name="T24" fmla="*/ 190500 w 544"/>
              <a:gd name="T25" fmla="*/ 317500 h 442"/>
              <a:gd name="T26" fmla="*/ 234950 w 544"/>
              <a:gd name="T27" fmla="*/ 346075 h 442"/>
              <a:gd name="T28" fmla="*/ 257175 w 544"/>
              <a:gd name="T29" fmla="*/ 377825 h 442"/>
              <a:gd name="T30" fmla="*/ 368300 w 544"/>
              <a:gd name="T31" fmla="*/ 365125 h 442"/>
              <a:gd name="T32" fmla="*/ 358775 w 544"/>
              <a:gd name="T33" fmla="*/ 422275 h 442"/>
              <a:gd name="T34" fmla="*/ 342900 w 544"/>
              <a:gd name="T35" fmla="*/ 447675 h 442"/>
              <a:gd name="T36" fmla="*/ 365125 w 544"/>
              <a:gd name="T37" fmla="*/ 514350 h 442"/>
              <a:gd name="T38" fmla="*/ 361950 w 544"/>
              <a:gd name="T39" fmla="*/ 568325 h 442"/>
              <a:gd name="T40" fmla="*/ 412750 w 544"/>
              <a:gd name="T41" fmla="*/ 647700 h 442"/>
              <a:gd name="T42" fmla="*/ 431800 w 544"/>
              <a:gd name="T43" fmla="*/ 682625 h 442"/>
              <a:gd name="T44" fmla="*/ 454025 w 544"/>
              <a:gd name="T45" fmla="*/ 701675 h 442"/>
              <a:gd name="T46" fmla="*/ 463550 w 544"/>
              <a:gd name="T47" fmla="*/ 698500 h 442"/>
              <a:gd name="T48" fmla="*/ 520700 w 544"/>
              <a:gd name="T49" fmla="*/ 695325 h 442"/>
              <a:gd name="T50" fmla="*/ 533400 w 544"/>
              <a:gd name="T51" fmla="*/ 679450 h 442"/>
              <a:gd name="T52" fmla="*/ 596900 w 544"/>
              <a:gd name="T53" fmla="*/ 650875 h 442"/>
              <a:gd name="T54" fmla="*/ 615950 w 544"/>
              <a:gd name="T55" fmla="*/ 615950 h 442"/>
              <a:gd name="T56" fmla="*/ 584200 w 544"/>
              <a:gd name="T57" fmla="*/ 587375 h 442"/>
              <a:gd name="T58" fmla="*/ 552450 w 544"/>
              <a:gd name="T59" fmla="*/ 530225 h 442"/>
              <a:gd name="T60" fmla="*/ 615950 w 544"/>
              <a:gd name="T61" fmla="*/ 488950 h 442"/>
              <a:gd name="T62" fmla="*/ 733425 w 544"/>
              <a:gd name="T63" fmla="*/ 488950 h 442"/>
              <a:gd name="T64" fmla="*/ 793750 w 544"/>
              <a:gd name="T65" fmla="*/ 438150 h 442"/>
              <a:gd name="T66" fmla="*/ 765175 w 544"/>
              <a:gd name="T67" fmla="*/ 368300 h 442"/>
              <a:gd name="T68" fmla="*/ 777875 w 544"/>
              <a:gd name="T69" fmla="*/ 311150 h 442"/>
              <a:gd name="T70" fmla="*/ 806450 w 544"/>
              <a:gd name="T71" fmla="*/ 301625 h 442"/>
              <a:gd name="T72" fmla="*/ 800100 w 544"/>
              <a:gd name="T73" fmla="*/ 273050 h 442"/>
              <a:gd name="T74" fmla="*/ 863600 w 544"/>
              <a:gd name="T75" fmla="*/ 228600 h 442"/>
              <a:gd name="T76" fmla="*/ 784225 w 544"/>
              <a:gd name="T77" fmla="*/ 206375 h 442"/>
              <a:gd name="T78" fmla="*/ 781050 w 544"/>
              <a:gd name="T79" fmla="*/ 155575 h 442"/>
              <a:gd name="T80" fmla="*/ 695325 w 544"/>
              <a:gd name="T81" fmla="*/ 127000 h 442"/>
              <a:gd name="T82" fmla="*/ 679450 w 544"/>
              <a:gd name="T83" fmla="*/ 101600 h 442"/>
              <a:gd name="T84" fmla="*/ 682625 w 544"/>
              <a:gd name="T85" fmla="*/ 82550 h 442"/>
              <a:gd name="T86" fmla="*/ 654050 w 544"/>
              <a:gd name="T87" fmla="*/ 69850 h 442"/>
              <a:gd name="T88" fmla="*/ 584200 w 544"/>
              <a:gd name="T89" fmla="*/ 76200 h 442"/>
              <a:gd name="T90" fmla="*/ 546100 w 544"/>
              <a:gd name="T91" fmla="*/ 92075 h 442"/>
              <a:gd name="T92" fmla="*/ 434975 w 544"/>
              <a:gd name="T93" fmla="*/ 73025 h 442"/>
              <a:gd name="T94" fmla="*/ 406400 w 544"/>
              <a:gd name="T95" fmla="*/ 85725 h 442"/>
              <a:gd name="T96" fmla="*/ 317500 w 544"/>
              <a:gd name="T97" fmla="*/ 63500 h 442"/>
              <a:gd name="T98" fmla="*/ 200025 w 544"/>
              <a:gd name="T99" fmla="*/ 22225 h 442"/>
              <a:gd name="T100" fmla="*/ 142875 w 544"/>
              <a:gd name="T101" fmla="*/ 38100 h 442"/>
              <a:gd name="T102" fmla="*/ 127000 w 544"/>
              <a:gd name="T103" fmla="*/ 76200 h 442"/>
              <a:gd name="T104" fmla="*/ 120650 w 544"/>
              <a:gd name="T105" fmla="*/ 95250 h 442"/>
              <a:gd name="T106" fmla="*/ 136525 w 544"/>
              <a:gd name="T107" fmla="*/ 136525 h 442"/>
              <a:gd name="T108" fmla="*/ 111125 w 544"/>
              <a:gd name="T109" fmla="*/ 168275 h 442"/>
              <a:gd name="T110" fmla="*/ 85725 w 544"/>
              <a:gd name="T111" fmla="*/ 136525 h 442"/>
              <a:gd name="T112" fmla="*/ 101600 w 544"/>
              <a:gd name="T113" fmla="*/ 76200 h 442"/>
              <a:gd name="T114" fmla="*/ 114300 w 544"/>
              <a:gd name="T115" fmla="*/ 57150 h 442"/>
              <a:gd name="T116" fmla="*/ 95250 w 544"/>
              <a:gd name="T117" fmla="*/ 6350 h 4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4" h="442">
                <a:moveTo>
                  <a:pt x="60" y="4"/>
                </a:moveTo>
                <a:cubicBezTo>
                  <a:pt x="55" y="11"/>
                  <a:pt x="52" y="13"/>
                  <a:pt x="44" y="16"/>
                </a:cubicBezTo>
                <a:cubicBezTo>
                  <a:pt x="38" y="24"/>
                  <a:pt x="43" y="41"/>
                  <a:pt x="36" y="46"/>
                </a:cubicBezTo>
                <a:cubicBezTo>
                  <a:pt x="31" y="50"/>
                  <a:pt x="18" y="52"/>
                  <a:pt x="18" y="52"/>
                </a:cubicBezTo>
                <a:cubicBezTo>
                  <a:pt x="11" y="62"/>
                  <a:pt x="14" y="67"/>
                  <a:pt x="10" y="78"/>
                </a:cubicBezTo>
                <a:cubicBezTo>
                  <a:pt x="8" y="82"/>
                  <a:pt x="4" y="85"/>
                  <a:pt x="2" y="90"/>
                </a:cubicBezTo>
                <a:cubicBezTo>
                  <a:pt x="1" y="92"/>
                  <a:pt x="1" y="94"/>
                  <a:pt x="0" y="96"/>
                </a:cubicBezTo>
                <a:cubicBezTo>
                  <a:pt x="3" y="117"/>
                  <a:pt x="6" y="112"/>
                  <a:pt x="28" y="114"/>
                </a:cubicBezTo>
                <a:cubicBezTo>
                  <a:pt x="31" y="137"/>
                  <a:pt x="26" y="148"/>
                  <a:pt x="40" y="162"/>
                </a:cubicBezTo>
                <a:cubicBezTo>
                  <a:pt x="45" y="177"/>
                  <a:pt x="42" y="187"/>
                  <a:pt x="58" y="192"/>
                </a:cubicBezTo>
                <a:cubicBezTo>
                  <a:pt x="68" y="177"/>
                  <a:pt x="80" y="185"/>
                  <a:pt x="100" y="186"/>
                </a:cubicBezTo>
                <a:cubicBezTo>
                  <a:pt x="102" y="193"/>
                  <a:pt x="101" y="193"/>
                  <a:pt x="108" y="196"/>
                </a:cubicBezTo>
                <a:cubicBezTo>
                  <a:pt x="112" y="198"/>
                  <a:pt x="120" y="200"/>
                  <a:pt x="120" y="200"/>
                </a:cubicBezTo>
                <a:cubicBezTo>
                  <a:pt x="126" y="210"/>
                  <a:pt x="138" y="212"/>
                  <a:pt x="148" y="218"/>
                </a:cubicBezTo>
                <a:cubicBezTo>
                  <a:pt x="151" y="228"/>
                  <a:pt x="152" y="235"/>
                  <a:pt x="162" y="238"/>
                </a:cubicBezTo>
                <a:cubicBezTo>
                  <a:pt x="187" y="236"/>
                  <a:pt x="207" y="232"/>
                  <a:pt x="232" y="230"/>
                </a:cubicBezTo>
                <a:cubicBezTo>
                  <a:pt x="250" y="236"/>
                  <a:pt x="234" y="258"/>
                  <a:pt x="226" y="266"/>
                </a:cubicBezTo>
                <a:cubicBezTo>
                  <a:pt x="221" y="280"/>
                  <a:pt x="226" y="276"/>
                  <a:pt x="216" y="282"/>
                </a:cubicBezTo>
                <a:cubicBezTo>
                  <a:pt x="218" y="296"/>
                  <a:pt x="214" y="320"/>
                  <a:pt x="230" y="324"/>
                </a:cubicBezTo>
                <a:cubicBezTo>
                  <a:pt x="243" y="333"/>
                  <a:pt x="240" y="350"/>
                  <a:pt x="228" y="358"/>
                </a:cubicBezTo>
                <a:cubicBezTo>
                  <a:pt x="221" y="380"/>
                  <a:pt x="239" y="401"/>
                  <a:pt x="260" y="408"/>
                </a:cubicBezTo>
                <a:cubicBezTo>
                  <a:pt x="266" y="417"/>
                  <a:pt x="261" y="426"/>
                  <a:pt x="272" y="430"/>
                </a:cubicBezTo>
                <a:cubicBezTo>
                  <a:pt x="275" y="438"/>
                  <a:pt x="278" y="439"/>
                  <a:pt x="286" y="442"/>
                </a:cubicBezTo>
                <a:cubicBezTo>
                  <a:pt x="288" y="441"/>
                  <a:pt x="290" y="440"/>
                  <a:pt x="292" y="440"/>
                </a:cubicBezTo>
                <a:cubicBezTo>
                  <a:pt x="304" y="439"/>
                  <a:pt x="316" y="440"/>
                  <a:pt x="328" y="438"/>
                </a:cubicBezTo>
                <a:cubicBezTo>
                  <a:pt x="332" y="437"/>
                  <a:pt x="332" y="430"/>
                  <a:pt x="336" y="428"/>
                </a:cubicBezTo>
                <a:cubicBezTo>
                  <a:pt x="339" y="415"/>
                  <a:pt x="363" y="412"/>
                  <a:pt x="376" y="410"/>
                </a:cubicBezTo>
                <a:cubicBezTo>
                  <a:pt x="382" y="401"/>
                  <a:pt x="379" y="394"/>
                  <a:pt x="388" y="388"/>
                </a:cubicBezTo>
                <a:cubicBezTo>
                  <a:pt x="393" y="373"/>
                  <a:pt x="379" y="374"/>
                  <a:pt x="368" y="370"/>
                </a:cubicBezTo>
                <a:cubicBezTo>
                  <a:pt x="360" y="358"/>
                  <a:pt x="359" y="345"/>
                  <a:pt x="348" y="334"/>
                </a:cubicBezTo>
                <a:cubicBezTo>
                  <a:pt x="351" y="298"/>
                  <a:pt x="350" y="306"/>
                  <a:pt x="388" y="308"/>
                </a:cubicBezTo>
                <a:cubicBezTo>
                  <a:pt x="409" y="322"/>
                  <a:pt x="437" y="309"/>
                  <a:pt x="462" y="308"/>
                </a:cubicBezTo>
                <a:cubicBezTo>
                  <a:pt x="477" y="303"/>
                  <a:pt x="483" y="282"/>
                  <a:pt x="500" y="276"/>
                </a:cubicBezTo>
                <a:cubicBezTo>
                  <a:pt x="513" y="256"/>
                  <a:pt x="495" y="245"/>
                  <a:pt x="482" y="232"/>
                </a:cubicBezTo>
                <a:cubicBezTo>
                  <a:pt x="479" y="224"/>
                  <a:pt x="481" y="201"/>
                  <a:pt x="490" y="196"/>
                </a:cubicBezTo>
                <a:cubicBezTo>
                  <a:pt x="495" y="193"/>
                  <a:pt x="508" y="190"/>
                  <a:pt x="508" y="190"/>
                </a:cubicBezTo>
                <a:cubicBezTo>
                  <a:pt x="511" y="182"/>
                  <a:pt x="507" y="180"/>
                  <a:pt x="504" y="172"/>
                </a:cubicBezTo>
                <a:cubicBezTo>
                  <a:pt x="512" y="159"/>
                  <a:pt x="531" y="152"/>
                  <a:pt x="544" y="144"/>
                </a:cubicBezTo>
                <a:cubicBezTo>
                  <a:pt x="534" y="129"/>
                  <a:pt x="509" y="131"/>
                  <a:pt x="494" y="130"/>
                </a:cubicBezTo>
                <a:cubicBezTo>
                  <a:pt x="493" y="119"/>
                  <a:pt x="494" y="108"/>
                  <a:pt x="492" y="98"/>
                </a:cubicBezTo>
                <a:cubicBezTo>
                  <a:pt x="490" y="90"/>
                  <a:pt x="444" y="80"/>
                  <a:pt x="438" y="80"/>
                </a:cubicBezTo>
                <a:cubicBezTo>
                  <a:pt x="433" y="77"/>
                  <a:pt x="428" y="64"/>
                  <a:pt x="428" y="64"/>
                </a:cubicBezTo>
                <a:cubicBezTo>
                  <a:pt x="429" y="60"/>
                  <a:pt x="431" y="56"/>
                  <a:pt x="430" y="52"/>
                </a:cubicBezTo>
                <a:cubicBezTo>
                  <a:pt x="428" y="46"/>
                  <a:pt x="412" y="44"/>
                  <a:pt x="412" y="44"/>
                </a:cubicBezTo>
                <a:cubicBezTo>
                  <a:pt x="397" y="45"/>
                  <a:pt x="381" y="41"/>
                  <a:pt x="368" y="48"/>
                </a:cubicBezTo>
                <a:cubicBezTo>
                  <a:pt x="360" y="52"/>
                  <a:pt x="344" y="58"/>
                  <a:pt x="344" y="58"/>
                </a:cubicBezTo>
                <a:cubicBezTo>
                  <a:pt x="318" y="56"/>
                  <a:pt x="299" y="49"/>
                  <a:pt x="274" y="46"/>
                </a:cubicBezTo>
                <a:cubicBezTo>
                  <a:pt x="260" y="51"/>
                  <a:pt x="266" y="48"/>
                  <a:pt x="256" y="54"/>
                </a:cubicBezTo>
                <a:cubicBezTo>
                  <a:pt x="208" y="52"/>
                  <a:pt x="181" y="68"/>
                  <a:pt x="200" y="40"/>
                </a:cubicBezTo>
                <a:cubicBezTo>
                  <a:pt x="196" y="0"/>
                  <a:pt x="169" y="15"/>
                  <a:pt x="126" y="14"/>
                </a:cubicBezTo>
                <a:cubicBezTo>
                  <a:pt x="113" y="18"/>
                  <a:pt x="100" y="14"/>
                  <a:pt x="90" y="24"/>
                </a:cubicBezTo>
                <a:cubicBezTo>
                  <a:pt x="87" y="33"/>
                  <a:pt x="84" y="40"/>
                  <a:pt x="80" y="48"/>
                </a:cubicBezTo>
                <a:cubicBezTo>
                  <a:pt x="78" y="52"/>
                  <a:pt x="76" y="60"/>
                  <a:pt x="76" y="60"/>
                </a:cubicBezTo>
                <a:cubicBezTo>
                  <a:pt x="80" y="95"/>
                  <a:pt x="79" y="65"/>
                  <a:pt x="86" y="86"/>
                </a:cubicBezTo>
                <a:cubicBezTo>
                  <a:pt x="84" y="104"/>
                  <a:pt x="88" y="109"/>
                  <a:pt x="70" y="106"/>
                </a:cubicBezTo>
                <a:cubicBezTo>
                  <a:pt x="64" y="97"/>
                  <a:pt x="58" y="97"/>
                  <a:pt x="54" y="86"/>
                </a:cubicBezTo>
                <a:cubicBezTo>
                  <a:pt x="56" y="73"/>
                  <a:pt x="60" y="61"/>
                  <a:pt x="64" y="48"/>
                </a:cubicBezTo>
                <a:cubicBezTo>
                  <a:pt x="66" y="43"/>
                  <a:pt x="72" y="36"/>
                  <a:pt x="72" y="36"/>
                </a:cubicBezTo>
                <a:cubicBezTo>
                  <a:pt x="71" y="30"/>
                  <a:pt x="73" y="4"/>
                  <a:pt x="60" y="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352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Label # </a:t>
            </a:r>
            <a:r>
              <a:rPr lang="en-US" sz="3600" dirty="0"/>
              <a:t>5</a:t>
            </a:r>
            <a:r>
              <a:rPr lang="en-US" sz="3600" dirty="0" smtClean="0"/>
              <a:t> </a:t>
            </a:r>
            <a:endParaRPr lang="en-US" sz="3600" b="1" u="sng" dirty="0" smtClean="0"/>
          </a:p>
          <a:p>
            <a:r>
              <a:rPr lang="en-US" sz="3600" dirty="0" smtClean="0"/>
              <a:t>on your map.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79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04800"/>
            <a:ext cx="53181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2254250"/>
            <a:ext cx="3810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00" b="1">
                <a:latin typeface="Berlin Sans FB Demi" pitchFamily="34" charset="0"/>
              </a:rPr>
              <a:t>Brazil</a:t>
            </a:r>
          </a:p>
        </p:txBody>
      </p:sp>
      <p:sp>
        <p:nvSpPr>
          <p:cNvPr id="15366" name="Freeform 8"/>
          <p:cNvSpPr>
            <a:spLocks/>
          </p:cNvSpPr>
          <p:nvPr/>
        </p:nvSpPr>
        <p:spPr bwMode="auto">
          <a:xfrm>
            <a:off x="6337300" y="2686050"/>
            <a:ext cx="1200150" cy="2133600"/>
          </a:xfrm>
          <a:custGeom>
            <a:avLst/>
            <a:gdLst>
              <a:gd name="T0" fmla="*/ 0 w 756"/>
              <a:gd name="T1" fmla="*/ 2133600 h 1344"/>
              <a:gd name="T2" fmla="*/ 82550 w 756"/>
              <a:gd name="T3" fmla="*/ 2044700 h 1344"/>
              <a:gd name="T4" fmla="*/ 190500 w 756"/>
              <a:gd name="T5" fmla="*/ 1936750 h 1344"/>
              <a:gd name="T6" fmla="*/ 215900 w 756"/>
              <a:gd name="T7" fmla="*/ 1879600 h 1344"/>
              <a:gd name="T8" fmla="*/ 228600 w 756"/>
              <a:gd name="T9" fmla="*/ 1822450 h 1344"/>
              <a:gd name="T10" fmla="*/ 254000 w 756"/>
              <a:gd name="T11" fmla="*/ 1816100 h 1344"/>
              <a:gd name="T12" fmla="*/ 304800 w 756"/>
              <a:gd name="T13" fmla="*/ 1733550 h 1344"/>
              <a:gd name="T14" fmla="*/ 323850 w 756"/>
              <a:gd name="T15" fmla="*/ 1498600 h 1344"/>
              <a:gd name="T16" fmla="*/ 381000 w 756"/>
              <a:gd name="T17" fmla="*/ 1454150 h 1344"/>
              <a:gd name="T18" fmla="*/ 476250 w 756"/>
              <a:gd name="T19" fmla="*/ 1390650 h 1344"/>
              <a:gd name="T20" fmla="*/ 692150 w 756"/>
              <a:gd name="T21" fmla="*/ 1346200 h 1344"/>
              <a:gd name="T22" fmla="*/ 742950 w 756"/>
              <a:gd name="T23" fmla="*/ 1333500 h 1344"/>
              <a:gd name="T24" fmla="*/ 768350 w 756"/>
              <a:gd name="T25" fmla="*/ 1295400 h 1344"/>
              <a:gd name="T26" fmla="*/ 787400 w 756"/>
              <a:gd name="T27" fmla="*/ 1282700 h 1344"/>
              <a:gd name="T28" fmla="*/ 819150 w 756"/>
              <a:gd name="T29" fmla="*/ 1225550 h 1344"/>
              <a:gd name="T30" fmla="*/ 844550 w 756"/>
              <a:gd name="T31" fmla="*/ 1117600 h 1344"/>
              <a:gd name="T32" fmla="*/ 882650 w 756"/>
              <a:gd name="T33" fmla="*/ 1098550 h 1344"/>
              <a:gd name="T34" fmla="*/ 901700 w 756"/>
              <a:gd name="T35" fmla="*/ 958850 h 1344"/>
              <a:gd name="T36" fmla="*/ 927100 w 756"/>
              <a:gd name="T37" fmla="*/ 673100 h 1344"/>
              <a:gd name="T38" fmla="*/ 996950 w 756"/>
              <a:gd name="T39" fmla="*/ 660400 h 1344"/>
              <a:gd name="T40" fmla="*/ 1016000 w 756"/>
              <a:gd name="T41" fmla="*/ 596900 h 1344"/>
              <a:gd name="T42" fmla="*/ 1092200 w 756"/>
              <a:gd name="T43" fmla="*/ 539750 h 1344"/>
              <a:gd name="T44" fmla="*/ 1117600 w 756"/>
              <a:gd name="T45" fmla="*/ 476250 h 1344"/>
              <a:gd name="T46" fmla="*/ 1168400 w 756"/>
              <a:gd name="T47" fmla="*/ 387350 h 1344"/>
              <a:gd name="T48" fmla="*/ 1200150 w 756"/>
              <a:gd name="T49" fmla="*/ 292100 h 1344"/>
              <a:gd name="T50" fmla="*/ 1143000 w 756"/>
              <a:gd name="T51" fmla="*/ 266700 h 1344"/>
              <a:gd name="T52" fmla="*/ 1111250 w 756"/>
              <a:gd name="T53" fmla="*/ 190500 h 1344"/>
              <a:gd name="T54" fmla="*/ 1041400 w 756"/>
              <a:gd name="T55" fmla="*/ 171450 h 1344"/>
              <a:gd name="T56" fmla="*/ 1003300 w 756"/>
              <a:gd name="T57" fmla="*/ 158750 h 1344"/>
              <a:gd name="T58" fmla="*/ 927100 w 756"/>
              <a:gd name="T59" fmla="*/ 88900 h 1344"/>
              <a:gd name="T60" fmla="*/ 711200 w 756"/>
              <a:gd name="T61" fmla="*/ 44450 h 1344"/>
              <a:gd name="T62" fmla="*/ 565150 w 756"/>
              <a:gd name="T63" fmla="*/ 25400 h 1344"/>
              <a:gd name="T64" fmla="*/ 552450 w 756"/>
              <a:gd name="T65" fmla="*/ 0 h 13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56" h="1344">
                <a:moveTo>
                  <a:pt x="0" y="1344"/>
                </a:moveTo>
                <a:cubicBezTo>
                  <a:pt x="18" y="1326"/>
                  <a:pt x="31" y="1302"/>
                  <a:pt x="52" y="1288"/>
                </a:cubicBezTo>
                <a:cubicBezTo>
                  <a:pt x="68" y="1240"/>
                  <a:pt x="65" y="1229"/>
                  <a:pt x="120" y="1220"/>
                </a:cubicBezTo>
                <a:cubicBezTo>
                  <a:pt x="129" y="1206"/>
                  <a:pt x="133" y="1203"/>
                  <a:pt x="136" y="1184"/>
                </a:cubicBezTo>
                <a:cubicBezTo>
                  <a:pt x="138" y="1172"/>
                  <a:pt x="134" y="1156"/>
                  <a:pt x="144" y="1148"/>
                </a:cubicBezTo>
                <a:cubicBezTo>
                  <a:pt x="148" y="1145"/>
                  <a:pt x="155" y="1145"/>
                  <a:pt x="160" y="1144"/>
                </a:cubicBezTo>
                <a:cubicBezTo>
                  <a:pt x="169" y="1117"/>
                  <a:pt x="164" y="1099"/>
                  <a:pt x="192" y="1092"/>
                </a:cubicBezTo>
                <a:cubicBezTo>
                  <a:pt x="227" y="1040"/>
                  <a:pt x="187" y="1105"/>
                  <a:pt x="204" y="944"/>
                </a:cubicBezTo>
                <a:cubicBezTo>
                  <a:pt x="206" y="929"/>
                  <a:pt x="240" y="916"/>
                  <a:pt x="240" y="916"/>
                </a:cubicBezTo>
                <a:cubicBezTo>
                  <a:pt x="254" y="895"/>
                  <a:pt x="276" y="882"/>
                  <a:pt x="300" y="876"/>
                </a:cubicBezTo>
                <a:cubicBezTo>
                  <a:pt x="349" y="844"/>
                  <a:pt x="368" y="851"/>
                  <a:pt x="436" y="848"/>
                </a:cubicBezTo>
                <a:cubicBezTo>
                  <a:pt x="447" y="845"/>
                  <a:pt x="457" y="843"/>
                  <a:pt x="468" y="840"/>
                </a:cubicBezTo>
                <a:cubicBezTo>
                  <a:pt x="477" y="838"/>
                  <a:pt x="476" y="821"/>
                  <a:pt x="484" y="816"/>
                </a:cubicBezTo>
                <a:cubicBezTo>
                  <a:pt x="488" y="813"/>
                  <a:pt x="492" y="811"/>
                  <a:pt x="496" y="808"/>
                </a:cubicBezTo>
                <a:cubicBezTo>
                  <a:pt x="514" y="780"/>
                  <a:pt x="509" y="793"/>
                  <a:pt x="516" y="772"/>
                </a:cubicBezTo>
                <a:cubicBezTo>
                  <a:pt x="517" y="767"/>
                  <a:pt x="525" y="706"/>
                  <a:pt x="532" y="704"/>
                </a:cubicBezTo>
                <a:cubicBezTo>
                  <a:pt x="549" y="698"/>
                  <a:pt x="540" y="702"/>
                  <a:pt x="556" y="692"/>
                </a:cubicBezTo>
                <a:cubicBezTo>
                  <a:pt x="566" y="663"/>
                  <a:pt x="561" y="633"/>
                  <a:pt x="568" y="604"/>
                </a:cubicBezTo>
                <a:cubicBezTo>
                  <a:pt x="563" y="552"/>
                  <a:pt x="543" y="465"/>
                  <a:pt x="584" y="424"/>
                </a:cubicBezTo>
                <a:cubicBezTo>
                  <a:pt x="595" y="413"/>
                  <a:pt x="613" y="418"/>
                  <a:pt x="628" y="416"/>
                </a:cubicBezTo>
                <a:cubicBezTo>
                  <a:pt x="631" y="406"/>
                  <a:pt x="633" y="383"/>
                  <a:pt x="640" y="376"/>
                </a:cubicBezTo>
                <a:cubicBezTo>
                  <a:pt x="654" y="362"/>
                  <a:pt x="674" y="354"/>
                  <a:pt x="688" y="340"/>
                </a:cubicBezTo>
                <a:cubicBezTo>
                  <a:pt x="692" y="324"/>
                  <a:pt x="697" y="315"/>
                  <a:pt x="704" y="300"/>
                </a:cubicBezTo>
                <a:cubicBezTo>
                  <a:pt x="715" y="275"/>
                  <a:pt x="712" y="260"/>
                  <a:pt x="736" y="244"/>
                </a:cubicBezTo>
                <a:cubicBezTo>
                  <a:pt x="749" y="225"/>
                  <a:pt x="752" y="206"/>
                  <a:pt x="756" y="184"/>
                </a:cubicBezTo>
                <a:cubicBezTo>
                  <a:pt x="727" y="174"/>
                  <a:pt x="739" y="181"/>
                  <a:pt x="720" y="168"/>
                </a:cubicBezTo>
                <a:cubicBezTo>
                  <a:pt x="714" y="150"/>
                  <a:pt x="721" y="128"/>
                  <a:pt x="700" y="120"/>
                </a:cubicBezTo>
                <a:cubicBezTo>
                  <a:pt x="686" y="115"/>
                  <a:pt x="670" y="113"/>
                  <a:pt x="656" y="108"/>
                </a:cubicBezTo>
                <a:cubicBezTo>
                  <a:pt x="648" y="105"/>
                  <a:pt x="632" y="100"/>
                  <a:pt x="632" y="100"/>
                </a:cubicBezTo>
                <a:cubicBezTo>
                  <a:pt x="621" y="89"/>
                  <a:pt x="596" y="60"/>
                  <a:pt x="584" y="56"/>
                </a:cubicBezTo>
                <a:cubicBezTo>
                  <a:pt x="552" y="24"/>
                  <a:pt x="487" y="30"/>
                  <a:pt x="448" y="28"/>
                </a:cubicBezTo>
                <a:cubicBezTo>
                  <a:pt x="417" y="23"/>
                  <a:pt x="386" y="24"/>
                  <a:pt x="356" y="16"/>
                </a:cubicBezTo>
                <a:cubicBezTo>
                  <a:pt x="347" y="3"/>
                  <a:pt x="348" y="9"/>
                  <a:pt x="348" y="0"/>
                </a:cubicBezTo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Freeform 9"/>
          <p:cNvSpPr>
            <a:spLocks/>
          </p:cNvSpPr>
          <p:nvPr/>
        </p:nvSpPr>
        <p:spPr bwMode="auto">
          <a:xfrm>
            <a:off x="5008563" y="2236788"/>
            <a:ext cx="1887537" cy="2001837"/>
          </a:xfrm>
          <a:custGeom>
            <a:avLst/>
            <a:gdLst>
              <a:gd name="T0" fmla="*/ 1874837 w 1189"/>
              <a:gd name="T1" fmla="*/ 411162 h 1261"/>
              <a:gd name="T2" fmla="*/ 1703387 w 1189"/>
              <a:gd name="T3" fmla="*/ 354012 h 1261"/>
              <a:gd name="T4" fmla="*/ 1601787 w 1189"/>
              <a:gd name="T5" fmla="*/ 436562 h 1261"/>
              <a:gd name="T6" fmla="*/ 1557337 w 1189"/>
              <a:gd name="T7" fmla="*/ 398462 h 1261"/>
              <a:gd name="T8" fmla="*/ 1658937 w 1189"/>
              <a:gd name="T9" fmla="*/ 341312 h 1261"/>
              <a:gd name="T10" fmla="*/ 1493837 w 1189"/>
              <a:gd name="T11" fmla="*/ 354012 h 1261"/>
              <a:gd name="T12" fmla="*/ 1449387 w 1189"/>
              <a:gd name="T13" fmla="*/ 290512 h 1261"/>
              <a:gd name="T14" fmla="*/ 1544637 w 1189"/>
              <a:gd name="T15" fmla="*/ 227012 h 1261"/>
              <a:gd name="T16" fmla="*/ 1462087 w 1189"/>
              <a:gd name="T17" fmla="*/ 55562 h 1261"/>
              <a:gd name="T18" fmla="*/ 1341437 w 1189"/>
              <a:gd name="T19" fmla="*/ 182562 h 1261"/>
              <a:gd name="T20" fmla="*/ 1246187 w 1189"/>
              <a:gd name="T21" fmla="*/ 163512 h 1261"/>
              <a:gd name="T22" fmla="*/ 1030287 w 1189"/>
              <a:gd name="T23" fmla="*/ 201612 h 1261"/>
              <a:gd name="T24" fmla="*/ 947737 w 1189"/>
              <a:gd name="T25" fmla="*/ 195262 h 1261"/>
              <a:gd name="T26" fmla="*/ 827087 w 1189"/>
              <a:gd name="T27" fmla="*/ 11112 h 1261"/>
              <a:gd name="T28" fmla="*/ 788987 w 1189"/>
              <a:gd name="T29" fmla="*/ 36512 h 1261"/>
              <a:gd name="T30" fmla="*/ 649287 w 1189"/>
              <a:gd name="T31" fmla="*/ 49212 h 1261"/>
              <a:gd name="T32" fmla="*/ 655637 w 1189"/>
              <a:gd name="T33" fmla="*/ 106362 h 1261"/>
              <a:gd name="T34" fmla="*/ 528637 w 1189"/>
              <a:gd name="T35" fmla="*/ 233362 h 1261"/>
              <a:gd name="T36" fmla="*/ 319087 w 1189"/>
              <a:gd name="T37" fmla="*/ 207962 h 1261"/>
              <a:gd name="T38" fmla="*/ 280987 w 1189"/>
              <a:gd name="T39" fmla="*/ 296862 h 1261"/>
              <a:gd name="T40" fmla="*/ 287337 w 1189"/>
              <a:gd name="T41" fmla="*/ 576262 h 1261"/>
              <a:gd name="T42" fmla="*/ 192087 w 1189"/>
              <a:gd name="T43" fmla="*/ 620712 h 1261"/>
              <a:gd name="T44" fmla="*/ 52387 w 1189"/>
              <a:gd name="T45" fmla="*/ 709612 h 1261"/>
              <a:gd name="T46" fmla="*/ 90487 w 1189"/>
              <a:gd name="T47" fmla="*/ 874712 h 1261"/>
              <a:gd name="T48" fmla="*/ 236537 w 1189"/>
              <a:gd name="T49" fmla="*/ 919162 h 1261"/>
              <a:gd name="T50" fmla="*/ 293687 w 1189"/>
              <a:gd name="T51" fmla="*/ 1008062 h 1261"/>
              <a:gd name="T52" fmla="*/ 407987 w 1189"/>
              <a:gd name="T53" fmla="*/ 989012 h 1261"/>
              <a:gd name="T54" fmla="*/ 496887 w 1189"/>
              <a:gd name="T55" fmla="*/ 944562 h 1261"/>
              <a:gd name="T56" fmla="*/ 611187 w 1189"/>
              <a:gd name="T57" fmla="*/ 1090612 h 1261"/>
              <a:gd name="T58" fmla="*/ 884237 w 1189"/>
              <a:gd name="T59" fmla="*/ 1179512 h 1261"/>
              <a:gd name="T60" fmla="*/ 1036637 w 1189"/>
              <a:gd name="T61" fmla="*/ 1395412 h 1261"/>
              <a:gd name="T62" fmla="*/ 1182687 w 1189"/>
              <a:gd name="T63" fmla="*/ 1751012 h 1261"/>
              <a:gd name="T64" fmla="*/ 1277937 w 1189"/>
              <a:gd name="T65" fmla="*/ 1865312 h 1261"/>
              <a:gd name="T66" fmla="*/ 1309687 w 1189"/>
              <a:gd name="T67" fmla="*/ 1973262 h 12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89" h="1261">
                <a:moveTo>
                  <a:pt x="1189" y="287"/>
                </a:moveTo>
                <a:cubicBezTo>
                  <a:pt x="1186" y="278"/>
                  <a:pt x="1188" y="265"/>
                  <a:pt x="1181" y="259"/>
                </a:cubicBezTo>
                <a:cubicBezTo>
                  <a:pt x="1173" y="253"/>
                  <a:pt x="1121" y="245"/>
                  <a:pt x="1109" y="243"/>
                </a:cubicBezTo>
                <a:cubicBezTo>
                  <a:pt x="1097" y="235"/>
                  <a:pt x="1085" y="231"/>
                  <a:pt x="1073" y="223"/>
                </a:cubicBezTo>
                <a:cubicBezTo>
                  <a:pt x="1060" y="232"/>
                  <a:pt x="1046" y="238"/>
                  <a:pt x="1033" y="247"/>
                </a:cubicBezTo>
                <a:cubicBezTo>
                  <a:pt x="1028" y="263"/>
                  <a:pt x="1025" y="270"/>
                  <a:pt x="1009" y="275"/>
                </a:cubicBezTo>
                <a:cubicBezTo>
                  <a:pt x="994" y="274"/>
                  <a:pt x="979" y="276"/>
                  <a:pt x="965" y="271"/>
                </a:cubicBezTo>
                <a:cubicBezTo>
                  <a:pt x="957" y="268"/>
                  <a:pt x="973" y="253"/>
                  <a:pt x="981" y="251"/>
                </a:cubicBezTo>
                <a:cubicBezTo>
                  <a:pt x="994" y="248"/>
                  <a:pt x="1008" y="248"/>
                  <a:pt x="1021" y="247"/>
                </a:cubicBezTo>
                <a:cubicBezTo>
                  <a:pt x="1026" y="231"/>
                  <a:pt x="1031" y="224"/>
                  <a:pt x="1045" y="215"/>
                </a:cubicBezTo>
                <a:cubicBezTo>
                  <a:pt x="1027" y="189"/>
                  <a:pt x="1012" y="200"/>
                  <a:pt x="977" y="203"/>
                </a:cubicBezTo>
                <a:cubicBezTo>
                  <a:pt x="956" y="210"/>
                  <a:pt x="969" y="205"/>
                  <a:pt x="941" y="223"/>
                </a:cubicBezTo>
                <a:cubicBezTo>
                  <a:pt x="933" y="228"/>
                  <a:pt x="917" y="239"/>
                  <a:pt x="917" y="239"/>
                </a:cubicBezTo>
                <a:cubicBezTo>
                  <a:pt x="898" y="233"/>
                  <a:pt x="890" y="190"/>
                  <a:pt x="913" y="183"/>
                </a:cubicBezTo>
                <a:cubicBezTo>
                  <a:pt x="927" y="179"/>
                  <a:pt x="942" y="180"/>
                  <a:pt x="957" y="179"/>
                </a:cubicBezTo>
                <a:cubicBezTo>
                  <a:pt x="964" y="168"/>
                  <a:pt x="973" y="143"/>
                  <a:pt x="973" y="143"/>
                </a:cubicBezTo>
                <a:cubicBezTo>
                  <a:pt x="970" y="120"/>
                  <a:pt x="975" y="102"/>
                  <a:pt x="953" y="95"/>
                </a:cubicBezTo>
                <a:cubicBezTo>
                  <a:pt x="945" y="70"/>
                  <a:pt x="944" y="50"/>
                  <a:pt x="921" y="35"/>
                </a:cubicBezTo>
                <a:cubicBezTo>
                  <a:pt x="912" y="49"/>
                  <a:pt x="911" y="57"/>
                  <a:pt x="897" y="67"/>
                </a:cubicBezTo>
                <a:cubicBezTo>
                  <a:pt x="886" y="83"/>
                  <a:pt x="863" y="109"/>
                  <a:pt x="845" y="115"/>
                </a:cubicBezTo>
                <a:cubicBezTo>
                  <a:pt x="837" y="118"/>
                  <a:pt x="821" y="123"/>
                  <a:pt x="821" y="123"/>
                </a:cubicBezTo>
                <a:cubicBezTo>
                  <a:pt x="802" y="118"/>
                  <a:pt x="802" y="109"/>
                  <a:pt x="785" y="103"/>
                </a:cubicBezTo>
                <a:cubicBezTo>
                  <a:pt x="740" y="107"/>
                  <a:pt x="723" y="114"/>
                  <a:pt x="685" y="127"/>
                </a:cubicBezTo>
                <a:cubicBezTo>
                  <a:pt x="668" y="124"/>
                  <a:pt x="663" y="119"/>
                  <a:pt x="649" y="127"/>
                </a:cubicBezTo>
                <a:cubicBezTo>
                  <a:pt x="641" y="132"/>
                  <a:pt x="625" y="143"/>
                  <a:pt x="625" y="143"/>
                </a:cubicBezTo>
                <a:cubicBezTo>
                  <a:pt x="607" y="137"/>
                  <a:pt x="615" y="129"/>
                  <a:pt x="597" y="123"/>
                </a:cubicBezTo>
                <a:cubicBezTo>
                  <a:pt x="592" y="108"/>
                  <a:pt x="582" y="106"/>
                  <a:pt x="577" y="91"/>
                </a:cubicBezTo>
                <a:cubicBezTo>
                  <a:pt x="573" y="6"/>
                  <a:pt x="592" y="0"/>
                  <a:pt x="521" y="7"/>
                </a:cubicBezTo>
                <a:cubicBezTo>
                  <a:pt x="517" y="8"/>
                  <a:pt x="513" y="9"/>
                  <a:pt x="509" y="11"/>
                </a:cubicBezTo>
                <a:cubicBezTo>
                  <a:pt x="504" y="14"/>
                  <a:pt x="502" y="20"/>
                  <a:pt x="497" y="23"/>
                </a:cubicBezTo>
                <a:cubicBezTo>
                  <a:pt x="491" y="26"/>
                  <a:pt x="445" y="31"/>
                  <a:pt x="445" y="31"/>
                </a:cubicBezTo>
                <a:cubicBezTo>
                  <a:pt x="416" y="41"/>
                  <a:pt x="428" y="44"/>
                  <a:pt x="409" y="31"/>
                </a:cubicBezTo>
                <a:cubicBezTo>
                  <a:pt x="406" y="35"/>
                  <a:pt x="402" y="38"/>
                  <a:pt x="401" y="43"/>
                </a:cubicBezTo>
                <a:cubicBezTo>
                  <a:pt x="400" y="51"/>
                  <a:pt x="410" y="62"/>
                  <a:pt x="413" y="67"/>
                </a:cubicBezTo>
                <a:cubicBezTo>
                  <a:pt x="421" y="83"/>
                  <a:pt x="419" y="99"/>
                  <a:pt x="429" y="115"/>
                </a:cubicBezTo>
                <a:cubicBezTo>
                  <a:pt x="397" y="126"/>
                  <a:pt x="362" y="128"/>
                  <a:pt x="333" y="147"/>
                </a:cubicBezTo>
                <a:cubicBezTo>
                  <a:pt x="289" y="143"/>
                  <a:pt x="290" y="135"/>
                  <a:pt x="253" y="123"/>
                </a:cubicBezTo>
                <a:cubicBezTo>
                  <a:pt x="236" y="125"/>
                  <a:pt x="215" y="120"/>
                  <a:pt x="201" y="131"/>
                </a:cubicBezTo>
                <a:cubicBezTo>
                  <a:pt x="175" y="152"/>
                  <a:pt x="211" y="137"/>
                  <a:pt x="181" y="147"/>
                </a:cubicBezTo>
                <a:cubicBezTo>
                  <a:pt x="209" y="156"/>
                  <a:pt x="194" y="175"/>
                  <a:pt x="177" y="187"/>
                </a:cubicBezTo>
                <a:cubicBezTo>
                  <a:pt x="169" y="210"/>
                  <a:pt x="178" y="233"/>
                  <a:pt x="185" y="255"/>
                </a:cubicBezTo>
                <a:cubicBezTo>
                  <a:pt x="184" y="291"/>
                  <a:pt x="189" y="328"/>
                  <a:pt x="181" y="363"/>
                </a:cubicBezTo>
                <a:cubicBezTo>
                  <a:pt x="179" y="371"/>
                  <a:pt x="165" y="368"/>
                  <a:pt x="157" y="371"/>
                </a:cubicBezTo>
                <a:cubicBezTo>
                  <a:pt x="145" y="375"/>
                  <a:pt x="132" y="385"/>
                  <a:pt x="121" y="391"/>
                </a:cubicBezTo>
                <a:cubicBezTo>
                  <a:pt x="107" y="398"/>
                  <a:pt x="91" y="398"/>
                  <a:pt x="77" y="403"/>
                </a:cubicBezTo>
                <a:cubicBezTo>
                  <a:pt x="62" y="418"/>
                  <a:pt x="51" y="435"/>
                  <a:pt x="33" y="447"/>
                </a:cubicBezTo>
                <a:cubicBezTo>
                  <a:pt x="10" y="481"/>
                  <a:pt x="0" y="486"/>
                  <a:pt x="21" y="543"/>
                </a:cubicBezTo>
                <a:cubicBezTo>
                  <a:pt x="25" y="555"/>
                  <a:pt x="45" y="547"/>
                  <a:pt x="57" y="551"/>
                </a:cubicBezTo>
                <a:cubicBezTo>
                  <a:pt x="70" y="589"/>
                  <a:pt x="59" y="570"/>
                  <a:pt x="97" y="583"/>
                </a:cubicBezTo>
                <a:cubicBezTo>
                  <a:pt x="114" y="582"/>
                  <a:pt x="132" y="577"/>
                  <a:pt x="149" y="579"/>
                </a:cubicBezTo>
                <a:cubicBezTo>
                  <a:pt x="164" y="581"/>
                  <a:pt x="155" y="609"/>
                  <a:pt x="161" y="623"/>
                </a:cubicBezTo>
                <a:cubicBezTo>
                  <a:pt x="163" y="629"/>
                  <a:pt x="180" y="633"/>
                  <a:pt x="185" y="635"/>
                </a:cubicBezTo>
                <a:cubicBezTo>
                  <a:pt x="205" y="628"/>
                  <a:pt x="224" y="636"/>
                  <a:pt x="245" y="631"/>
                </a:cubicBezTo>
                <a:cubicBezTo>
                  <a:pt x="249" y="628"/>
                  <a:pt x="252" y="624"/>
                  <a:pt x="257" y="623"/>
                </a:cubicBezTo>
                <a:cubicBezTo>
                  <a:pt x="273" y="620"/>
                  <a:pt x="291" y="626"/>
                  <a:pt x="305" y="619"/>
                </a:cubicBezTo>
                <a:cubicBezTo>
                  <a:pt x="313" y="615"/>
                  <a:pt x="313" y="595"/>
                  <a:pt x="313" y="595"/>
                </a:cubicBezTo>
                <a:cubicBezTo>
                  <a:pt x="357" y="599"/>
                  <a:pt x="362" y="589"/>
                  <a:pt x="373" y="623"/>
                </a:cubicBezTo>
                <a:cubicBezTo>
                  <a:pt x="374" y="632"/>
                  <a:pt x="368" y="674"/>
                  <a:pt x="385" y="687"/>
                </a:cubicBezTo>
                <a:cubicBezTo>
                  <a:pt x="407" y="704"/>
                  <a:pt x="455" y="710"/>
                  <a:pt x="477" y="715"/>
                </a:cubicBezTo>
                <a:cubicBezTo>
                  <a:pt x="505" y="721"/>
                  <a:pt x="530" y="736"/>
                  <a:pt x="557" y="743"/>
                </a:cubicBezTo>
                <a:cubicBezTo>
                  <a:pt x="560" y="772"/>
                  <a:pt x="566" y="792"/>
                  <a:pt x="561" y="819"/>
                </a:cubicBezTo>
                <a:cubicBezTo>
                  <a:pt x="574" y="859"/>
                  <a:pt x="623" y="859"/>
                  <a:pt x="653" y="879"/>
                </a:cubicBezTo>
                <a:cubicBezTo>
                  <a:pt x="674" y="942"/>
                  <a:pt x="624" y="1060"/>
                  <a:pt x="677" y="1095"/>
                </a:cubicBezTo>
                <a:cubicBezTo>
                  <a:pt x="704" y="1092"/>
                  <a:pt x="722" y="1088"/>
                  <a:pt x="745" y="1103"/>
                </a:cubicBezTo>
                <a:cubicBezTo>
                  <a:pt x="750" y="1118"/>
                  <a:pt x="753" y="1153"/>
                  <a:pt x="765" y="1163"/>
                </a:cubicBezTo>
                <a:cubicBezTo>
                  <a:pt x="774" y="1170"/>
                  <a:pt x="794" y="1171"/>
                  <a:pt x="805" y="1175"/>
                </a:cubicBezTo>
                <a:cubicBezTo>
                  <a:pt x="812" y="1197"/>
                  <a:pt x="808" y="1218"/>
                  <a:pt x="801" y="1239"/>
                </a:cubicBezTo>
                <a:cubicBezTo>
                  <a:pt x="809" y="1244"/>
                  <a:pt x="825" y="1261"/>
                  <a:pt x="825" y="1243"/>
                </a:cubicBezTo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Freeform 10"/>
          <p:cNvSpPr>
            <a:spLocks/>
          </p:cNvSpPr>
          <p:nvPr/>
        </p:nvSpPr>
        <p:spPr bwMode="auto">
          <a:xfrm>
            <a:off x="6102350" y="4222750"/>
            <a:ext cx="285750" cy="590550"/>
          </a:xfrm>
          <a:custGeom>
            <a:avLst/>
            <a:gdLst>
              <a:gd name="T0" fmla="*/ 247650 w 180"/>
              <a:gd name="T1" fmla="*/ 590550 h 372"/>
              <a:gd name="T2" fmla="*/ 285750 w 180"/>
              <a:gd name="T3" fmla="*/ 539750 h 372"/>
              <a:gd name="T4" fmla="*/ 234950 w 180"/>
              <a:gd name="T5" fmla="*/ 488950 h 372"/>
              <a:gd name="T6" fmla="*/ 196850 w 180"/>
              <a:gd name="T7" fmla="*/ 476250 h 372"/>
              <a:gd name="T8" fmla="*/ 171450 w 180"/>
              <a:gd name="T9" fmla="*/ 444500 h 372"/>
              <a:gd name="T10" fmla="*/ 133350 w 180"/>
              <a:gd name="T11" fmla="*/ 400050 h 372"/>
              <a:gd name="T12" fmla="*/ 63500 w 180"/>
              <a:gd name="T13" fmla="*/ 387350 h 372"/>
              <a:gd name="T14" fmla="*/ 0 w 180"/>
              <a:gd name="T15" fmla="*/ 323850 h 372"/>
              <a:gd name="T16" fmla="*/ 38100 w 180"/>
              <a:gd name="T17" fmla="*/ 254000 h 372"/>
              <a:gd name="T18" fmla="*/ 76200 w 180"/>
              <a:gd name="T19" fmla="*/ 184150 h 372"/>
              <a:gd name="T20" fmla="*/ 165100 w 180"/>
              <a:gd name="T21" fmla="*/ 127000 h 372"/>
              <a:gd name="T22" fmla="*/ 190500 w 180"/>
              <a:gd name="T23" fmla="*/ 76200 h 372"/>
              <a:gd name="T24" fmla="*/ 209550 w 180"/>
              <a:gd name="T25" fmla="*/ 69850 h 372"/>
              <a:gd name="T26" fmla="*/ 209550 w 180"/>
              <a:gd name="T27" fmla="*/ 0 h 3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0" h="372">
                <a:moveTo>
                  <a:pt x="156" y="372"/>
                </a:moveTo>
                <a:cubicBezTo>
                  <a:pt x="134" y="339"/>
                  <a:pt x="146" y="346"/>
                  <a:pt x="180" y="340"/>
                </a:cubicBezTo>
                <a:cubicBezTo>
                  <a:pt x="172" y="327"/>
                  <a:pt x="162" y="314"/>
                  <a:pt x="148" y="308"/>
                </a:cubicBezTo>
                <a:cubicBezTo>
                  <a:pt x="140" y="305"/>
                  <a:pt x="124" y="300"/>
                  <a:pt x="124" y="300"/>
                </a:cubicBezTo>
                <a:cubicBezTo>
                  <a:pt x="114" y="270"/>
                  <a:pt x="129" y="306"/>
                  <a:pt x="108" y="280"/>
                </a:cubicBezTo>
                <a:cubicBezTo>
                  <a:pt x="97" y="267"/>
                  <a:pt x="103" y="258"/>
                  <a:pt x="84" y="252"/>
                </a:cubicBezTo>
                <a:cubicBezTo>
                  <a:pt x="62" y="219"/>
                  <a:pt x="99" y="267"/>
                  <a:pt x="40" y="244"/>
                </a:cubicBezTo>
                <a:cubicBezTo>
                  <a:pt x="26" y="239"/>
                  <a:pt x="25" y="212"/>
                  <a:pt x="0" y="204"/>
                </a:cubicBezTo>
                <a:cubicBezTo>
                  <a:pt x="6" y="176"/>
                  <a:pt x="14" y="182"/>
                  <a:pt x="24" y="160"/>
                </a:cubicBezTo>
                <a:cubicBezTo>
                  <a:pt x="34" y="137"/>
                  <a:pt x="29" y="129"/>
                  <a:pt x="48" y="116"/>
                </a:cubicBezTo>
                <a:cubicBezTo>
                  <a:pt x="62" y="95"/>
                  <a:pt x="84" y="94"/>
                  <a:pt x="104" y="80"/>
                </a:cubicBezTo>
                <a:cubicBezTo>
                  <a:pt x="108" y="62"/>
                  <a:pt x="104" y="58"/>
                  <a:pt x="120" y="48"/>
                </a:cubicBezTo>
                <a:cubicBezTo>
                  <a:pt x="124" y="46"/>
                  <a:pt x="131" y="48"/>
                  <a:pt x="132" y="44"/>
                </a:cubicBezTo>
                <a:cubicBezTo>
                  <a:pt x="136" y="30"/>
                  <a:pt x="132" y="15"/>
                  <a:pt x="132" y="0"/>
                </a:cubicBezTo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6781800" y="2743200"/>
            <a:ext cx="152400" cy="5334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6324600" y="2971800"/>
            <a:ext cx="457200" cy="10668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6324600" y="3962400"/>
            <a:ext cx="304800" cy="2286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6324600" y="4191000"/>
            <a:ext cx="228600" cy="2286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6248400" y="4419600"/>
            <a:ext cx="228600" cy="1524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>
            <a:off x="6324600" y="4572000"/>
            <a:ext cx="76200" cy="1524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33528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Label # </a:t>
            </a:r>
            <a:r>
              <a:rPr lang="en-US" sz="3600" dirty="0"/>
              <a:t>7</a:t>
            </a:r>
            <a:r>
              <a:rPr lang="en-US" sz="3600" dirty="0" smtClean="0"/>
              <a:t> </a:t>
            </a:r>
            <a:endParaRPr lang="en-US" sz="3600" b="1" u="sng" dirty="0"/>
          </a:p>
          <a:p>
            <a:r>
              <a:rPr lang="en-US" sz="3600" b="1" u="sng" dirty="0" smtClean="0"/>
              <a:t>Brazil</a:t>
            </a:r>
          </a:p>
          <a:p>
            <a:r>
              <a:rPr lang="en-US" sz="3600" dirty="0" smtClean="0"/>
              <a:t>on your map.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18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Outlined Map of Lating America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04800"/>
            <a:ext cx="53181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2254250"/>
            <a:ext cx="3810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00" b="1">
                <a:latin typeface="Berlin Sans FB Demi" pitchFamily="34" charset="0"/>
              </a:rPr>
              <a:t>Bolivia</a:t>
            </a:r>
          </a:p>
        </p:txBody>
      </p:sp>
      <p:sp>
        <p:nvSpPr>
          <p:cNvPr id="14342" name="Freeform 8"/>
          <p:cNvSpPr>
            <a:spLocks/>
          </p:cNvSpPr>
          <p:nvPr/>
        </p:nvSpPr>
        <p:spPr bwMode="auto">
          <a:xfrm>
            <a:off x="5307013" y="3176588"/>
            <a:ext cx="762000" cy="838200"/>
          </a:xfrm>
          <a:custGeom>
            <a:avLst/>
            <a:gdLst>
              <a:gd name="T0" fmla="*/ 274638 w 480"/>
              <a:gd name="T1" fmla="*/ 4763 h 528"/>
              <a:gd name="T2" fmla="*/ 327025 w 480"/>
              <a:gd name="T3" fmla="*/ 128588 h 528"/>
              <a:gd name="T4" fmla="*/ 350838 w 480"/>
              <a:gd name="T5" fmla="*/ 176213 h 528"/>
              <a:gd name="T6" fmla="*/ 460375 w 480"/>
              <a:gd name="T7" fmla="*/ 195263 h 528"/>
              <a:gd name="T8" fmla="*/ 503238 w 480"/>
              <a:gd name="T9" fmla="*/ 214313 h 528"/>
              <a:gd name="T10" fmla="*/ 531813 w 480"/>
              <a:gd name="T11" fmla="*/ 223838 h 528"/>
              <a:gd name="T12" fmla="*/ 555625 w 480"/>
              <a:gd name="T13" fmla="*/ 252413 h 528"/>
              <a:gd name="T14" fmla="*/ 584200 w 480"/>
              <a:gd name="T15" fmla="*/ 266700 h 528"/>
              <a:gd name="T16" fmla="*/ 598488 w 480"/>
              <a:gd name="T17" fmla="*/ 371475 h 528"/>
              <a:gd name="T18" fmla="*/ 608013 w 480"/>
              <a:gd name="T19" fmla="*/ 423863 h 528"/>
              <a:gd name="T20" fmla="*/ 741363 w 480"/>
              <a:gd name="T21" fmla="*/ 447675 h 528"/>
              <a:gd name="T22" fmla="*/ 746125 w 480"/>
              <a:gd name="T23" fmla="*/ 676275 h 528"/>
              <a:gd name="T24" fmla="*/ 727075 w 480"/>
              <a:gd name="T25" fmla="*/ 633413 h 528"/>
              <a:gd name="T26" fmla="*/ 655638 w 480"/>
              <a:gd name="T27" fmla="*/ 604838 h 528"/>
              <a:gd name="T28" fmla="*/ 536575 w 480"/>
              <a:gd name="T29" fmla="*/ 633413 h 528"/>
              <a:gd name="T30" fmla="*/ 493713 w 480"/>
              <a:gd name="T31" fmla="*/ 657225 h 528"/>
              <a:gd name="T32" fmla="*/ 479425 w 480"/>
              <a:gd name="T33" fmla="*/ 666750 h 528"/>
              <a:gd name="T34" fmla="*/ 450850 w 480"/>
              <a:gd name="T35" fmla="*/ 800100 h 528"/>
              <a:gd name="T36" fmla="*/ 407988 w 480"/>
              <a:gd name="T37" fmla="*/ 800100 h 528"/>
              <a:gd name="T38" fmla="*/ 341313 w 480"/>
              <a:gd name="T39" fmla="*/ 823913 h 528"/>
              <a:gd name="T40" fmla="*/ 274638 w 480"/>
              <a:gd name="T41" fmla="*/ 804863 h 528"/>
              <a:gd name="T42" fmla="*/ 222250 w 480"/>
              <a:gd name="T43" fmla="*/ 785813 h 528"/>
              <a:gd name="T44" fmla="*/ 160338 w 480"/>
              <a:gd name="T45" fmla="*/ 823913 h 528"/>
              <a:gd name="T46" fmla="*/ 117475 w 480"/>
              <a:gd name="T47" fmla="*/ 838200 h 528"/>
              <a:gd name="T48" fmla="*/ 74613 w 480"/>
              <a:gd name="T49" fmla="*/ 695325 h 528"/>
              <a:gd name="T50" fmla="*/ 31750 w 480"/>
              <a:gd name="T51" fmla="*/ 542925 h 528"/>
              <a:gd name="T52" fmla="*/ 26988 w 480"/>
              <a:gd name="T53" fmla="*/ 528638 h 528"/>
              <a:gd name="T54" fmla="*/ 12700 w 480"/>
              <a:gd name="T55" fmla="*/ 519113 h 528"/>
              <a:gd name="T56" fmla="*/ 3175 w 480"/>
              <a:gd name="T57" fmla="*/ 490538 h 528"/>
              <a:gd name="T58" fmla="*/ 22225 w 480"/>
              <a:gd name="T59" fmla="*/ 395288 h 528"/>
              <a:gd name="T60" fmla="*/ 41275 w 480"/>
              <a:gd name="T61" fmla="*/ 204788 h 528"/>
              <a:gd name="T62" fmla="*/ 36513 w 480"/>
              <a:gd name="T63" fmla="*/ 100013 h 528"/>
              <a:gd name="T64" fmla="*/ 17463 w 480"/>
              <a:gd name="T65" fmla="*/ 71438 h 528"/>
              <a:gd name="T66" fmla="*/ 165100 w 480"/>
              <a:gd name="T67" fmla="*/ 52388 h 528"/>
              <a:gd name="T68" fmla="*/ 207963 w 480"/>
              <a:gd name="T69" fmla="*/ 23813 h 528"/>
              <a:gd name="T70" fmla="*/ 265113 w 480"/>
              <a:gd name="T71" fmla="*/ 0 h 528"/>
              <a:gd name="T72" fmla="*/ 274638 w 480"/>
              <a:gd name="T73" fmla="*/ 4763 h 5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80" h="528">
                <a:moveTo>
                  <a:pt x="173" y="3"/>
                </a:moveTo>
                <a:cubicBezTo>
                  <a:pt x="176" y="72"/>
                  <a:pt x="155" y="90"/>
                  <a:pt x="206" y="81"/>
                </a:cubicBezTo>
                <a:cubicBezTo>
                  <a:pt x="225" y="87"/>
                  <a:pt x="212" y="95"/>
                  <a:pt x="221" y="111"/>
                </a:cubicBezTo>
                <a:cubicBezTo>
                  <a:pt x="224" y="117"/>
                  <a:pt x="289" y="123"/>
                  <a:pt x="290" y="123"/>
                </a:cubicBezTo>
                <a:cubicBezTo>
                  <a:pt x="304" y="133"/>
                  <a:pt x="296" y="128"/>
                  <a:pt x="317" y="135"/>
                </a:cubicBezTo>
                <a:cubicBezTo>
                  <a:pt x="323" y="137"/>
                  <a:pt x="335" y="141"/>
                  <a:pt x="335" y="141"/>
                </a:cubicBezTo>
                <a:cubicBezTo>
                  <a:pt x="341" y="147"/>
                  <a:pt x="344" y="154"/>
                  <a:pt x="350" y="159"/>
                </a:cubicBezTo>
                <a:cubicBezTo>
                  <a:pt x="355" y="163"/>
                  <a:pt x="362" y="164"/>
                  <a:pt x="368" y="168"/>
                </a:cubicBezTo>
                <a:cubicBezTo>
                  <a:pt x="370" y="200"/>
                  <a:pt x="371" y="209"/>
                  <a:pt x="377" y="234"/>
                </a:cubicBezTo>
                <a:cubicBezTo>
                  <a:pt x="372" y="249"/>
                  <a:pt x="364" y="261"/>
                  <a:pt x="383" y="267"/>
                </a:cubicBezTo>
                <a:cubicBezTo>
                  <a:pt x="430" y="264"/>
                  <a:pt x="435" y="260"/>
                  <a:pt x="467" y="282"/>
                </a:cubicBezTo>
                <a:cubicBezTo>
                  <a:pt x="480" y="322"/>
                  <a:pt x="472" y="385"/>
                  <a:pt x="470" y="426"/>
                </a:cubicBezTo>
                <a:cubicBezTo>
                  <a:pt x="469" y="423"/>
                  <a:pt x="464" y="403"/>
                  <a:pt x="458" y="399"/>
                </a:cubicBezTo>
                <a:cubicBezTo>
                  <a:pt x="449" y="393"/>
                  <a:pt x="424" y="385"/>
                  <a:pt x="413" y="381"/>
                </a:cubicBezTo>
                <a:cubicBezTo>
                  <a:pt x="379" y="384"/>
                  <a:pt x="368" y="389"/>
                  <a:pt x="338" y="399"/>
                </a:cubicBezTo>
                <a:cubicBezTo>
                  <a:pt x="322" y="404"/>
                  <a:pt x="332" y="400"/>
                  <a:pt x="311" y="414"/>
                </a:cubicBezTo>
                <a:cubicBezTo>
                  <a:pt x="308" y="416"/>
                  <a:pt x="302" y="420"/>
                  <a:pt x="302" y="420"/>
                </a:cubicBezTo>
                <a:cubicBezTo>
                  <a:pt x="293" y="447"/>
                  <a:pt x="289" y="476"/>
                  <a:pt x="284" y="504"/>
                </a:cubicBezTo>
                <a:cubicBezTo>
                  <a:pt x="271" y="500"/>
                  <a:pt x="270" y="508"/>
                  <a:pt x="257" y="504"/>
                </a:cubicBezTo>
                <a:cubicBezTo>
                  <a:pt x="236" y="506"/>
                  <a:pt x="226" y="503"/>
                  <a:pt x="215" y="519"/>
                </a:cubicBezTo>
                <a:cubicBezTo>
                  <a:pt x="198" y="513"/>
                  <a:pt x="194" y="510"/>
                  <a:pt x="173" y="507"/>
                </a:cubicBezTo>
                <a:cubicBezTo>
                  <a:pt x="161" y="503"/>
                  <a:pt x="153" y="498"/>
                  <a:pt x="140" y="495"/>
                </a:cubicBezTo>
                <a:cubicBezTo>
                  <a:pt x="114" y="500"/>
                  <a:pt x="120" y="511"/>
                  <a:pt x="101" y="519"/>
                </a:cubicBezTo>
                <a:cubicBezTo>
                  <a:pt x="92" y="523"/>
                  <a:pt x="74" y="528"/>
                  <a:pt x="74" y="528"/>
                </a:cubicBezTo>
                <a:cubicBezTo>
                  <a:pt x="64" y="498"/>
                  <a:pt x="65" y="465"/>
                  <a:pt x="47" y="438"/>
                </a:cubicBezTo>
                <a:cubicBezTo>
                  <a:pt x="45" y="408"/>
                  <a:pt x="48" y="361"/>
                  <a:pt x="20" y="342"/>
                </a:cubicBezTo>
                <a:cubicBezTo>
                  <a:pt x="19" y="339"/>
                  <a:pt x="19" y="335"/>
                  <a:pt x="17" y="333"/>
                </a:cubicBezTo>
                <a:cubicBezTo>
                  <a:pt x="15" y="330"/>
                  <a:pt x="10" y="330"/>
                  <a:pt x="8" y="327"/>
                </a:cubicBezTo>
                <a:cubicBezTo>
                  <a:pt x="5" y="322"/>
                  <a:pt x="2" y="309"/>
                  <a:pt x="2" y="309"/>
                </a:cubicBezTo>
                <a:cubicBezTo>
                  <a:pt x="4" y="280"/>
                  <a:pt x="0" y="270"/>
                  <a:pt x="14" y="249"/>
                </a:cubicBezTo>
                <a:cubicBezTo>
                  <a:pt x="17" y="209"/>
                  <a:pt x="18" y="169"/>
                  <a:pt x="26" y="129"/>
                </a:cubicBezTo>
                <a:cubicBezTo>
                  <a:pt x="25" y="107"/>
                  <a:pt x="27" y="85"/>
                  <a:pt x="23" y="63"/>
                </a:cubicBezTo>
                <a:cubicBezTo>
                  <a:pt x="22" y="56"/>
                  <a:pt x="11" y="45"/>
                  <a:pt x="11" y="45"/>
                </a:cubicBezTo>
                <a:cubicBezTo>
                  <a:pt x="43" y="34"/>
                  <a:pt x="68" y="35"/>
                  <a:pt x="104" y="33"/>
                </a:cubicBezTo>
                <a:cubicBezTo>
                  <a:pt x="113" y="27"/>
                  <a:pt x="122" y="21"/>
                  <a:pt x="131" y="15"/>
                </a:cubicBezTo>
                <a:cubicBezTo>
                  <a:pt x="142" y="8"/>
                  <a:pt x="156" y="7"/>
                  <a:pt x="167" y="0"/>
                </a:cubicBezTo>
                <a:cubicBezTo>
                  <a:pt x="181" y="3"/>
                  <a:pt x="183" y="3"/>
                  <a:pt x="173" y="3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3528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Label # 8 </a:t>
            </a:r>
            <a:endParaRPr lang="en-US" sz="3600" b="1" u="sng" dirty="0"/>
          </a:p>
          <a:p>
            <a:r>
              <a:rPr lang="en-US" sz="3600" b="1" u="sng" dirty="0" smtClean="0"/>
              <a:t>Bolivia</a:t>
            </a:r>
          </a:p>
          <a:p>
            <a:r>
              <a:rPr lang="en-US" sz="3600" dirty="0" smtClean="0"/>
              <a:t>on your map.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54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Elevation and the Andes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4581" y="533400"/>
            <a:ext cx="8839200" cy="6324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major mountain range of Latin America begins in </a:t>
            </a:r>
            <a:r>
              <a:rPr lang="en-US" b="1" dirty="0" smtClean="0"/>
              <a:t>The United States</a:t>
            </a:r>
            <a:r>
              <a:rPr lang="en-US" dirty="0" smtClean="0"/>
              <a:t>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as the Rocky Mountains,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continues through Mexico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where it is known as the </a:t>
            </a:r>
            <a:r>
              <a:rPr lang="en-US" b="1" dirty="0" smtClean="0"/>
              <a:t>Sierra Madres </a:t>
            </a:r>
            <a:r>
              <a:rPr lang="en-US" dirty="0" smtClean="0"/>
              <a:t>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and Central America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where it is called </a:t>
            </a:r>
            <a:r>
              <a:rPr lang="en-US" b="1" dirty="0" smtClean="0"/>
              <a:t>Central Highlands</a:t>
            </a:r>
            <a:r>
              <a:rPr lang="en-US" dirty="0" smtClean="0"/>
              <a:t>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and down through South America 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where the mountain range is called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 </a:t>
            </a:r>
            <a:r>
              <a:rPr lang="en-US" b="1" dirty="0" smtClean="0"/>
              <a:t>The Andes.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4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orldatlas.com/webimage/countrys/sanewl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180820" cy="50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geology.com/press-release/age-of-the-andes-mountains/andes-mountains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19" y="0"/>
            <a:ext cx="3895379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 rot="4318307">
            <a:off x="4316022" y="3051530"/>
            <a:ext cx="381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ANDES MOUNTAINS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-1" y="0"/>
            <a:ext cx="518082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The Andes are the longest mountain range in the world </a:t>
            </a:r>
            <a:r>
              <a:rPr lang="en-US" sz="2800" dirty="0" smtClean="0"/>
              <a:t>and </a:t>
            </a:r>
            <a:r>
              <a:rPr lang="en-US" sz="2800" dirty="0"/>
              <a:t>the 2</a:t>
            </a:r>
            <a:r>
              <a:rPr lang="en-US" sz="2800" baseline="30000" dirty="0"/>
              <a:t>nd</a:t>
            </a:r>
            <a:r>
              <a:rPr lang="en-US" sz="2800" dirty="0"/>
              <a:t> highest mountains in the world.</a:t>
            </a:r>
          </a:p>
          <a:p>
            <a:pPr eaLnBrk="1" hangingPunct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4914126"/>
            <a:ext cx="3620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Label # 10 </a:t>
            </a:r>
            <a:r>
              <a:rPr lang="en-US" sz="2800" b="1" u="sng" dirty="0" smtClean="0"/>
              <a:t>The Andes Mountains</a:t>
            </a:r>
          </a:p>
          <a:p>
            <a:r>
              <a:rPr lang="en-US" sz="2800" dirty="0" smtClean="0"/>
              <a:t>on your map.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3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ANDES Mountains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Stretch for 4,500 miles along the western edge of South America. </a:t>
            </a:r>
          </a:p>
          <a:p>
            <a:pPr eaLnBrk="1" hangingPunct="1"/>
            <a:r>
              <a:rPr lang="en-US" dirty="0" smtClean="0"/>
              <a:t>They are the world’s longest mountain chain, with peaks of more than 20,000 feet. </a:t>
            </a:r>
          </a:p>
          <a:p>
            <a:pPr eaLnBrk="1" hangingPunct="1"/>
            <a:r>
              <a:rPr lang="en-US" dirty="0" smtClean="0"/>
              <a:t>A unique feature is the cordilleras, several ranges that run parallel to one another. </a:t>
            </a:r>
          </a:p>
        </p:txBody>
      </p:sp>
    </p:spTree>
    <p:extLst>
      <p:ext uri="{BB962C8B-B14F-4D97-AF65-F5344CB8AC3E}">
        <p14:creationId xmlns:p14="http://schemas.microsoft.com/office/powerpoint/2010/main" val="27086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3dnworld.com/users/82/images/An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-33655"/>
            <a:ext cx="8229600" cy="414655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Subregions</a:t>
            </a:r>
            <a:endParaRPr lang="en-US" sz="2800" dirty="0" smtClean="0"/>
          </a:p>
        </p:txBody>
      </p:sp>
      <p:pic>
        <p:nvPicPr>
          <p:cNvPr id="7171" name="Picture 2" descr="http://latcar.rutgers.edu/lauria/perspectives/blank%20map%20latin%20americ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8443" r="8858" b="9924"/>
          <a:stretch>
            <a:fillRect/>
          </a:stretch>
        </p:blipFill>
        <p:spPr bwMode="auto">
          <a:xfrm>
            <a:off x="883920" y="838200"/>
            <a:ext cx="658368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996949"/>
            <a:ext cx="2971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B0F0"/>
                </a:solidFill>
              </a:rPr>
              <a:t>“MIDDLE AMERICA”</a:t>
            </a:r>
          </a:p>
          <a:p>
            <a:pPr eaLnBrk="1" hangingPunct="1"/>
            <a:r>
              <a:rPr lang="en-US" sz="1600" b="1" dirty="0">
                <a:solidFill>
                  <a:srgbClr val="00B0F0"/>
                </a:solidFill>
              </a:rPr>
              <a:t>-Mexico</a:t>
            </a:r>
          </a:p>
          <a:p>
            <a:pPr eaLnBrk="1" hangingPunct="1"/>
            <a:r>
              <a:rPr lang="en-US" sz="1600" b="1" dirty="0">
                <a:solidFill>
                  <a:srgbClr val="00B0F0"/>
                </a:solidFill>
              </a:rPr>
              <a:t>-Central America countries</a:t>
            </a:r>
          </a:p>
          <a:p>
            <a:pPr eaLnBrk="1" hangingPunct="1"/>
            <a:r>
              <a:rPr lang="en-US" sz="1600" b="1" dirty="0">
                <a:solidFill>
                  <a:srgbClr val="00B0F0"/>
                </a:solidFill>
              </a:rPr>
              <a:t>-Island nations in the Caribbean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9060" y="3360737"/>
            <a:ext cx="2667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SOUTH AMERICA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-12 countries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-2 foreign ruled territories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1219200" y="381000"/>
            <a:ext cx="6629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There are two sub-regions of Latin America. 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edia-2.web.britannica.com/eb-media/27/32027-004-F12952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38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Aconcagua (South America): 6,962 m (22,841 ft) </a:t>
            </a:r>
          </a:p>
        </p:txBody>
      </p:sp>
      <p:sp>
        <p:nvSpPr>
          <p:cNvPr id="14339" name="Rectangl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Located in Argentina, right along it’s border with Chile, tallest peak outside of Asia</a:t>
            </a:r>
          </a:p>
        </p:txBody>
      </p:sp>
      <p:pic>
        <p:nvPicPr>
          <p:cNvPr id="14340" name="Picture 9" descr="800px-aconcagua_-_argentinaconcagua_january_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52101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File:Argentina location map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1891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16px-RedMount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0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ANDES</a:t>
            </a:r>
          </a:p>
        </p:txBody>
      </p:sp>
      <p:pic>
        <p:nvPicPr>
          <p:cNvPr id="43011" name="Picture 3" descr="andes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0" y="1751013"/>
            <a:ext cx="6030913" cy="437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10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Peaks in the ANDES</a:t>
            </a:r>
          </a:p>
        </p:txBody>
      </p:sp>
      <p:pic>
        <p:nvPicPr>
          <p:cNvPr id="44035" name="Picture 3" descr="andes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33588"/>
            <a:ext cx="7010400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256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up </a:t>
            </a:r>
          </a:p>
        </p:txBody>
      </p:sp>
      <p:pic>
        <p:nvPicPr>
          <p:cNvPr id="45059" name="Picture 3" descr="andes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72390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52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3651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Andes Mountains (Peru)</a:t>
            </a:r>
          </a:p>
        </p:txBody>
      </p:sp>
      <p:pic>
        <p:nvPicPr>
          <p:cNvPr id="10243" name="Picture 4" descr="bolivia an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Eastern Flank of the Andes</a:t>
            </a:r>
          </a:p>
        </p:txBody>
      </p:sp>
      <p:pic>
        <p:nvPicPr>
          <p:cNvPr id="11267" name="Picture 5" descr="123b-19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4"/>
          <a:stretch>
            <a:fillRect/>
          </a:stretch>
        </p:blipFill>
        <p:spPr bwMode="auto">
          <a:xfrm>
            <a:off x="381000" y="1312863"/>
            <a:ext cx="8382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6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Llamas in the Andes</a:t>
            </a:r>
          </a:p>
        </p:txBody>
      </p:sp>
      <p:pic>
        <p:nvPicPr>
          <p:cNvPr id="12291" name="Picture 7" descr="andes01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in the Andes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people live in the mountains and plateaus of Latin America?</a:t>
            </a:r>
          </a:p>
          <a:p>
            <a:pPr eaLnBrk="1" hangingPunct="1"/>
            <a:r>
              <a:rPr lang="en-US" smtClean="0"/>
              <a:t>Cooler climates, rich natural resources (water, volcanic soil, timber and minerals)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2057400"/>
          </a:xfrm>
        </p:spPr>
        <p:txBody>
          <a:bodyPr/>
          <a:lstStyle/>
          <a:p>
            <a:r>
              <a:rPr lang="en-US" dirty="0" smtClean="0"/>
              <a:t>http://app.discoveryeducation.com/player/view/assetGuid/D2813CC3-79E2-4777-92EA-2C899103C4FD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Physical Features of Latin America and the Caribbean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Latin America includes Mexico, Central America, and South America</a:t>
            </a:r>
          </a:p>
          <a:p>
            <a:pPr eaLnBrk="1" hangingPunct="1"/>
            <a:r>
              <a:rPr lang="en-US" dirty="0" smtClean="0"/>
              <a:t>The islands of the Caribbean are also considered to be part of Latin American</a:t>
            </a:r>
          </a:p>
          <a:p>
            <a:pPr eaLnBrk="1" hangingPunct="1"/>
            <a:r>
              <a:rPr lang="en-US" dirty="0" smtClean="0"/>
              <a:t>The region is called </a:t>
            </a:r>
            <a:r>
              <a:rPr lang="en-US" i="1" dirty="0" smtClean="0"/>
              <a:t>Latin America</a:t>
            </a:r>
            <a:r>
              <a:rPr lang="en-US" dirty="0" smtClean="0"/>
              <a:t> because the languages spoken there (mostly Spanish &amp; Portuguese) developed from the Latin language. </a:t>
            </a:r>
          </a:p>
          <a:p>
            <a:pPr eaLnBrk="1" hangingPunct="1"/>
            <a:r>
              <a:rPr lang="en-US" dirty="0" smtClean="0"/>
              <a:t>It has an area of </a:t>
            </a:r>
            <a:r>
              <a:rPr lang="en-US" b="1" dirty="0" smtClean="0"/>
              <a:t>8 million square miles </a:t>
            </a:r>
            <a:r>
              <a:rPr lang="en-US" dirty="0" smtClean="0"/>
              <a:t>which is nearly </a:t>
            </a:r>
            <a:r>
              <a:rPr lang="en-US" b="1" dirty="0" smtClean="0"/>
              <a:t>16</a:t>
            </a:r>
            <a:r>
              <a:rPr lang="en-US" dirty="0" smtClean="0"/>
              <a:t> percent of the Earth’s surface.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592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ap-LAmer-topography-BW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151478"/>
            <a:ext cx="5867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04800" y="15240"/>
            <a:ext cx="2209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996600"/>
                </a:solidFill>
                <a:latin typeface="Comic Sans MS" pitchFamily="66" charset="0"/>
              </a:rPr>
              <a:t>Deserts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 rot="-4487518">
            <a:off x="5365704" y="4045088"/>
            <a:ext cx="10921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Atacama Desert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16915"/>
            <a:ext cx="2819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defRPr/>
            </a:pPr>
            <a:r>
              <a:rPr lang="en-US" sz="3200" dirty="0" smtClean="0"/>
              <a:t>In South America is the driest </a:t>
            </a:r>
            <a:r>
              <a:rPr lang="en-US" sz="3200" dirty="0"/>
              <a:t>desert in the </a:t>
            </a:r>
            <a:r>
              <a:rPr lang="en-US" sz="3200" dirty="0" smtClean="0"/>
              <a:t>world</a:t>
            </a:r>
            <a:r>
              <a:rPr lang="en-US" sz="3200" dirty="0"/>
              <a:t>.</a:t>
            </a:r>
          </a:p>
          <a:p>
            <a:pPr marL="0" lvl="1" eaLnBrk="1" hangingPunct="1">
              <a:defRPr/>
            </a:pPr>
            <a:r>
              <a:rPr lang="en-US" sz="3200" dirty="0" smtClean="0"/>
              <a:t>It is sheltered </a:t>
            </a:r>
            <a:r>
              <a:rPr lang="en-US" sz="3200" dirty="0"/>
              <a:t>from the rainforest by the Andes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" y="5042118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Label # 9 </a:t>
            </a:r>
            <a:r>
              <a:rPr lang="en-US" sz="2800" b="1" u="sng" dirty="0" smtClean="0"/>
              <a:t>The Atacama Desert</a:t>
            </a:r>
          </a:p>
          <a:p>
            <a:r>
              <a:rPr lang="en-US" sz="2800" dirty="0" smtClean="0"/>
              <a:t>on your map.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104452" grpId="0"/>
      <p:bldP spid="2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75835" y="38594"/>
            <a:ext cx="10073898" cy="6345308"/>
            <a:chOff x="5867400" y="38613"/>
            <a:chExt cx="5213684" cy="6344667"/>
          </a:xfrm>
        </p:grpSpPr>
        <p:grpSp>
          <p:nvGrpSpPr>
            <p:cNvPr id="22534" name="Group 12"/>
            <p:cNvGrpSpPr>
              <a:grpSpLocks/>
            </p:cNvGrpSpPr>
            <p:nvPr/>
          </p:nvGrpSpPr>
          <p:grpSpPr bwMode="auto">
            <a:xfrm>
              <a:off x="5943600" y="38613"/>
              <a:ext cx="5137484" cy="4714303"/>
              <a:chOff x="5943600" y="38613"/>
              <a:chExt cx="5137484" cy="4714303"/>
            </a:xfrm>
          </p:grpSpPr>
          <p:sp>
            <p:nvSpPr>
              <p:cNvPr id="22536" name="TextBox 1"/>
              <p:cNvSpPr txBox="1">
                <a:spLocks noChangeArrowheads="1"/>
              </p:cNvSpPr>
              <p:nvPr/>
            </p:nvSpPr>
            <p:spPr bwMode="auto">
              <a:xfrm>
                <a:off x="6737684" y="38613"/>
                <a:ext cx="4343400" cy="58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3200" dirty="0"/>
                  <a:t>Atacama Desert, Chile</a:t>
                </a:r>
              </a:p>
            </p:txBody>
          </p:sp>
          <p:pic>
            <p:nvPicPr>
              <p:cNvPr id="22537" name="Picture 6" descr="http://www.destination360.com/south-america/chile/images/s/atacama-desert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685800"/>
                <a:ext cx="4143542" cy="2021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8" descr="http://www.alovelyworld.com/webchili/gimage/chl017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2819400"/>
                <a:ext cx="4143542" cy="1933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535" name="TextBox 15"/>
            <p:cNvSpPr txBox="1">
              <a:spLocks noChangeArrowheads="1"/>
            </p:cNvSpPr>
            <p:nvPr/>
          </p:nvSpPr>
          <p:spPr bwMode="auto">
            <a:xfrm>
              <a:off x="5867400" y="5029200"/>
              <a:ext cx="4377489" cy="135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dirty="0"/>
                <a:t>The Atacama  is one of the driest places on Earth.  In some parts no rain has fallen for 400 years. </a:t>
              </a:r>
            </a:p>
            <a:p>
              <a:pPr eaLnBrk="1" hangingPunct="1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0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Atacama Desert</a:t>
            </a:r>
          </a:p>
        </p:txBody>
      </p:sp>
      <p:pic>
        <p:nvPicPr>
          <p:cNvPr id="24579" name="Picture 4" descr="atacama01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54102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ddbaa02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724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Atacama</a:t>
            </a:r>
          </a:p>
        </p:txBody>
      </p:sp>
      <p:pic>
        <p:nvPicPr>
          <p:cNvPr id="62467" name="Picture 3" descr="ataca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76400"/>
            <a:ext cx="7086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47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http://app.discoveryeducation.com/player/view/assetGuid/58DF6611-4F51-4E32-ABDF-01CB76278212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Amazon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Flows from the Peruvian Andes to the Atlantic coast of Brazil.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4,000 miles  long and the longest river in the Western Hemisphere (world’s 2</a:t>
            </a:r>
            <a:r>
              <a:rPr lang="en-US" baseline="30000" dirty="0" smtClean="0"/>
              <a:t>nd</a:t>
            </a:r>
            <a:r>
              <a:rPr lang="en-US" dirty="0" smtClean="0"/>
              <a:t> longest)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 times the water volume of the Mississippi.</a:t>
            </a:r>
          </a:p>
        </p:txBody>
      </p:sp>
      <p:pic>
        <p:nvPicPr>
          <p:cNvPr id="17412" name="Picture 2" descr="http://www.rickrichards.com/ac/AmazonRiver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0575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2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86100" y="-73742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		</a:t>
            </a:r>
            <a:r>
              <a:rPr lang="en-US" sz="3200" b="1" dirty="0"/>
              <a:t>AMAZON RIVER</a:t>
            </a:r>
          </a:p>
        </p:txBody>
      </p:sp>
      <p:pic>
        <p:nvPicPr>
          <p:cNvPr id="19459" name="Picture 6" descr="http://static.howstuffworks.com/gif/willow/the-amazon-river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0325" cy="442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http://www.worldholidays.net/images/photographs/amazon-rainforest/amaz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429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http://www.manaus.info/picture_library/manaus-brazil-amazon-ri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599"/>
            <a:ext cx="3200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http://www.latintrails.com/uploads/6b/b8/6bb8556d2b58c2ae010cf2fab6f6b27e/amazon_ri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038600"/>
            <a:ext cx="5257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http://www.ultimatejourney.com/BR.Amazon.Cano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29125"/>
            <a:ext cx="3886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2752725" y="511033"/>
            <a:ext cx="639127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The Amazon is the largest river in the world.  It begins in the Andes Mountains in Peru and flows east across Brazil.  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heperuguide.com/grafica/amazon-river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235059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Label # 6 – </a:t>
            </a:r>
            <a:r>
              <a:rPr lang="en-US" sz="2800" b="1" u="sng" dirty="0" smtClean="0"/>
              <a:t>The Amazon River</a:t>
            </a:r>
          </a:p>
          <a:p>
            <a:r>
              <a:rPr lang="en-US" sz="2800" dirty="0" smtClean="0"/>
              <a:t>on your map.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razilbeautyproducts.com/images/amazon%20ri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28600"/>
            <a:ext cx="91519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ejl.de/kort_amerika_all/amazon-river_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213"/>
            <a:ext cx="9144000" cy="70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urimsomebody.com/Graphics/Maps/Latin%20America%20Phys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5751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0" y="548640"/>
            <a:ext cx="43434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Most of the Latin America is made up of mountains or highlands.  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HIGHLANDS </a:t>
            </a:r>
            <a:r>
              <a:rPr lang="en-US" sz="2800" b="1" dirty="0" smtClean="0"/>
              <a:t>– </a:t>
            </a:r>
          </a:p>
          <a:p>
            <a:pPr eaLnBrk="1" hangingPunct="1"/>
            <a:r>
              <a:rPr lang="en-US" sz="2800" dirty="0" smtClean="0"/>
              <a:t>A </a:t>
            </a:r>
            <a:r>
              <a:rPr lang="en-US" sz="2800" dirty="0"/>
              <a:t>mountainous or hilly section of a country</a:t>
            </a:r>
          </a:p>
          <a:p>
            <a:pPr eaLnBrk="1" hangingPunct="1"/>
            <a:endParaRPr lang="en-US" sz="2800" b="1" dirty="0"/>
          </a:p>
          <a:p>
            <a:pPr eaLnBrk="1" hangingPunct="1"/>
            <a:r>
              <a:rPr lang="en-US" sz="2800" b="1" dirty="0"/>
              <a:t>MOUNTAINS</a:t>
            </a:r>
            <a:r>
              <a:rPr lang="en-US" sz="2800" dirty="0"/>
              <a:t> –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land </a:t>
            </a:r>
            <a:r>
              <a:rPr lang="en-US" sz="2800" dirty="0"/>
              <a:t>that is at least 2000 </a:t>
            </a:r>
            <a:r>
              <a:rPr lang="en-US" sz="2800" dirty="0" smtClean="0"/>
              <a:t>ft. </a:t>
            </a:r>
            <a:r>
              <a:rPr lang="en-US" sz="2800" dirty="0"/>
              <a:t>high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reewebs.com/rpratt08/Amazon_Rain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Amazon flowing through the rainforest.</a:t>
            </a:r>
          </a:p>
        </p:txBody>
      </p:sp>
      <p:pic>
        <p:nvPicPr>
          <p:cNvPr id="53251" name="Picture 3" descr="amazon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24013"/>
            <a:ext cx="6553200" cy="5005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23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http://app.discoveryeducation.com/player/view/assetGuid/561B4DB3-58A2-457A-9FDA-D676D753EC4E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Grasslands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219200"/>
            <a:ext cx="4876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Pampas</a:t>
            </a:r>
          </a:p>
          <a:p>
            <a:pPr lvl="1" eaLnBrk="1" hangingPunct="1">
              <a:defRPr/>
            </a:pPr>
            <a:r>
              <a:rPr lang="en-US" sz="4400" smtClean="0"/>
              <a:t>In Argentina</a:t>
            </a:r>
          </a:p>
          <a:p>
            <a:pPr lvl="1" eaLnBrk="1" hangingPunct="1">
              <a:defRPr/>
            </a:pPr>
            <a:r>
              <a:rPr lang="en-US" sz="4400" smtClean="0"/>
              <a:t>Used for grazing and farming</a:t>
            </a:r>
          </a:p>
        </p:txBody>
      </p:sp>
      <p:sp>
        <p:nvSpPr>
          <p:cNvPr id="5427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Llanos</a:t>
            </a:r>
          </a:p>
          <a:p>
            <a:pPr lvl="1" eaLnBrk="1" hangingPunct="1">
              <a:defRPr/>
            </a:pPr>
            <a:r>
              <a:rPr lang="en-US" sz="4400" smtClean="0"/>
              <a:t>In Venezuela</a:t>
            </a:r>
          </a:p>
          <a:p>
            <a:pPr lvl="1" eaLnBrk="1" hangingPunct="1">
              <a:defRPr/>
            </a:pPr>
            <a:r>
              <a:rPr lang="en-US" sz="4400" smtClean="0"/>
              <a:t>Used for grazing and farming</a:t>
            </a:r>
          </a:p>
          <a:p>
            <a:pPr lvl="2" eaLnBrk="1" hangingPunct="1">
              <a:defRPr/>
            </a:pPr>
            <a:endParaRPr lang="en-US" sz="4400" smtClean="0"/>
          </a:p>
        </p:txBody>
      </p:sp>
    </p:spTree>
    <p:extLst>
      <p:ext uri="{BB962C8B-B14F-4D97-AF65-F5344CB8AC3E}">
        <p14:creationId xmlns:p14="http://schemas.microsoft.com/office/powerpoint/2010/main" val="4136271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505200" y="2286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u="sng"/>
              <a:t>LOWLANDS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391400" y="2971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PAMPAS</a:t>
            </a:r>
          </a:p>
        </p:txBody>
      </p:sp>
      <p:pic>
        <p:nvPicPr>
          <p:cNvPr id="48130" name="Picture 2" descr="http://media-2.web.britannica.com/eb-media/30/119330-004-5C783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http://www.blueplanetbiomes.org/images/pampas_location_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0" r="58127"/>
          <a:stretch>
            <a:fillRect/>
          </a:stretch>
        </p:blipFill>
        <p:spPr bwMode="auto">
          <a:xfrm>
            <a:off x="4213583" y="12290"/>
            <a:ext cx="4357688" cy="39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http://cache.virtualtourist.com/3201709-horses_on_the_Pampas_in_Sta_Suzanna-Los_Carda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0"/>
          <a:stretch>
            <a:fillRect/>
          </a:stretch>
        </p:blipFill>
        <p:spPr bwMode="auto">
          <a:xfrm>
            <a:off x="-22123" y="2032794"/>
            <a:ext cx="533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-22123" y="4479823"/>
            <a:ext cx="9166123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/>
              <a:t>One kind of lowland area in Latin America </a:t>
            </a:r>
            <a:r>
              <a:rPr lang="en-US" sz="3200" dirty="0" smtClean="0"/>
              <a:t>is</a:t>
            </a:r>
            <a:r>
              <a:rPr lang="en-US" sz="3200" dirty="0" smtClean="0"/>
              <a:t> </a:t>
            </a:r>
            <a:r>
              <a:rPr lang="en-US" sz="3200" dirty="0"/>
              <a:t>pampas.  The pampas are grassy plains that stretch from Argentina into Uruguay.  The pampas are a </a:t>
            </a:r>
          </a:p>
          <a:p>
            <a:pPr eaLnBrk="1" hangingPunct="1"/>
            <a:r>
              <a:rPr lang="en-US" sz="3200" dirty="0"/>
              <a:t>productive farming region.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Cattle on the Pampas</a:t>
            </a:r>
          </a:p>
        </p:txBody>
      </p:sp>
      <p:pic>
        <p:nvPicPr>
          <p:cNvPr id="55299" name="Picture 3" descr="pamp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7086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765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Cattle Ranching on the Pampas</a:t>
            </a:r>
          </a:p>
        </p:txBody>
      </p:sp>
      <p:pic>
        <p:nvPicPr>
          <p:cNvPr id="21507" name="Picture 6" descr="ranching3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5720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ranching10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191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Gauchos of the Pampas, Argentina</a:t>
            </a:r>
          </a:p>
        </p:txBody>
      </p:sp>
      <p:pic>
        <p:nvPicPr>
          <p:cNvPr id="22531" name="Picture 7" descr="ranching12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01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Orinoco Lowlands, the </a:t>
            </a:r>
            <a:r>
              <a:rPr lang="en-US" sz="4000" b="1" i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Llanos</a:t>
            </a:r>
          </a:p>
        </p:txBody>
      </p:sp>
      <p:pic>
        <p:nvPicPr>
          <p:cNvPr id="20483" name="Picture 5" descr="258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914400" y="16764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56437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Latin America lies between the Pacific and Atlantic oceans.  Both oceans are important trade routes for Latin America.  The Caribbean Sea is another important body of water in Latin America.</a:t>
            </a:r>
          </a:p>
        </p:txBody>
      </p:sp>
      <p:pic>
        <p:nvPicPr>
          <p:cNvPr id="6147" name="Picture 2" descr="http://upload.wikimedia.org/wikipedia/commons/thumb/b/ba/Map-Latin_America_blue.svg/480px-Map-Latin_America_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842822"/>
            <a:ext cx="46640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3613944"/>
            <a:ext cx="3581399" cy="25582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Label on your map: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   4.  Caribbean Sea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 startAt="16"/>
              <a:defRPr/>
            </a:pPr>
            <a:r>
              <a:rPr lang="en-US" sz="2800" dirty="0" smtClean="0"/>
              <a:t>  Pacific Ocean   </a:t>
            </a:r>
            <a:endParaRPr lang="en-US" sz="2800" dirty="0"/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 startAt="16"/>
              <a:defRPr/>
            </a:pPr>
            <a:r>
              <a:rPr lang="en-US" sz="2800" dirty="0"/>
              <a:t> </a:t>
            </a:r>
            <a:r>
              <a:rPr lang="en-US" sz="2800" dirty="0" smtClean="0"/>
              <a:t>  Atlantic Ocean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52119" y="2928272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ATLANTIC OCEAN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34290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PACIFIC OCEAN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4600" y="2652252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CARIBBEAN SEA</a:t>
            </a:r>
          </a:p>
        </p:txBody>
      </p:sp>
    </p:spTree>
    <p:extLst>
      <p:ext uri="{BB962C8B-B14F-4D97-AF65-F5344CB8AC3E}">
        <p14:creationId xmlns:p14="http://schemas.microsoft.com/office/powerpoint/2010/main" val="2621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Shade trees on the llanos</a:t>
            </a:r>
          </a:p>
        </p:txBody>
      </p:sp>
      <p:pic>
        <p:nvPicPr>
          <p:cNvPr id="56323" name="Picture 3" descr="llan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28800"/>
            <a:ext cx="70104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44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small pond on the llanos</a:t>
            </a:r>
          </a:p>
        </p:txBody>
      </p:sp>
      <p:pic>
        <p:nvPicPr>
          <p:cNvPr id="57347" name="Picture 3" descr="llanos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772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38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venezuelatuya.com/natura/imagenes/035mesaguanipa.jpg"/>
          <p:cNvPicPr>
            <a:picLocks noChangeAspect="1" noChangeArrowheads="1"/>
          </p:cNvPicPr>
          <p:nvPr/>
        </p:nvPicPr>
        <p:blipFill>
          <a:blip r:embed="rId2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538" y="0"/>
            <a:ext cx="10015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Lllanos and Pampas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 are the llanos and pampas? What are the regions used for?</a:t>
            </a:r>
          </a:p>
          <a:p>
            <a:pPr eaLnBrk="1" hangingPunct="1"/>
            <a:r>
              <a:rPr lang="en-US" dirty="0" smtClean="0"/>
              <a:t>They are inland grasslands.</a:t>
            </a:r>
          </a:p>
          <a:p>
            <a:pPr eaLnBrk="1" hangingPunct="1"/>
            <a:r>
              <a:rPr lang="en-US" dirty="0" smtClean="0"/>
              <a:t>Llanos-Colombia and Venezuela</a:t>
            </a:r>
          </a:p>
          <a:p>
            <a:pPr eaLnBrk="1" hangingPunct="1"/>
            <a:r>
              <a:rPr lang="en-US" dirty="0" smtClean="0"/>
              <a:t>Pampas- Argentina and Uruguay </a:t>
            </a:r>
          </a:p>
          <a:p>
            <a:pPr eaLnBrk="1" hangingPunct="1"/>
            <a:r>
              <a:rPr lang="en-US" dirty="0" smtClean="0"/>
              <a:t>Used for grazing cattle.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533400"/>
            <a:ext cx="8382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b="1" i="1" dirty="0" smtClean="0">
                <a:latin typeface="Segoe Print" pitchFamily="2" charset="0"/>
              </a:rPr>
              <a:t>WHY</a:t>
            </a:r>
            <a:r>
              <a:rPr lang="en-US" sz="5300" b="1" dirty="0" smtClean="0">
                <a:latin typeface="Segoe Print" pitchFamily="2" charset="0"/>
              </a:rPr>
              <a:t> is it called </a:t>
            </a:r>
            <a:r>
              <a:rPr lang="en-US" sz="6000" b="1" dirty="0" smtClean="0">
                <a:latin typeface="Segoe Print" pitchFamily="2" charset="0"/>
              </a:rPr>
              <a:t>Latin America?</a:t>
            </a:r>
            <a:endParaRPr lang="en-US" dirty="0" smtClean="0">
              <a:latin typeface="Segoe Print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" y="1600200"/>
            <a:ext cx="911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b="1" dirty="0" smtClean="0">
                <a:latin typeface="Comic Sans MS" pitchFamily="66" charset="0"/>
              </a:rPr>
              <a:t>Latin is a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 dirty="0" smtClean="0">
                <a:latin typeface="Comic Sans MS" pitchFamily="66" charset="0"/>
              </a:rPr>
              <a:t>The two widely spoken languages are Latin-based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Tahoma" pitchFamily="34" charset="0"/>
            </a:endParaRPr>
          </a:p>
        </p:txBody>
      </p:sp>
      <p:pic>
        <p:nvPicPr>
          <p:cNvPr id="9225" name="Picture 9" descr="Mexica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3247571"/>
            <a:ext cx="5229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-304800" y="3263900"/>
            <a:ext cx="3124200" cy="2057400"/>
          </a:xfrm>
          <a:prstGeom prst="wedgeEllipseCallout">
            <a:avLst>
              <a:gd name="adj1" fmla="val 49694"/>
              <a:gd name="adj2" fmla="val 50847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2800" b="1" i="1" dirty="0">
                <a:solidFill>
                  <a:schemeClr val="bg2"/>
                </a:solidFill>
                <a:latin typeface="Segoe Print" pitchFamily="2" charset="0"/>
              </a:rPr>
              <a:t>Portuguese</a:t>
            </a:r>
            <a:r>
              <a:rPr lang="en-US" sz="2800" b="1" dirty="0">
                <a:solidFill>
                  <a:schemeClr val="bg2"/>
                </a:solidFill>
                <a:latin typeface="Segoe Print" pitchFamily="2" charset="0"/>
              </a:rPr>
              <a:t> is spoken in Brazil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6542314" y="2757714"/>
            <a:ext cx="2830286" cy="2271486"/>
          </a:xfrm>
          <a:prstGeom prst="wedgeEllipseCallout">
            <a:avLst>
              <a:gd name="adj1" fmla="val -46116"/>
              <a:gd name="adj2" fmla="val 5389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tabLst>
                <a:tab pos="2003425" algn="l"/>
              </a:tabLst>
            </a:pPr>
            <a:r>
              <a:rPr lang="en-US" b="1" dirty="0" smtClean="0">
                <a:latin typeface="Segoe Print" pitchFamily="2" charset="0"/>
              </a:rPr>
              <a:t>And </a:t>
            </a:r>
            <a:r>
              <a:rPr lang="en-US" b="1" i="1" dirty="0">
                <a:latin typeface="Segoe Print" pitchFamily="2" charset="0"/>
              </a:rPr>
              <a:t>Spanish</a:t>
            </a:r>
            <a:r>
              <a:rPr lang="en-US" b="1" dirty="0">
                <a:latin typeface="Segoe Print" pitchFamily="2" charset="0"/>
              </a:rPr>
              <a:t> just about everywhere else!!!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304800" y="6553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hlinkClick r:id="rId3"/>
              </a:rPr>
              <a:t>www.skokienet.org/ festival/cultures.html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6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6" grpId="0" animBg="1"/>
      <p:bldP spid="922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WordArt 2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6553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Adios!</a:t>
            </a:r>
          </a:p>
        </p:txBody>
      </p:sp>
    </p:spTree>
    <p:extLst>
      <p:ext uri="{BB962C8B-B14F-4D97-AF65-F5344CB8AC3E}">
        <p14:creationId xmlns:p14="http://schemas.microsoft.com/office/powerpoint/2010/main" val="21242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Caribbean Sea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arm of the Atlantic Ocean</a:t>
            </a:r>
          </a:p>
          <a:p>
            <a:pPr eaLnBrk="1" hangingPunct="1"/>
            <a:r>
              <a:rPr lang="en-US" dirty="0" smtClean="0"/>
              <a:t>Located between Cuba and South America</a:t>
            </a:r>
          </a:p>
          <a:p>
            <a:pPr eaLnBrk="1" hangingPunct="1"/>
            <a:r>
              <a:rPr lang="en-US" dirty="0" smtClean="0"/>
              <a:t>Islands in the Caribbean Sea are popular tourist destinations because of their beautiful beaches and mild tropical climate.</a:t>
            </a:r>
          </a:p>
        </p:txBody>
      </p:sp>
    </p:spTree>
    <p:extLst>
      <p:ext uri="{BB962C8B-B14F-4D97-AF65-F5344CB8AC3E}">
        <p14:creationId xmlns:p14="http://schemas.microsoft.com/office/powerpoint/2010/main" val="12621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295400" y="-304800"/>
            <a:ext cx="731361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Caribbean Sea</a:t>
            </a:r>
          </a:p>
        </p:txBody>
      </p:sp>
      <p:pic>
        <p:nvPicPr>
          <p:cNvPr id="9219" name="Picture 9" descr="caribbean_sea_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206" y="609600"/>
            <a:ext cx="9161206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Caribbean%20Se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724400"/>
            <a:ext cx="29718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caribbeanbeac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4400"/>
            <a:ext cx="3429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maiquez-alfredo-a-palm-tree-bends-to-the-caribbean-sea-on-a-key-in-the-san-blas-islands-san-blas-panam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4724400"/>
            <a:ext cx="2743200" cy="266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1151</Words>
  <Application>Microsoft Office PowerPoint</Application>
  <PresentationFormat>On-screen Show (4:3)</PresentationFormat>
  <Paragraphs>201</Paragraphs>
  <Slides>74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Latin America</vt:lpstr>
      <vt:lpstr>PowerPoint Presentation</vt:lpstr>
      <vt:lpstr>PowerPoint Presentation</vt:lpstr>
      <vt:lpstr>Subregions</vt:lpstr>
      <vt:lpstr>Physical Features of Latin America and the Caribbean</vt:lpstr>
      <vt:lpstr>PowerPoint Presentation</vt:lpstr>
      <vt:lpstr>PowerPoint Presentation</vt:lpstr>
      <vt:lpstr>The Caribbean Sea</vt:lpstr>
      <vt:lpstr>Caribbean Sea</vt:lpstr>
      <vt:lpstr>Caribbean Islands</vt:lpstr>
      <vt:lpstr>Countries of the Caribbean</vt:lpstr>
      <vt:lpstr>PowerPoint Presentation</vt:lpstr>
      <vt:lpstr>PowerPoint Presentation</vt:lpstr>
      <vt:lpstr>Gulf of Mexico</vt:lpstr>
      <vt:lpstr>PowerPoint Presentation</vt:lpstr>
      <vt:lpstr>PowerPoint Presentation</vt:lpstr>
      <vt:lpstr>Sierra Madres</vt:lpstr>
      <vt:lpstr>Sierra rocky cliffs</vt:lpstr>
      <vt:lpstr>Green slopes</vt:lpstr>
      <vt:lpstr>Looking across the range</vt:lpstr>
      <vt:lpstr>PowerPoint Presentation</vt:lpstr>
      <vt:lpstr>Countries of Central America</vt:lpstr>
      <vt:lpstr>PowerPoint Presentation</vt:lpstr>
      <vt:lpstr>PowerPoint Presentation</vt:lpstr>
      <vt:lpstr>PowerPoint Presentation</vt:lpstr>
      <vt:lpstr>What is the purpose of the Panama Canal?</vt:lpstr>
      <vt:lpstr>PowerPoint Presentation</vt:lpstr>
      <vt:lpstr>PowerPoint Presentation</vt:lpstr>
      <vt:lpstr>https://www.youtube.com/watch?v=-vi19z4LEi0&amp;src_vid=fA-pnN54uPw&amp;feature=iv&amp;annotation_id=annotation_322604</vt:lpstr>
      <vt:lpstr>PowerPoint Presentation</vt:lpstr>
      <vt:lpstr>Countries of South America</vt:lpstr>
      <vt:lpstr>PowerPoint Presentation</vt:lpstr>
      <vt:lpstr>PowerPoint Presentation</vt:lpstr>
      <vt:lpstr>PowerPoint Presentation</vt:lpstr>
      <vt:lpstr>PowerPoint Presentation</vt:lpstr>
      <vt:lpstr>Elevation and the Andes</vt:lpstr>
      <vt:lpstr>PowerPoint Presentation</vt:lpstr>
      <vt:lpstr>The ANDES Mountains</vt:lpstr>
      <vt:lpstr>PowerPoint Presentation</vt:lpstr>
      <vt:lpstr>PowerPoint Presentation</vt:lpstr>
      <vt:lpstr>Aconcagua (South America): 6,962 m (22,841 ft) </vt:lpstr>
      <vt:lpstr>ANDES</vt:lpstr>
      <vt:lpstr>Peaks in the ANDES</vt:lpstr>
      <vt:lpstr>Looking up </vt:lpstr>
      <vt:lpstr>PowerPoint Presentation</vt:lpstr>
      <vt:lpstr>PowerPoint Presentation</vt:lpstr>
      <vt:lpstr>PowerPoint Presentation</vt:lpstr>
      <vt:lpstr>Population in the Andes</vt:lpstr>
      <vt:lpstr>http://app.discoveryeducation.com/player/view/assetGuid/D2813CC3-79E2-4777-92EA-2C899103C4FD</vt:lpstr>
      <vt:lpstr>PowerPoint Presentation</vt:lpstr>
      <vt:lpstr>PowerPoint Presentation</vt:lpstr>
      <vt:lpstr>PowerPoint Presentation</vt:lpstr>
      <vt:lpstr>Atacama</vt:lpstr>
      <vt:lpstr>http://app.discoveryeducation.com/player/view/assetGuid/58DF6611-4F51-4E32-ABDF-01CB76278212 </vt:lpstr>
      <vt:lpstr>The Amazon River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Amazon flowing through the rainforest.</vt:lpstr>
      <vt:lpstr>http://app.discoveryeducation.com/player/view/assetGuid/561B4DB3-58A2-457A-9FDA-D676D753EC4E</vt:lpstr>
      <vt:lpstr>Grasslands</vt:lpstr>
      <vt:lpstr>PowerPoint Presentation</vt:lpstr>
      <vt:lpstr>Cattle on the Pampas</vt:lpstr>
      <vt:lpstr>PowerPoint Presentation</vt:lpstr>
      <vt:lpstr>PowerPoint Presentation</vt:lpstr>
      <vt:lpstr>PowerPoint Presentation</vt:lpstr>
      <vt:lpstr>PowerPoint Presentation</vt:lpstr>
      <vt:lpstr>Shade trees on the llanos</vt:lpstr>
      <vt:lpstr>A small pond on the llanos</vt:lpstr>
      <vt:lpstr>Lllanos and Pampas</vt:lpstr>
      <vt:lpstr>WHY is it called Latin America?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</dc:title>
  <dc:creator>Megan</dc:creator>
  <cp:lastModifiedBy>Susan</cp:lastModifiedBy>
  <cp:revision>49</cp:revision>
  <cp:lastPrinted>2012-09-26T16:02:46Z</cp:lastPrinted>
  <dcterms:created xsi:type="dcterms:W3CDTF">2009-10-04T23:59:04Z</dcterms:created>
  <dcterms:modified xsi:type="dcterms:W3CDTF">2014-09-20T18:37:30Z</dcterms:modified>
</cp:coreProperties>
</file>