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90" r:id="rId2"/>
  </p:sldMasterIdLst>
  <p:notesMasterIdLst>
    <p:notesMasterId r:id="rId76"/>
  </p:notesMasterIdLst>
  <p:sldIdLst>
    <p:sldId id="300" r:id="rId3"/>
    <p:sldId id="259" r:id="rId4"/>
    <p:sldId id="262" r:id="rId5"/>
    <p:sldId id="263" r:id="rId6"/>
    <p:sldId id="296" r:id="rId7"/>
    <p:sldId id="297" r:id="rId8"/>
    <p:sldId id="298" r:id="rId9"/>
    <p:sldId id="327" r:id="rId10"/>
    <p:sldId id="295" r:id="rId11"/>
    <p:sldId id="299" r:id="rId12"/>
    <p:sldId id="290" r:id="rId13"/>
    <p:sldId id="291" r:id="rId14"/>
    <p:sldId id="293" r:id="rId15"/>
    <p:sldId id="294" r:id="rId16"/>
    <p:sldId id="286" r:id="rId17"/>
    <p:sldId id="289" r:id="rId18"/>
    <p:sldId id="288" r:id="rId19"/>
    <p:sldId id="292" r:id="rId20"/>
    <p:sldId id="278" r:id="rId21"/>
    <p:sldId id="279" r:id="rId22"/>
    <p:sldId id="302" r:id="rId23"/>
    <p:sldId id="282" r:id="rId24"/>
    <p:sldId id="301" r:id="rId25"/>
    <p:sldId id="303" r:id="rId26"/>
    <p:sldId id="304" r:id="rId27"/>
    <p:sldId id="305" r:id="rId28"/>
    <p:sldId id="306" r:id="rId29"/>
    <p:sldId id="326" r:id="rId30"/>
    <p:sldId id="308" r:id="rId31"/>
    <p:sldId id="360" r:id="rId32"/>
    <p:sldId id="309" r:id="rId33"/>
    <p:sldId id="310" r:id="rId34"/>
    <p:sldId id="312" r:id="rId35"/>
    <p:sldId id="313" r:id="rId36"/>
    <p:sldId id="314" r:id="rId37"/>
    <p:sldId id="315" r:id="rId38"/>
    <p:sldId id="338" r:id="rId39"/>
    <p:sldId id="317" r:id="rId40"/>
    <p:sldId id="318" r:id="rId41"/>
    <p:sldId id="340" r:id="rId42"/>
    <p:sldId id="319" r:id="rId43"/>
    <p:sldId id="320" r:id="rId44"/>
    <p:sldId id="321" r:id="rId45"/>
    <p:sldId id="322" r:id="rId46"/>
    <p:sldId id="341" r:id="rId47"/>
    <p:sldId id="316" r:id="rId48"/>
    <p:sldId id="323" r:id="rId49"/>
    <p:sldId id="361" r:id="rId50"/>
    <p:sldId id="329" r:id="rId51"/>
    <p:sldId id="330" r:id="rId52"/>
    <p:sldId id="331" r:id="rId53"/>
    <p:sldId id="332" r:id="rId54"/>
    <p:sldId id="333" r:id="rId55"/>
    <p:sldId id="334" r:id="rId56"/>
    <p:sldId id="336" r:id="rId57"/>
    <p:sldId id="337" r:id="rId58"/>
    <p:sldId id="344" r:id="rId59"/>
    <p:sldId id="342" r:id="rId60"/>
    <p:sldId id="343" r:id="rId61"/>
    <p:sldId id="359" r:id="rId62"/>
    <p:sldId id="354" r:id="rId63"/>
    <p:sldId id="355" r:id="rId64"/>
    <p:sldId id="358" r:id="rId65"/>
    <p:sldId id="357" r:id="rId66"/>
    <p:sldId id="345" r:id="rId67"/>
    <p:sldId id="346" r:id="rId68"/>
    <p:sldId id="347" r:id="rId69"/>
    <p:sldId id="348" r:id="rId70"/>
    <p:sldId id="349" r:id="rId71"/>
    <p:sldId id="350" r:id="rId72"/>
    <p:sldId id="351" r:id="rId73"/>
    <p:sldId id="352" r:id="rId74"/>
    <p:sldId id="353"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08" autoAdjust="0"/>
  </p:normalViewPr>
  <p:slideViewPr>
    <p:cSldViewPr>
      <p:cViewPr>
        <p:scale>
          <a:sx n="66" d="100"/>
          <a:sy n="66" d="100"/>
        </p:scale>
        <p:origin x="-1002" y="84"/>
      </p:cViewPr>
      <p:guideLst>
        <p:guide orient="horz" pos="2160"/>
        <p:guide pos="2880"/>
      </p:guideLst>
    </p:cSldViewPr>
  </p:slideViewPr>
  <p:outlineViewPr>
    <p:cViewPr>
      <p:scale>
        <a:sx n="33" d="100"/>
        <a:sy n="33" d="100"/>
      </p:scale>
      <p:origin x="234" y="372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3784C1B-0CBC-4DFF-8391-4C0CC6B13CC2}" type="datetimeFigureOut">
              <a:rPr lang="en-US"/>
              <a:pPr>
                <a:defRPr/>
              </a:pPr>
              <a:t>9/24/2014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AA9A26F8-9386-452A-9CA8-F39F1E7EFCF9}" type="slidenum">
              <a:rPr lang="en-US"/>
              <a:pPr>
                <a:defRPr/>
              </a:pPr>
              <a:t>‹#›</a:t>
            </a:fld>
            <a:endParaRPr lang="en-US"/>
          </a:p>
        </p:txBody>
      </p:sp>
    </p:spTree>
    <p:extLst>
      <p:ext uri="{BB962C8B-B14F-4D97-AF65-F5344CB8AC3E}">
        <p14:creationId xmlns:p14="http://schemas.microsoft.com/office/powerpoint/2010/main" val="4290674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9A26F8-9386-452A-9CA8-F39F1E7EFCF9}" type="slidenum">
              <a:rPr lang="en-US" smtClean="0"/>
              <a:pPr>
                <a:defRPr/>
              </a:pPr>
              <a:t>33</a:t>
            </a:fld>
            <a:endParaRPr lang="en-US"/>
          </a:p>
        </p:txBody>
      </p:sp>
    </p:spTree>
    <p:extLst>
      <p:ext uri="{BB962C8B-B14F-4D97-AF65-F5344CB8AC3E}">
        <p14:creationId xmlns:p14="http://schemas.microsoft.com/office/powerpoint/2010/main" val="241434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9A26F8-9386-452A-9CA8-F39F1E7EFCF9}" type="slidenum">
              <a:rPr lang="en-US" smtClean="0"/>
              <a:pPr>
                <a:defRPr/>
              </a:pPr>
              <a:t>43</a:t>
            </a:fld>
            <a:endParaRPr lang="en-US"/>
          </a:p>
        </p:txBody>
      </p:sp>
    </p:spTree>
    <p:extLst>
      <p:ext uri="{BB962C8B-B14F-4D97-AF65-F5344CB8AC3E}">
        <p14:creationId xmlns:p14="http://schemas.microsoft.com/office/powerpoint/2010/main" val="2259561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9A26F8-9386-452A-9CA8-F39F1E7EFCF9}" type="slidenum">
              <a:rPr lang="en-US" smtClean="0"/>
              <a:pPr>
                <a:defRPr/>
              </a:pPr>
              <a:t>53</a:t>
            </a:fld>
            <a:endParaRPr lang="en-US"/>
          </a:p>
        </p:txBody>
      </p:sp>
    </p:spTree>
    <p:extLst>
      <p:ext uri="{BB962C8B-B14F-4D97-AF65-F5344CB8AC3E}">
        <p14:creationId xmlns:p14="http://schemas.microsoft.com/office/powerpoint/2010/main" val="369982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D6C672B7-0DF9-42E1-86B5-B0AC762D07B3}" type="datetimeFigureOut">
              <a:rPr lang="en-US"/>
              <a:pPr>
                <a:defRPr/>
              </a:pPr>
              <a:t>9/24/2014</a:t>
            </a:fld>
            <a:endParaRPr lang="en-US"/>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52AF4464-49EE-40CC-A07B-B3E2F4DFDE14}" type="slidenum">
              <a:rPr lang="en-US"/>
              <a:pPr>
                <a:defRPr/>
              </a:pPr>
              <a:t>‹#›</a:t>
            </a:fld>
            <a:endParaRPr lang="en-US"/>
          </a:p>
        </p:txBody>
      </p:sp>
    </p:spTree>
    <p:extLst>
      <p:ext uri="{BB962C8B-B14F-4D97-AF65-F5344CB8AC3E}">
        <p14:creationId xmlns:p14="http://schemas.microsoft.com/office/powerpoint/2010/main" val="3853876751"/>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8FE7FCD-9BA1-4A92-BE85-C5EEBE6F2988}" type="datetimeFigureOut">
              <a:rPr lang="en-US"/>
              <a:pPr>
                <a:defRPr/>
              </a:pPr>
              <a:t>9/24/2014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C62B096-A71D-4E4E-B50F-FC96BD4D0A90}" type="slidenum">
              <a:rPr lang="en-US"/>
              <a:pPr>
                <a:defRPr/>
              </a:pPr>
              <a:t>‹#›</a:t>
            </a:fld>
            <a:endParaRPr lang="en-US"/>
          </a:p>
        </p:txBody>
      </p:sp>
    </p:spTree>
    <p:extLst>
      <p:ext uri="{BB962C8B-B14F-4D97-AF65-F5344CB8AC3E}">
        <p14:creationId xmlns:p14="http://schemas.microsoft.com/office/powerpoint/2010/main" val="2403579198"/>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3CA85B7-4FDE-475D-B64A-AD95EA1F97BE}" type="datetimeFigureOut">
              <a:rPr lang="en-US"/>
              <a:pPr>
                <a:defRPr/>
              </a:pPr>
              <a:t>9/24/2014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270A856-5E23-4D1C-A3A2-49ECCEA85BB5}" type="slidenum">
              <a:rPr lang="en-US"/>
              <a:pPr>
                <a:defRPr/>
              </a:pPr>
              <a:t>‹#›</a:t>
            </a:fld>
            <a:endParaRPr lang="en-US"/>
          </a:p>
        </p:txBody>
      </p:sp>
    </p:spTree>
    <p:extLst>
      <p:ext uri="{BB962C8B-B14F-4D97-AF65-F5344CB8AC3E}">
        <p14:creationId xmlns:p14="http://schemas.microsoft.com/office/powerpoint/2010/main" val="695334416"/>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ltLang="en-US"/>
          </a:p>
        </p:txBody>
      </p:sp>
      <p:sp>
        <p:nvSpPr>
          <p:cNvPr id="19" name="Footer Placeholder 18"/>
          <p:cNvSpPr>
            <a:spLocks noGrp="1"/>
          </p:cNvSpPr>
          <p:nvPr>
            <p:ph type="ftr" sz="quarter" idx="11"/>
          </p:nvPr>
        </p:nvSpPr>
        <p:spPr/>
        <p:txBody>
          <a:bodyPr/>
          <a:lstStyle/>
          <a:p>
            <a:pPr>
              <a:defRPr/>
            </a:pPr>
            <a:endParaRPr lang="en-US" altLang="en-US"/>
          </a:p>
        </p:txBody>
      </p:sp>
      <p:sp>
        <p:nvSpPr>
          <p:cNvPr id="27" name="Slide Number Placeholder 26"/>
          <p:cNvSpPr>
            <a:spLocks noGrp="1"/>
          </p:cNvSpPr>
          <p:nvPr>
            <p:ph type="sldNum" sz="quarter" idx="12"/>
          </p:nvPr>
        </p:nvSpPr>
        <p:spPr/>
        <p:txBody>
          <a:bodyPr/>
          <a:lstStyle/>
          <a:p>
            <a:pPr>
              <a:defRPr/>
            </a:pPr>
            <a:fld id="{91B6D4ED-0606-4FE3-8CF0-E4582F7FECB0}"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F0B9982-3391-4A63-B836-A4BFA642158C}" type="slidenum">
              <a:rPr lang="en-US" altLang="en-US" smtClean="0"/>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9A9E211-B9C3-43DF-BF85-88C2389DF810}" type="slidenum">
              <a:rPr lang="en-US" altLang="en-US" smtClean="0"/>
              <a:pPr>
                <a:defRPr/>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4B9B918-420B-427E-959C-BF6F5CD97DC3}" type="slidenum">
              <a:rPr lang="en-US" altLang="en-US" smtClean="0"/>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E566D2A-E3D9-4437-B6ED-DB9C95B971EA}" type="slidenum">
              <a:rPr lang="en-US" altLang="en-US" smtClean="0"/>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EC8F240-341F-41A7-8425-2F6196D55DF0}" type="slidenum">
              <a:rPr lang="en-US" altLang="en-US" smtClean="0"/>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B0785A86-F157-4222-A2BC-7C3423AEC20F}" type="slidenum">
              <a:rPr lang="en-US" altLang="en-US" smtClean="0"/>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C2FA43E-286B-458C-8196-44E3C867E41B}" type="slidenum">
              <a:rPr lang="en-US" altLang="en-US" smtClean="0"/>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7960EF5F-C1AB-43B9-90BD-A94C00D3ABC1}" type="datetimeFigureOut">
              <a:rPr lang="en-US"/>
              <a:pPr>
                <a:defRPr/>
              </a:pPr>
              <a:t>9/24/2014</a:t>
            </a:fld>
            <a:endParaRPr lang="en-US"/>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00E6BA-17A8-4635-8F19-1F19909AA24C}" type="slidenum">
              <a:rPr lang="en-US"/>
              <a:pPr>
                <a:defRPr/>
              </a:pPr>
              <a:t>‹#›</a:t>
            </a:fld>
            <a:endParaRPr lang="en-US"/>
          </a:p>
        </p:txBody>
      </p:sp>
    </p:spTree>
    <p:extLst>
      <p:ext uri="{BB962C8B-B14F-4D97-AF65-F5344CB8AC3E}">
        <p14:creationId xmlns:p14="http://schemas.microsoft.com/office/powerpoint/2010/main" val="1617392361"/>
      </p:ext>
    </p:extLst>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63E88FAD-E095-474C-AF1D-14C17A64C755}" type="slidenum">
              <a:rPr lang="en-US" altLang="en-US" smtClean="0"/>
              <a:pPr>
                <a:defRPr/>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04EA5E6-770B-4863-B853-1120C9916404}" type="slidenum">
              <a:rPr lang="en-US" altLang="en-US" smtClean="0"/>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ABDD3D0-F8C5-4262-B65E-8D05F15D5C94}" type="slidenum">
              <a:rPr lang="en-US" altLang="en-US" smtClean="0"/>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965171-4174-4896-9A95-5630E59CEF4F}" type="slidenum">
              <a:rPr lang="en-US"/>
              <a:pPr>
                <a:defRPr/>
              </a:pPr>
              <a:t>‹#›</a:t>
            </a:fld>
            <a:endParaRPr lang="en-US"/>
          </a:p>
        </p:txBody>
      </p:sp>
    </p:spTree>
    <p:extLst>
      <p:ext uri="{BB962C8B-B14F-4D97-AF65-F5344CB8AC3E}">
        <p14:creationId xmlns:p14="http://schemas.microsoft.com/office/powerpoint/2010/main" val="278863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314C4C02-B46E-4E80-B3D2-D2AC3CBA9675}" type="datetimeFigureOut">
              <a:rPr lang="en-US"/>
              <a:pPr>
                <a:defRPr/>
              </a:pPr>
              <a:t>9/24/2014</a:t>
            </a:fld>
            <a:endParaRPr lang="en-US"/>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DA56237C-AEE7-45D7-9FEA-E1C71D775805}" type="slidenum">
              <a:rPr lang="en-US"/>
              <a:pPr>
                <a:defRPr/>
              </a:pPr>
              <a:t>‹#›</a:t>
            </a:fld>
            <a:endParaRPr lang="en-US"/>
          </a:p>
        </p:txBody>
      </p:sp>
    </p:spTree>
    <p:extLst>
      <p:ext uri="{BB962C8B-B14F-4D97-AF65-F5344CB8AC3E}">
        <p14:creationId xmlns:p14="http://schemas.microsoft.com/office/powerpoint/2010/main" val="2933297543"/>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95775FC-9205-4473-AA68-A30F52E11399}" type="datetimeFigureOut">
              <a:rPr lang="en-US"/>
              <a:pPr>
                <a:defRPr/>
              </a:pPr>
              <a:t>9/24/2014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88B19ED-2B7A-4B0D-83A8-D2351FBEBF5C}" type="slidenum">
              <a:rPr lang="en-US"/>
              <a:pPr>
                <a:defRPr/>
              </a:pPr>
              <a:t>‹#›</a:t>
            </a:fld>
            <a:endParaRPr lang="en-US"/>
          </a:p>
        </p:txBody>
      </p:sp>
    </p:spTree>
    <p:extLst>
      <p:ext uri="{BB962C8B-B14F-4D97-AF65-F5344CB8AC3E}">
        <p14:creationId xmlns:p14="http://schemas.microsoft.com/office/powerpoint/2010/main" val="2047688497"/>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B6B5D95C-1E66-4132-8B8A-723BE6785937}" type="datetimeFigureOut">
              <a:rPr lang="en-US"/>
              <a:pPr>
                <a:defRPr/>
              </a:pPr>
              <a:t>9/24/2014</a:t>
            </a:fld>
            <a:endParaRPr lang="en-US"/>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E9BDC5FE-C68A-4229-8F27-DDE3F275DB6E}" type="slidenum">
              <a:rPr lang="en-US"/>
              <a:pPr>
                <a:defRPr/>
              </a:pPr>
              <a:t>‹#›</a:t>
            </a:fld>
            <a:endParaRPr lang="en-US"/>
          </a:p>
        </p:txBody>
      </p:sp>
    </p:spTree>
    <p:extLst>
      <p:ext uri="{BB962C8B-B14F-4D97-AF65-F5344CB8AC3E}">
        <p14:creationId xmlns:p14="http://schemas.microsoft.com/office/powerpoint/2010/main" val="1677388273"/>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923C684-EEEE-49BF-9EBE-CCD718559223}" type="datetimeFigureOut">
              <a:rPr lang="en-US"/>
              <a:pPr>
                <a:defRPr/>
              </a:pPr>
              <a:t>9/24/2014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5826679-DF44-47E2-940B-47D4BF7E729C}" type="slidenum">
              <a:rPr lang="en-US"/>
              <a:pPr>
                <a:defRPr/>
              </a:pPr>
              <a:t>‹#›</a:t>
            </a:fld>
            <a:endParaRPr lang="en-US"/>
          </a:p>
        </p:txBody>
      </p:sp>
    </p:spTree>
    <p:extLst>
      <p:ext uri="{BB962C8B-B14F-4D97-AF65-F5344CB8AC3E}">
        <p14:creationId xmlns:p14="http://schemas.microsoft.com/office/powerpoint/2010/main" val="2696837054"/>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B65291C-5100-4DF0-98A3-AE49F652C847}" type="datetimeFigureOut">
              <a:rPr lang="en-US"/>
              <a:pPr>
                <a:defRPr/>
              </a:pPr>
              <a:t>9/24/2014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2231301-8E77-4960-9871-36B92E5E735E}" type="slidenum">
              <a:rPr lang="en-US"/>
              <a:pPr>
                <a:defRPr/>
              </a:pPr>
              <a:t>‹#›</a:t>
            </a:fld>
            <a:endParaRPr lang="en-US"/>
          </a:p>
        </p:txBody>
      </p:sp>
    </p:spTree>
    <p:extLst>
      <p:ext uri="{BB962C8B-B14F-4D97-AF65-F5344CB8AC3E}">
        <p14:creationId xmlns:p14="http://schemas.microsoft.com/office/powerpoint/2010/main" val="2797448568"/>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BFC2ACB9-0248-4096-85C9-EA4E8E043EDC}" type="datetimeFigureOut">
              <a:rPr lang="en-US"/>
              <a:pPr>
                <a:defRPr/>
              </a:pPr>
              <a:t>9/24/2014</a:t>
            </a:fld>
            <a:endParaRPr lang="en-US"/>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2129B4CB-BCFB-4D9E-A925-E2743620986B}" type="slidenum">
              <a:rPr lang="en-US"/>
              <a:pPr>
                <a:defRPr/>
              </a:pPr>
              <a:t>‹#›</a:t>
            </a:fld>
            <a:endParaRPr lang="en-US"/>
          </a:p>
        </p:txBody>
      </p:sp>
    </p:spTree>
    <p:extLst>
      <p:ext uri="{BB962C8B-B14F-4D97-AF65-F5344CB8AC3E}">
        <p14:creationId xmlns:p14="http://schemas.microsoft.com/office/powerpoint/2010/main" val="3554004907"/>
      </p:ext>
    </p:extLst>
  </p:cSld>
  <p:clrMapOvr>
    <a:overrideClrMapping bg1="dk1" tx1="lt1" bg2="dk2" tx2="lt2" accent1="accent1" accent2="accent2" accent3="accent3" accent4="accent4" accent5="accent5" accent6="accent6" hlink="hlink" folHlink="folHlink"/>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E4BD3920-0914-4BDC-9BA2-E4FB1D8895EA}" type="datetimeFigureOut">
              <a:rPr lang="en-US"/>
              <a:pPr>
                <a:defRPr/>
              </a:pPr>
              <a:t>9/24/2014</a:t>
            </a:fld>
            <a:endParaRPr lang="en-US"/>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0013EEFC-CCD9-48DB-969F-BCD1320DA706}" type="slidenum">
              <a:rPr lang="en-US"/>
              <a:pPr>
                <a:defRPr/>
              </a:pPr>
              <a:t>‹#›</a:t>
            </a:fld>
            <a:endParaRPr lang="en-US"/>
          </a:p>
        </p:txBody>
      </p:sp>
    </p:spTree>
    <p:extLst>
      <p:ext uri="{BB962C8B-B14F-4D97-AF65-F5344CB8AC3E}">
        <p14:creationId xmlns:p14="http://schemas.microsoft.com/office/powerpoint/2010/main" val="2018874223"/>
      </p:ext>
    </p:extLst>
  </p:cSld>
  <p:clrMapOvr>
    <a:overrideClrMapping bg1="dk1" tx1="lt1" bg2="dk2" tx2="lt2" accent1="accent1" accent2="accent2" accent3="accent3" accent4="accent4" accent5="accent5" accent6="accent6" hlink="hlink" folHlink="folHlink"/>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cs typeface="+mn-cs"/>
              </a:defRPr>
            </a:lvl1pPr>
          </a:lstStyle>
          <a:p>
            <a:pPr>
              <a:defRPr/>
            </a:pPr>
            <a:fld id="{56A5B2A4-3A9E-49D9-A1E5-F66D2F518C72}" type="datetimeFigureOut">
              <a:rPr lang="en-US"/>
              <a:pPr>
                <a:defRPr/>
              </a:pPr>
              <a:t>9/24/2014</a:t>
            </a:fld>
            <a:endParaRPr lang="en-US"/>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cs typeface="+mn-cs"/>
              </a:defRPr>
            </a:lvl1pPr>
          </a:lstStyle>
          <a:p>
            <a:pPr>
              <a:defRPr/>
            </a:pPr>
            <a:fld id="{A2FEB9D4-F621-44E6-B972-DE317411B24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67" r:id="rId4"/>
    <p:sldLayoutId id="2147483775" r:id="rId5"/>
    <p:sldLayoutId id="2147483768" r:id="rId6"/>
    <p:sldLayoutId id="2147483769" r:id="rId7"/>
    <p:sldLayoutId id="2147483776" r:id="rId8"/>
    <p:sldLayoutId id="2147483777" r:id="rId9"/>
    <p:sldLayoutId id="2147483770" r:id="rId10"/>
    <p:sldLayoutId id="2147483771" r:id="rId11"/>
  </p:sldLayoutIdLst>
  <p:transition>
    <p:push/>
  </p:transition>
  <p:timing>
    <p:tnLst>
      <p:par>
        <p:cTn id="1" dur="indefinite" restart="never" nodeType="tmRoot"/>
      </p:par>
    </p:tnLst>
  </p:timing>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FF5C9C"/>
          </a:solidFill>
          <a:latin typeface="Century Gothic" pitchFamily="34" charset="0"/>
        </a:defRPr>
      </a:lvl2pPr>
      <a:lvl3pPr marL="484188" algn="l" rtl="0" eaLnBrk="0" fontAlgn="base" hangingPunct="0">
        <a:spcBef>
          <a:spcPct val="0"/>
        </a:spcBef>
        <a:spcAft>
          <a:spcPct val="0"/>
        </a:spcAft>
        <a:defRPr sz="4200">
          <a:solidFill>
            <a:srgbClr val="FF5C9C"/>
          </a:solidFill>
          <a:latin typeface="Century Gothic" pitchFamily="34" charset="0"/>
        </a:defRPr>
      </a:lvl3pPr>
      <a:lvl4pPr marL="484188" algn="l" rtl="0" eaLnBrk="0" fontAlgn="base" hangingPunct="0">
        <a:spcBef>
          <a:spcPct val="0"/>
        </a:spcBef>
        <a:spcAft>
          <a:spcPct val="0"/>
        </a:spcAft>
        <a:defRPr sz="4200">
          <a:solidFill>
            <a:srgbClr val="FF5C9C"/>
          </a:solidFill>
          <a:latin typeface="Century Gothic" pitchFamily="34" charset="0"/>
        </a:defRPr>
      </a:lvl4pPr>
      <a:lvl5pPr marL="484188" algn="l" rtl="0" eaLnBrk="0" fontAlgn="base" hangingPunct="0">
        <a:spcBef>
          <a:spcPct val="0"/>
        </a:spcBef>
        <a:spcAft>
          <a:spcPct val="0"/>
        </a:spcAft>
        <a:defRPr sz="4200">
          <a:solidFill>
            <a:srgbClr val="FF5C9C"/>
          </a:solidFill>
          <a:latin typeface="Century Gothic" pitchFamily="34" charset="0"/>
        </a:defRPr>
      </a:lvl5pPr>
      <a:lvl6pPr marL="941388" algn="l" rtl="0" fontAlgn="base">
        <a:spcBef>
          <a:spcPct val="0"/>
        </a:spcBef>
        <a:spcAft>
          <a:spcPct val="0"/>
        </a:spcAft>
        <a:defRPr sz="4200">
          <a:solidFill>
            <a:srgbClr val="FF5C9C"/>
          </a:solidFill>
          <a:latin typeface="Century Gothic" pitchFamily="34" charset="0"/>
        </a:defRPr>
      </a:lvl6pPr>
      <a:lvl7pPr marL="1398588" algn="l" rtl="0" fontAlgn="base">
        <a:spcBef>
          <a:spcPct val="0"/>
        </a:spcBef>
        <a:spcAft>
          <a:spcPct val="0"/>
        </a:spcAft>
        <a:defRPr sz="4200">
          <a:solidFill>
            <a:srgbClr val="FF5C9C"/>
          </a:solidFill>
          <a:latin typeface="Century Gothic" pitchFamily="34" charset="0"/>
        </a:defRPr>
      </a:lvl7pPr>
      <a:lvl8pPr marL="1855788" algn="l" rtl="0" fontAlgn="base">
        <a:spcBef>
          <a:spcPct val="0"/>
        </a:spcBef>
        <a:spcAft>
          <a:spcPct val="0"/>
        </a:spcAft>
        <a:defRPr sz="4200">
          <a:solidFill>
            <a:srgbClr val="FF5C9C"/>
          </a:solidFill>
          <a:latin typeface="Century Gothic" pitchFamily="34" charset="0"/>
        </a:defRPr>
      </a:lvl8pPr>
      <a:lvl9pPr marL="23129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6A5B2A4-3A9E-49D9-A1E5-F66D2F518C72}" type="datetimeFigureOut">
              <a:rPr lang="en-US" smtClean="0"/>
              <a:pPr>
                <a:defRPr/>
              </a:pPr>
              <a:t>9/24/2014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2FEB9D4-F621-44E6-B972-DE317411B24A}"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cAWHu_MJdSBwlM&amp;tbnid=LLBoi107SAlQCM:&amp;ved=0CAUQjRw&amp;url=http://news.xinhuanet.com/english/photo/2012-04/27/c_131554576.htm&amp;ei=Kdw1Uol-i_b2BICegPAC&amp;psig=AFQjCNEQ-MQzduwvWOqoPzOKxRa2rGT3ew&amp;ust=1379347254485626"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cad=rja&amp;docid=pXOAlT69foBk2M&amp;tbnid=5gccP3-c3ZFZNM:&amp;ved=0CAUQjRw&amp;url=http://president.ucar.edu/development&amp;ei=nNs1UrzSHY_A9gSEv4HoBw&amp;psig=AFQjCNEQ-MQzduwvWOqoPzOKxRa2rGT3ew&amp;ust=137934725448562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www.ucar.edu/highlights/2007/images/mexico.jpg&amp;imgrefurl=http://www.ucar.edu/highlights/2007/tools/troubles.shtml&amp;usg=__Qba9zmWg52Oplf4UL8cvT1l6XCM=&amp;h=307&amp;w=468&amp;sz=57&amp;hl=en&amp;start=39&amp;um=1&amp;itbs=1&amp;tbnid=f3-tT4TEk83EOM:&amp;tbnh=84&amp;tbnw=128&amp;prev=/images?q%3Dair%2Bpollution%2Bin%2BMexico%2BCity,%2BMexico%26ndsp%3D18%26hl%3Den%26safe%3Dactive%26sa%3DN%26start%3D36%26um%3D1"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docid=0DgK8pA3bXUmiM&amp;tbnid=Wc8pvAUjaSsdeM:&amp;ved=0CAUQjRw&amp;url=http://www.theguardian.com/environment/2011/mar/07/fridge-mexico-restaurant-cdm-carbon-emissions&amp;ei=PNs1Ut-ZC4TO9ATOmYDwBw&amp;psig=AFQjCNEQ-MQzduwvWOqoPzOKxRa2rGT3ew&amp;ust=137934725448562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wmf"/><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wmf"/><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22.wmf"/><Relationship Id="rId1" Type="http://schemas.openxmlformats.org/officeDocument/2006/relationships/slideLayout" Target="../slideLayouts/slideLayout12.xml"/><Relationship Id="rId5" Type="http://schemas.openxmlformats.org/officeDocument/2006/relationships/image" Target="../media/image35.wmf"/><Relationship Id="rId4" Type="http://schemas.openxmlformats.org/officeDocument/2006/relationships/image" Target="../media/image34.wmf"/></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2.w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docid=3-5H4cdjSdQXuM&amp;tbnid=DFwZWTQIsjySMM:&amp;ved=0CAUQjRw&amp;url=http://www.personal.psu.edu/users/e/t/etc127/smog2.html&amp;ei=nuU1UpnwN4bQ8wSZzoHQAw&amp;bvm=bv.52164340,d.eWU&amp;psig=AFQjCNFQWbehOjxONWbgGeiC5Tk9wTAehw&amp;ust=1379350293754747"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2.wmf"/><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2.wmf"/><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2.wmf"/><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2.w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hyperlink" Target="http://www.youtube.com/watch?v=pKZ7R2GOd_k"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3.xml"/><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U7vhC_tLdb49RM&amp;tbnid=t8y_H37fHVtqVM:&amp;ved=0CAUQjRw&amp;url=http://kids.mongabay.com/lesson_plans/lisa_algee/deforestation.html&amp;ei=MOY1Ur24M4j-9gTo0IDYCA&amp;bvm=bv.52164340,d.eWU&amp;psig=AFQjCNEMbU24m_t6YDngb--GgF9E__IAZg&amp;ust=1379350440617490"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7" descr="j028279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762000"/>
            <a:ext cx="30908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8" descr="j028279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971800"/>
            <a:ext cx="3406775"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1" name="Rectangle 33"/>
          <p:cNvSpPr>
            <a:spLocks noGrp="1" noChangeArrowheads="1"/>
          </p:cNvSpPr>
          <p:nvPr>
            <p:ph type="ctrTitle"/>
          </p:nvPr>
        </p:nvSpPr>
        <p:spPr>
          <a:xfrm>
            <a:off x="-2082800" y="0"/>
            <a:ext cx="7772400" cy="2822575"/>
          </a:xfrm>
        </p:spPr>
        <p:txBody>
          <a:bodyPr>
            <a:normAutofit fontScale="90000"/>
          </a:bodyPr>
          <a:lstStyle/>
          <a:p>
            <a:pPr eaLnBrk="1" hangingPunct="1">
              <a:defRPr/>
            </a:pPr>
            <a:r>
              <a:rPr lang="en-US" sz="6000" dirty="0" smtClean="0">
                <a:effectLst>
                  <a:outerShdw blurRad="38100" dist="38100" dir="2700000" algn="tl">
                    <a:srgbClr val="C0C0C0"/>
                  </a:outerShdw>
                </a:effectLst>
                <a:latin typeface="Cooper Black" pitchFamily="18" charset="0"/>
              </a:rPr>
              <a:t>Environmental Issues of Latin America</a:t>
            </a:r>
          </a:p>
        </p:txBody>
      </p:sp>
      <p:sp>
        <p:nvSpPr>
          <p:cNvPr id="20485" name="TextBox 2"/>
          <p:cNvSpPr txBox="1">
            <a:spLocks noChangeArrowheads="1"/>
          </p:cNvSpPr>
          <p:nvPr/>
        </p:nvSpPr>
        <p:spPr bwMode="auto">
          <a:xfrm>
            <a:off x="4572000" y="5410200"/>
            <a:ext cx="2105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r>
              <a:rPr lang="en-US" altLang="en-US"/>
              <a:t>Mrs.  Beck </a:t>
            </a:r>
          </a:p>
          <a:p>
            <a:pPr eaLnBrk="1" hangingPunct="1"/>
            <a:r>
              <a:rPr lang="en-US" altLang="en-US"/>
              <a:t>6</a:t>
            </a:r>
            <a:r>
              <a:rPr lang="en-US" altLang="en-US" baseline="30000"/>
              <a:t>th</a:t>
            </a:r>
            <a:r>
              <a:rPr lang="en-US" altLang="en-US"/>
              <a:t> grade </a:t>
            </a:r>
          </a:p>
          <a:p>
            <a:pPr eaLnBrk="1" hangingPunct="1"/>
            <a:r>
              <a:rPr lang="en-US" altLang="en-US"/>
              <a:t>2013</a:t>
            </a: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228600"/>
            <a:ext cx="8229600" cy="6226175"/>
          </a:xfrm>
        </p:spPr>
        <p:txBody>
          <a:bodyPr/>
          <a:lstStyle/>
          <a:p>
            <a:pPr eaLnBrk="1" hangingPunct="1"/>
            <a:r>
              <a:rPr lang="en-US" altLang="en-US" dirty="0" smtClean="0"/>
              <a:t>As countries grow in population and add more factories and businesses, they often face serious challenges to their environment.</a:t>
            </a:r>
          </a:p>
          <a:p>
            <a:pPr marL="65087" indent="0" eaLnBrk="1" hangingPunct="1">
              <a:buNone/>
            </a:pPr>
            <a:endParaRPr lang="en-US" altLang="en-US" dirty="0" smtClean="0"/>
          </a:p>
          <a:p>
            <a:pPr marL="65087" indent="0" eaLnBrk="1" hangingPunct="1">
              <a:buNone/>
            </a:pPr>
            <a:endParaRPr lang="en-US" altLang="en-US" dirty="0" smtClean="0"/>
          </a:p>
          <a:p>
            <a:pPr eaLnBrk="1" hangingPunct="1"/>
            <a:r>
              <a:rPr lang="en-US" altLang="en-US" dirty="0" smtClean="0"/>
              <a:t>One of the most important issues facing Latin American countries today is how to maintain a clean, healthy environment amidst rapid growth.</a:t>
            </a:r>
          </a:p>
          <a:p>
            <a:pPr eaLnBrk="1" hangingPunct="1"/>
            <a:endParaRPr lang="en-US" altLang="en-US" dirty="0" smtClean="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57200"/>
            <a:ext cx="9144000" cy="1202485"/>
          </a:xfrm>
        </p:spPr>
        <p:txBody>
          <a:bodyPr>
            <a:noAutofit/>
          </a:bodyPr>
          <a:lstStyle/>
          <a:p>
            <a:pPr marL="120650" eaLnBrk="1" fontAlgn="auto" hangingPunct="1">
              <a:spcAft>
                <a:spcPts val="0"/>
              </a:spcAft>
              <a:defRPr/>
            </a:pPr>
            <a:r>
              <a:rPr lang="en-US" altLang="en-US" sz="2400" dirty="0">
                <a:solidFill>
                  <a:schemeClr val="accent1">
                    <a:tint val="83000"/>
                    <a:satMod val="150000"/>
                  </a:schemeClr>
                </a:solidFill>
                <a:latin typeface="Comic Sans MS" panose="030F0702030302020204" pitchFamily="66" charset="0"/>
              </a:rPr>
              <a:t>In the early 20th Century, Mexico City was known for its clear skies, and view of distant snowcapped mountains.  Today, </a:t>
            </a:r>
            <a:r>
              <a:rPr lang="en-US" altLang="en-US" sz="2400" dirty="0" smtClean="0">
                <a:solidFill>
                  <a:schemeClr val="accent1">
                    <a:tint val="83000"/>
                    <a:satMod val="150000"/>
                  </a:schemeClr>
                </a:solidFill>
                <a:latin typeface="Comic Sans MS" panose="030F0702030302020204" pitchFamily="66" charset="0"/>
              </a:rPr>
              <a:t>however, Mexico </a:t>
            </a:r>
            <a:r>
              <a:rPr lang="en-US" altLang="en-US" sz="2400" dirty="0">
                <a:solidFill>
                  <a:schemeClr val="accent1">
                    <a:tint val="83000"/>
                    <a:satMod val="150000"/>
                  </a:schemeClr>
                </a:solidFill>
                <a:latin typeface="Comic Sans MS" panose="030F0702030302020204" pitchFamily="66" charset="0"/>
              </a:rPr>
              <a:t>City is one of the world’s worst areas of air pollution. </a:t>
            </a:r>
            <a:r>
              <a:rPr lang="en-US" altLang="en-US" sz="2400" dirty="0" smtClean="0">
                <a:solidFill>
                  <a:schemeClr val="accent1">
                    <a:tint val="83000"/>
                    <a:satMod val="150000"/>
                  </a:schemeClr>
                </a:solidFill>
                <a:latin typeface="Comic Sans MS" panose="030F0702030302020204" pitchFamily="66" charset="0"/>
              </a:rPr>
              <a:t>On </a:t>
            </a:r>
            <a:r>
              <a:rPr lang="en-US" altLang="en-US" sz="2400" dirty="0">
                <a:solidFill>
                  <a:schemeClr val="accent1">
                    <a:tint val="83000"/>
                    <a:satMod val="150000"/>
                  </a:schemeClr>
                </a:solidFill>
                <a:latin typeface="Comic Sans MS" panose="030F0702030302020204" pitchFamily="66" charset="0"/>
              </a:rPr>
              <a:t>most days, the hazy, polluted sky blocks the view to </a:t>
            </a:r>
            <a:r>
              <a:rPr lang="en-US" altLang="en-US" sz="2400" dirty="0" smtClean="0">
                <a:solidFill>
                  <a:schemeClr val="accent1">
                    <a:tint val="83000"/>
                    <a:satMod val="150000"/>
                  </a:schemeClr>
                </a:solidFill>
                <a:latin typeface="Comic Sans MS" panose="030F0702030302020204" pitchFamily="66" charset="0"/>
              </a:rPr>
              <a:t>the mountains.</a:t>
            </a:r>
            <a:endParaRPr lang="en-US" altLang="en-US" sz="3600" dirty="0">
              <a:solidFill>
                <a:schemeClr val="accent1">
                  <a:tint val="83000"/>
                  <a:satMod val="150000"/>
                </a:schemeClr>
              </a:solidFill>
              <a:latin typeface="Comic Sans MS" panose="030F0702030302020204" pitchFamily="66" charset="0"/>
            </a:endParaRPr>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057400"/>
            <a:ext cx="9144000" cy="4495800"/>
          </a:xfrm>
          <a:noFill/>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0" y="119063"/>
            <a:ext cx="9144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r>
              <a:rPr lang="en-US" altLang="en-US" sz="2600">
                <a:latin typeface="Comic Sans MS" pitchFamily="66" charset="0"/>
              </a:rPr>
              <a:t>In 1992, the United Nations described the city's air as the most polluted on the planet. Six years later, that air earned Mexico the reputation of "the most dangerous city in the world for children." The air was so bad that children were more likely to have breathing problems and develop lung disease when they grew up. </a:t>
            </a:r>
          </a:p>
        </p:txBody>
      </p:sp>
      <p:pic>
        <p:nvPicPr>
          <p:cNvPr id="31747" name="Picture 2" descr="http://news.xinhuanet.com/english/photo/2012-04/27/131554576_11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11438"/>
            <a:ext cx="91440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0" y="-7938"/>
            <a:ext cx="9144000" cy="4525963"/>
          </a:xfrm>
        </p:spPr>
        <p:txBody>
          <a:bodyPr/>
          <a:lstStyle/>
          <a:p>
            <a:pPr eaLnBrk="1" hangingPunct="1">
              <a:buFontTx/>
              <a:buNone/>
            </a:pPr>
            <a:r>
              <a:rPr lang="en-US" altLang="en-US" smtClean="0"/>
              <a:t>	</a:t>
            </a:r>
            <a:r>
              <a:rPr lang="en-US" altLang="en-US" sz="2600" smtClean="0">
                <a:latin typeface="Comic Sans MS" pitchFamily="66" charset="0"/>
              </a:rPr>
              <a:t>Many factors have contributed to this situation: </a:t>
            </a:r>
          </a:p>
          <a:p>
            <a:pPr eaLnBrk="1" hangingPunct="1">
              <a:buFontTx/>
              <a:buNone/>
            </a:pPr>
            <a:endParaRPr lang="en-US" altLang="en-US" sz="2600" smtClean="0">
              <a:latin typeface="Comic Sans MS" pitchFamily="66" charset="0"/>
            </a:endParaRPr>
          </a:p>
          <a:p>
            <a:pPr eaLnBrk="1" hangingPunct="1">
              <a:buFont typeface="Wingdings" pitchFamily="2" charset="2"/>
              <a:buChar char="Ø"/>
            </a:pPr>
            <a:r>
              <a:rPr lang="en-US" altLang="en-US" sz="2400" smtClean="0">
                <a:latin typeface="Comic Sans MS" pitchFamily="66" charset="0"/>
              </a:rPr>
              <a:t>industrial growth- factories send pollution such as lead, sulfur dioxide, and carbon monoxide into the air. </a:t>
            </a:r>
          </a:p>
          <a:p>
            <a:pPr eaLnBrk="1" hangingPunct="1">
              <a:buFont typeface="Wingdings" pitchFamily="2" charset="2"/>
              <a:buChar char="Ø"/>
            </a:pPr>
            <a:r>
              <a:rPr lang="en-US" altLang="en-US" sz="2400" smtClean="0">
                <a:latin typeface="Comic Sans MS" pitchFamily="66" charset="0"/>
              </a:rPr>
              <a:t>a population boom (from 3 million in 1950 to some 20 million today),</a:t>
            </a:r>
          </a:p>
          <a:p>
            <a:pPr eaLnBrk="1" hangingPunct="1">
              <a:buFont typeface="Wingdings" pitchFamily="2" charset="2"/>
              <a:buChar char="Ø"/>
            </a:pPr>
            <a:r>
              <a:rPr lang="en-US" altLang="en-US" sz="2400" smtClean="0">
                <a:latin typeface="Comic Sans MS" pitchFamily="66" charset="0"/>
              </a:rPr>
              <a:t>and the proliferation of vehicles. More than 3.5 million vehicles -- 30% of them more than 20 years old -- now ply the city streets.</a:t>
            </a:r>
          </a:p>
        </p:txBody>
      </p:sp>
      <p:pic>
        <p:nvPicPr>
          <p:cNvPr id="32771" name="Picture 2" descr="http://president.ucar.edu/sites/default/files/styles/crop_570px_235px/public/images/thumbnails2013/mexico_city_traffic_600.jpg?itok=Oszf32q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0"/>
            <a:ext cx="9144000" cy="4038600"/>
          </a:xfrm>
        </p:spPr>
        <p:txBody>
          <a:bodyPr/>
          <a:lstStyle/>
          <a:p>
            <a:pPr marL="0" indent="0" eaLnBrk="1" hangingPunct="1">
              <a:lnSpc>
                <a:spcPct val="90000"/>
              </a:lnSpc>
              <a:buFontTx/>
              <a:buNone/>
            </a:pPr>
            <a:r>
              <a:rPr lang="en-US" altLang="en-US" sz="2800" smtClean="0">
                <a:latin typeface="Comic Sans MS" pitchFamily="66" charset="0"/>
              </a:rPr>
              <a:t>Geography conspires with human activity to produce this poisonous scenario, too. Located in the crater of an extinct volcano, Mexico City is about 2,240 meters above sea level.  The high elevation means that the air is thin, and exhaust from cars and factories get trapped in the valley.  The intense sunlight helps to push smog even higher. </a:t>
            </a:r>
          </a:p>
        </p:txBody>
      </p:sp>
      <p:pic>
        <p:nvPicPr>
          <p:cNvPr id="33795" name="Picture 4" descr="Val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419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descr="mexic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19400"/>
            <a:ext cx="4953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38200"/>
          </a:xfrm>
        </p:spPr>
        <p:txBody>
          <a:bodyPr/>
          <a:lstStyle/>
          <a:p>
            <a:pPr marL="484632" algn="ctr" eaLnBrk="1" fontAlgn="auto" hangingPunct="1">
              <a:spcAft>
                <a:spcPts val="0"/>
              </a:spcAft>
              <a:defRPr/>
            </a:pPr>
            <a:r>
              <a:rPr lang="en-US" dirty="0" smtClean="0">
                <a:solidFill>
                  <a:schemeClr val="accent1">
                    <a:tint val="83000"/>
                    <a:satMod val="150000"/>
                  </a:schemeClr>
                </a:solidFill>
              </a:rPr>
              <a:t>SOLUTIONS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0" y="914400"/>
            <a:ext cx="9144000" cy="6096000"/>
          </a:xfrm>
        </p:spPr>
        <p:txBody>
          <a:bodyPr>
            <a:normAutofit/>
          </a:bodyPr>
          <a:lstStyle/>
          <a:p>
            <a:pPr marL="64008" indent="0" eaLnBrk="1" fontAlgn="auto" hangingPunct="1">
              <a:spcAft>
                <a:spcPts val="0"/>
              </a:spcAft>
              <a:buFont typeface="Wingdings 2"/>
              <a:buNone/>
              <a:defRPr/>
            </a:pPr>
            <a:r>
              <a:rPr lang="en-US" dirty="0" smtClean="0"/>
              <a:t>The government of Mexico is working on solutions to this problem.  </a:t>
            </a:r>
          </a:p>
          <a:p>
            <a:pPr marL="448056" indent="-384048" eaLnBrk="1" fontAlgn="auto" hangingPunct="1">
              <a:spcAft>
                <a:spcPts val="0"/>
              </a:spcAft>
              <a:buFont typeface="Wingdings" panose="05000000000000000000" pitchFamily="2" charset="2"/>
              <a:buChar char="Ø"/>
              <a:defRPr/>
            </a:pPr>
            <a:r>
              <a:rPr lang="en-US" dirty="0" smtClean="0"/>
              <a:t>First drivers must leave their cars at home one day per week.  </a:t>
            </a:r>
          </a:p>
          <a:p>
            <a:pPr marL="448056" indent="-384048" eaLnBrk="1" fontAlgn="auto" hangingPunct="1">
              <a:spcAft>
                <a:spcPts val="0"/>
              </a:spcAft>
              <a:buFont typeface="Wingdings" panose="05000000000000000000" pitchFamily="2" charset="2"/>
              <a:buChar char="Ø"/>
              <a:defRPr/>
            </a:pPr>
            <a:r>
              <a:rPr lang="en-US" dirty="0" smtClean="0"/>
              <a:t>Citizens are encourage to ride buses, trains or carpool to work.  </a:t>
            </a:r>
          </a:p>
          <a:p>
            <a:pPr marL="448056" indent="-384048" eaLnBrk="1" fontAlgn="auto" hangingPunct="1">
              <a:spcAft>
                <a:spcPts val="0"/>
              </a:spcAft>
              <a:buFont typeface="Wingdings" panose="05000000000000000000" pitchFamily="2" charset="2"/>
              <a:buChar char="Ø"/>
              <a:defRPr/>
            </a:pPr>
            <a:r>
              <a:rPr lang="en-US" dirty="0" smtClean="0"/>
              <a:t>Cars are inspected more often.   Those with very bad exhaust problems must be repaired.  </a:t>
            </a:r>
          </a:p>
          <a:p>
            <a:pPr marL="448056" indent="-384048" eaLnBrk="1" fontAlgn="auto" hangingPunct="1">
              <a:spcAft>
                <a:spcPts val="0"/>
              </a:spcAft>
              <a:buFont typeface="Wingdings" panose="05000000000000000000" pitchFamily="2" charset="2"/>
              <a:buChar char="Ø"/>
              <a:defRPr/>
            </a:pPr>
            <a:r>
              <a:rPr lang="en-US" dirty="0" smtClean="0"/>
              <a:t>On days of the highest pollution levels, certain factories may be closed. </a:t>
            </a:r>
            <a:endParaRPr lang="en-US" dirty="0"/>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067800" cy="1399032"/>
          </a:xfrm>
        </p:spPr>
        <p:txBody>
          <a:bodyPr/>
          <a:lstStyle/>
          <a:p>
            <a:pPr marL="484632" algn="ctr" eaLnBrk="1" fontAlgn="auto" hangingPunct="1">
              <a:spcAft>
                <a:spcPts val="0"/>
              </a:spcAft>
              <a:defRPr/>
            </a:pPr>
            <a:r>
              <a:rPr lang="en-US" dirty="0" smtClean="0">
                <a:solidFill>
                  <a:schemeClr val="accent1">
                    <a:tint val="83000"/>
                    <a:satMod val="150000"/>
                  </a:schemeClr>
                </a:solidFill>
              </a:rPr>
              <a:t>Mexico City – </a:t>
            </a:r>
            <a:br>
              <a:rPr lang="en-US" dirty="0" smtClean="0">
                <a:solidFill>
                  <a:schemeClr val="accent1">
                    <a:tint val="83000"/>
                    <a:satMod val="150000"/>
                  </a:schemeClr>
                </a:solidFill>
              </a:rPr>
            </a:br>
            <a:r>
              <a:rPr lang="en-US" dirty="0" smtClean="0">
                <a:solidFill>
                  <a:schemeClr val="accent1">
                    <a:tint val="83000"/>
                    <a:satMod val="150000"/>
                  </a:schemeClr>
                </a:solidFill>
              </a:rPr>
              <a:t>On the Road to </a:t>
            </a:r>
            <a:r>
              <a:rPr lang="en-US" dirty="0">
                <a:solidFill>
                  <a:schemeClr val="accent1">
                    <a:tint val="83000"/>
                    <a:satMod val="150000"/>
                  </a:schemeClr>
                </a:solidFill>
              </a:rPr>
              <a:t>C</a:t>
            </a:r>
            <a:r>
              <a:rPr lang="en-US" dirty="0" smtClean="0">
                <a:solidFill>
                  <a:schemeClr val="accent1">
                    <a:tint val="83000"/>
                    <a:satMod val="150000"/>
                  </a:schemeClr>
                </a:solidFill>
              </a:rPr>
              <a:t>leaner </a:t>
            </a:r>
            <a:r>
              <a:rPr lang="en-US" dirty="0">
                <a:solidFill>
                  <a:schemeClr val="accent1">
                    <a:tint val="83000"/>
                    <a:satMod val="150000"/>
                  </a:schemeClr>
                </a:solidFill>
              </a:rPr>
              <a:t>A</a:t>
            </a:r>
            <a:r>
              <a:rPr lang="en-US" dirty="0" smtClean="0">
                <a:solidFill>
                  <a:schemeClr val="accent1">
                    <a:tint val="83000"/>
                    <a:satMod val="150000"/>
                  </a:schemeClr>
                </a:solidFill>
              </a:rPr>
              <a:t>ir</a:t>
            </a:r>
            <a:endParaRPr lang="en-US" dirty="0">
              <a:solidFill>
                <a:schemeClr val="accent1">
                  <a:tint val="83000"/>
                  <a:satMod val="150000"/>
                </a:schemeClr>
              </a:solidFill>
            </a:endParaRPr>
          </a:p>
        </p:txBody>
      </p:sp>
      <p:sp>
        <p:nvSpPr>
          <p:cNvPr id="35843" name="Content Placeholder 2"/>
          <p:cNvSpPr>
            <a:spLocks noGrp="1"/>
          </p:cNvSpPr>
          <p:nvPr>
            <p:ph idx="1"/>
          </p:nvPr>
        </p:nvSpPr>
        <p:spPr>
          <a:xfrm>
            <a:off x="457200" y="3200400"/>
            <a:ext cx="8229600" cy="3254375"/>
          </a:xfrm>
        </p:spPr>
        <p:txBody>
          <a:bodyPr/>
          <a:lstStyle/>
          <a:p>
            <a:pPr marL="63500" indent="0" eaLnBrk="1" hangingPunct="1">
              <a:buNone/>
            </a:pPr>
            <a:r>
              <a:rPr lang="en-US" altLang="en-US" dirty="0"/>
              <a:t>http://www.theguardian.com/global-development/video/2012/oct/04/mexico-city-cleaner-air-video</a:t>
            </a:r>
            <a:endParaRPr lang="en-US" altLang="en-US" dirty="0" smtClean="0"/>
          </a:p>
        </p:txBody>
      </p:sp>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lgn="ctr" eaLnBrk="1" fontAlgn="auto" hangingPunct="1">
              <a:spcAft>
                <a:spcPts val="0"/>
              </a:spcAft>
              <a:defRPr/>
            </a:pPr>
            <a:r>
              <a:rPr lang="en-US" dirty="0" smtClean="0">
                <a:solidFill>
                  <a:schemeClr val="accent1">
                    <a:tint val="83000"/>
                    <a:satMod val="150000"/>
                  </a:schemeClr>
                </a:solidFill>
              </a:rPr>
              <a:t>Mexico City – </a:t>
            </a:r>
            <a:br>
              <a:rPr lang="en-US" dirty="0" smtClean="0">
                <a:solidFill>
                  <a:schemeClr val="accent1">
                    <a:tint val="83000"/>
                    <a:satMod val="150000"/>
                  </a:schemeClr>
                </a:solidFill>
              </a:rPr>
            </a:br>
            <a:r>
              <a:rPr lang="en-US" dirty="0" smtClean="0">
                <a:solidFill>
                  <a:schemeClr val="accent1">
                    <a:tint val="83000"/>
                    <a:satMod val="150000"/>
                  </a:schemeClr>
                </a:solidFill>
              </a:rPr>
              <a:t>Building Eats Smog! </a:t>
            </a:r>
            <a:endParaRPr lang="en-US" dirty="0">
              <a:solidFill>
                <a:schemeClr val="accent1">
                  <a:tint val="83000"/>
                  <a:satMod val="150000"/>
                </a:schemeClr>
              </a:solidFill>
            </a:endParaRPr>
          </a:p>
        </p:txBody>
      </p:sp>
      <p:sp>
        <p:nvSpPr>
          <p:cNvPr id="36867" name="Content Placeholder 2"/>
          <p:cNvSpPr>
            <a:spLocks noGrp="1"/>
          </p:cNvSpPr>
          <p:nvPr>
            <p:ph idx="1"/>
          </p:nvPr>
        </p:nvSpPr>
        <p:spPr>
          <a:xfrm>
            <a:off x="457200" y="1882775"/>
            <a:ext cx="8229600" cy="4572000"/>
          </a:xfrm>
        </p:spPr>
        <p:txBody>
          <a:bodyPr/>
          <a:lstStyle/>
          <a:p>
            <a:pPr marL="63500" indent="0" eaLnBrk="1" hangingPunct="1">
              <a:buFont typeface="Wingdings 2" pitchFamily="18" charset="2"/>
              <a:buNone/>
            </a:pPr>
            <a:r>
              <a:rPr lang="en-US" altLang="en-US" dirty="0" smtClean="0"/>
              <a:t>http://money.cnn.com/video/news/2013/07/22/n-mexico-city-building-eat-smog.cnnmoney/index.html</a:t>
            </a:r>
          </a:p>
        </p:txBody>
      </p:sp>
    </p:spTree>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0" y="0"/>
            <a:ext cx="9144000" cy="4876800"/>
          </a:xfrm>
        </p:spPr>
        <p:txBody>
          <a:bodyPr/>
          <a:lstStyle/>
          <a:p>
            <a:pPr marL="0" indent="0" eaLnBrk="1" hangingPunct="1">
              <a:buFontTx/>
              <a:buNone/>
            </a:pPr>
            <a:r>
              <a:rPr lang="en-US" altLang="en-US" smtClean="0"/>
              <a:t>	</a:t>
            </a:r>
            <a:r>
              <a:rPr lang="en-US" altLang="en-US" sz="2800" smtClean="0">
                <a:latin typeface="Comic Sans MS" pitchFamily="66" charset="0"/>
              </a:rPr>
              <a:t>This is a reputation Mexico has been working hard to improve. But despite more than a decade of stringent pollution-control measures, a dull haze hangs over the city most days, obscuring the stunning snow-capped mountains that frame the city and endangering the health of its inhabitants. </a:t>
            </a:r>
          </a:p>
        </p:txBody>
      </p:sp>
      <p:pic>
        <p:nvPicPr>
          <p:cNvPr id="37891" name="Picture 4" descr="http://static.guim.co.uk/sys-images/Guardian/Pix/pictures/2011/3/7/1299498328512/Smog-envelopes-the-Latin--007.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dirty="0" smtClean="0">
                <a:solidFill>
                  <a:schemeClr val="accent1">
                    <a:tint val="83000"/>
                    <a:satMod val="150000"/>
                  </a:schemeClr>
                </a:solidFill>
              </a:rPr>
              <a:t>Exit Ticket…</a:t>
            </a:r>
            <a:endParaRPr lang="en-US" dirty="0">
              <a:solidFill>
                <a:schemeClr val="accent1">
                  <a:tint val="83000"/>
                  <a:satMod val="150000"/>
                </a:schemeClr>
              </a:solidFill>
            </a:endParaRPr>
          </a:p>
        </p:txBody>
      </p:sp>
      <p:sp>
        <p:nvSpPr>
          <p:cNvPr id="27651" name="Content Placeholder 2"/>
          <p:cNvSpPr>
            <a:spLocks noGrp="1"/>
          </p:cNvSpPr>
          <p:nvPr>
            <p:ph idx="1"/>
          </p:nvPr>
        </p:nvSpPr>
        <p:spPr>
          <a:xfrm>
            <a:off x="457200" y="1882775"/>
            <a:ext cx="8229600" cy="4572000"/>
          </a:xfrm>
        </p:spPr>
        <p:txBody>
          <a:bodyPr/>
          <a:lstStyle/>
          <a:p>
            <a:pPr marL="536575" lvl="1" indent="0" eaLnBrk="1" hangingPunct="1">
              <a:buFont typeface="Verdana" pitchFamily="34" charset="0"/>
              <a:buNone/>
              <a:defRPr/>
            </a:pPr>
            <a:r>
              <a:rPr lang="en-US" altLang="en-US" sz="6000" b="1" dirty="0" smtClean="0"/>
              <a:t>Why is air pollution so bad in Mexico City?  </a:t>
            </a:r>
          </a:p>
          <a:p>
            <a:pPr lvl="1" eaLnBrk="1" hangingPunct="1">
              <a:defRPr/>
            </a:pPr>
            <a:endParaRPr lang="en-US" altLang="en-US" b="1" u="sng" dirty="0" smtClean="0"/>
          </a:p>
          <a:p>
            <a:pPr eaLnBrk="1" hangingPunct="1">
              <a:defRPr/>
            </a:pPr>
            <a:endParaRPr lang="en-US" altLang="en-US" b="1" u="sng" dirty="0" smtClean="0"/>
          </a:p>
        </p:txBody>
      </p:sp>
      <p:pic>
        <p:nvPicPr>
          <p:cNvPr id="47108" name="Picture 3" descr="C:\Users\Terrenice\AppData\Local\Microsoft\Windows\Temporary Internet Files\Content.IE5\MH0VVZ36\MC9004419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714375"/>
            <a:ext cx="10668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67494"/>
            <a:ext cx="8229600" cy="1399032"/>
          </a:xfrm>
        </p:spPr>
        <p:txBody>
          <a:bodyPr/>
          <a:lstStyle/>
          <a:p>
            <a:pPr eaLnBrk="1" fontAlgn="auto" hangingPunct="1">
              <a:spcAft>
                <a:spcPts val="0"/>
              </a:spcAft>
              <a:defRPr/>
            </a:pPr>
            <a:r>
              <a:rPr lang="en-US" dirty="0" smtClean="0">
                <a:solidFill>
                  <a:schemeClr val="tx1"/>
                </a:solidFill>
              </a:rPr>
              <a:t>MAINTENANCE ACTIVITY</a:t>
            </a:r>
            <a:endParaRPr lang="en-US" dirty="0">
              <a:solidFill>
                <a:schemeClr val="tx1"/>
              </a:solidFill>
            </a:endParaRPr>
          </a:p>
        </p:txBody>
      </p:sp>
      <p:sp>
        <p:nvSpPr>
          <p:cNvPr id="10" name="Content Placeholder 9"/>
          <p:cNvSpPr>
            <a:spLocks noGrp="1"/>
          </p:cNvSpPr>
          <p:nvPr>
            <p:ph sz="half" idx="1"/>
          </p:nvPr>
        </p:nvSpPr>
        <p:spPr>
          <a:xfrm>
            <a:off x="1219200" y="1752600"/>
            <a:ext cx="7162800" cy="3998913"/>
          </a:xfrm>
        </p:spPr>
        <p:txBody>
          <a:bodyPr>
            <a:normAutofit/>
          </a:bodyPr>
          <a:lstStyle/>
          <a:p>
            <a:pPr marL="448056" indent="-384048" eaLnBrk="1" fontAlgn="auto" hangingPunct="1">
              <a:spcAft>
                <a:spcPts val="0"/>
              </a:spcAft>
              <a:buFont typeface="Wingdings 2"/>
              <a:buChar char=""/>
              <a:defRPr/>
            </a:pPr>
            <a:r>
              <a:rPr lang="en-US" sz="2800" b="1" dirty="0"/>
              <a:t>Today's Warm Up:  </a:t>
            </a:r>
            <a:endParaRPr lang="en-US" sz="2800" b="1" dirty="0" smtClean="0"/>
          </a:p>
          <a:p>
            <a:pPr marL="448056" indent="-384048" eaLnBrk="1" fontAlgn="auto" hangingPunct="1">
              <a:spcAft>
                <a:spcPts val="0"/>
              </a:spcAft>
              <a:buFont typeface="Wingdings 2"/>
              <a:buChar char=""/>
              <a:defRPr/>
            </a:pPr>
            <a:endParaRPr lang="en-US" sz="2800" dirty="0"/>
          </a:p>
          <a:p>
            <a:pPr marL="0" indent="0" algn="ctr" eaLnBrk="1" fontAlgn="auto" hangingPunct="1">
              <a:spcAft>
                <a:spcPts val="0"/>
              </a:spcAft>
              <a:buFont typeface="Wingdings 2"/>
              <a:buNone/>
              <a:defRPr/>
            </a:pPr>
            <a:r>
              <a:rPr lang="en-US" sz="2800" dirty="0"/>
              <a:t></a:t>
            </a:r>
            <a:r>
              <a:rPr lang="en-US" sz="2800" dirty="0" smtClean="0"/>
              <a:t>3-2-1</a:t>
            </a:r>
          </a:p>
          <a:p>
            <a:pPr marL="0" indent="0" algn="ctr" eaLnBrk="1" fontAlgn="auto" hangingPunct="1">
              <a:spcAft>
                <a:spcPts val="0"/>
              </a:spcAft>
              <a:buFont typeface="Wingdings 2"/>
              <a:buNone/>
              <a:defRPr/>
            </a:pPr>
            <a:endParaRPr lang="en-US" sz="2800" dirty="0"/>
          </a:p>
          <a:p>
            <a:pPr marL="448056" indent="-384048" algn="ctr" eaLnBrk="1" fontAlgn="auto" hangingPunct="1">
              <a:spcAft>
                <a:spcPts val="0"/>
              </a:spcAft>
              <a:buFont typeface="Wingdings 2"/>
              <a:buChar char=""/>
              <a:defRPr/>
            </a:pPr>
            <a:r>
              <a:rPr lang="en-US" sz="2800" dirty="0"/>
              <a:t>3 bodies of water in </a:t>
            </a:r>
            <a:r>
              <a:rPr lang="en-US" sz="2800" dirty="0" smtClean="0"/>
              <a:t>Latin America</a:t>
            </a:r>
          </a:p>
          <a:p>
            <a:pPr marL="448056" indent="-384048" algn="ctr" eaLnBrk="1" fontAlgn="auto" hangingPunct="1">
              <a:spcAft>
                <a:spcPts val="0"/>
              </a:spcAft>
              <a:buFont typeface="Wingdings 2"/>
              <a:buChar char=""/>
              <a:defRPr/>
            </a:pPr>
            <a:r>
              <a:rPr lang="en-US" sz="2800" dirty="0" smtClean="0"/>
              <a:t></a:t>
            </a:r>
            <a:r>
              <a:rPr lang="en-US" sz="2800" dirty="0"/>
              <a:t>2 mountain ranges </a:t>
            </a:r>
            <a:r>
              <a:rPr lang="en-US" sz="2800" dirty="0" smtClean="0"/>
              <a:t>in Latin America</a:t>
            </a:r>
            <a:endParaRPr lang="en-US" sz="2800" dirty="0"/>
          </a:p>
          <a:p>
            <a:pPr marL="448056" indent="-384048" algn="ctr" eaLnBrk="1" fontAlgn="auto" hangingPunct="1">
              <a:spcAft>
                <a:spcPts val="0"/>
              </a:spcAft>
              <a:buFont typeface="Wingdings 2"/>
              <a:buChar char=""/>
              <a:defRPr/>
            </a:pPr>
            <a:r>
              <a:rPr lang="en-US" sz="2800" dirty="0"/>
              <a:t>1 desert in South </a:t>
            </a:r>
            <a:r>
              <a:rPr lang="en-US" sz="2800" dirty="0" smtClean="0"/>
              <a:t>America</a:t>
            </a:r>
            <a:endParaRPr lang="en-US" sz="2800" dirty="0"/>
          </a:p>
        </p:txBody>
      </p:sp>
    </p:spTree>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sz="3600" dirty="0" smtClean="0">
                <a:solidFill>
                  <a:schemeClr val="accent1">
                    <a:tint val="83000"/>
                    <a:satMod val="150000"/>
                  </a:schemeClr>
                </a:solidFill>
              </a:rPr>
              <a:t>AIR POLLUTION IN MEXICO CITY ASSESSMENT QUESTIONS</a:t>
            </a:r>
            <a:endParaRPr lang="en-US" sz="3600" dirty="0">
              <a:solidFill>
                <a:schemeClr val="accent1">
                  <a:tint val="83000"/>
                  <a:satMod val="150000"/>
                </a:schemeClr>
              </a:solidFill>
            </a:endParaRPr>
          </a:p>
        </p:txBody>
      </p:sp>
      <p:sp>
        <p:nvSpPr>
          <p:cNvPr id="38915" name="Content Placeholder 2"/>
          <p:cNvSpPr>
            <a:spLocks noGrp="1"/>
          </p:cNvSpPr>
          <p:nvPr>
            <p:ph idx="1"/>
          </p:nvPr>
        </p:nvSpPr>
        <p:spPr>
          <a:xfrm>
            <a:off x="457200" y="1882775"/>
            <a:ext cx="8229600" cy="4572000"/>
          </a:xfrm>
        </p:spPr>
        <p:txBody>
          <a:bodyPr/>
          <a:lstStyle/>
          <a:p>
            <a:pPr eaLnBrk="1" hangingPunct="1"/>
            <a:r>
              <a:rPr lang="en-US" altLang="en-US" b="1" dirty="0" smtClean="0"/>
              <a:t>1. What are the main sources of air pollution in Mexico City?</a:t>
            </a:r>
          </a:p>
          <a:p>
            <a:pPr lvl="1" eaLnBrk="1" hangingPunct="1"/>
            <a:r>
              <a:rPr lang="en-US" altLang="en-US" dirty="0" smtClean="0"/>
              <a:t>A. intense sunlight</a:t>
            </a:r>
          </a:p>
          <a:p>
            <a:pPr lvl="1" eaLnBrk="1" hangingPunct="1"/>
            <a:r>
              <a:rPr lang="en-US" altLang="en-US" dirty="0" smtClean="0"/>
              <a:t>B. the high altitude</a:t>
            </a:r>
          </a:p>
          <a:p>
            <a:pPr lvl="1" eaLnBrk="1" hangingPunct="1"/>
            <a:r>
              <a:rPr lang="en-US" altLang="en-US" dirty="0" smtClean="0"/>
              <a:t>C. factories and cars</a:t>
            </a:r>
          </a:p>
          <a:p>
            <a:pPr lvl="1" eaLnBrk="1" hangingPunct="1"/>
            <a:r>
              <a:rPr lang="en-US" altLang="en-US" dirty="0" smtClean="0"/>
              <a:t>D. cars that produce little or no air pollution.</a:t>
            </a:r>
          </a:p>
        </p:txBody>
      </p:sp>
    </p:spTree>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altLang="en-US" sz="3200" b="1" smtClean="0"/>
              <a:t> What are the main sources of air pollution in Mexico City?</a:t>
            </a:r>
          </a:p>
        </p:txBody>
      </p:sp>
      <p:sp>
        <p:nvSpPr>
          <p:cNvPr id="9219" name="Rectangle 4"/>
          <p:cNvSpPr>
            <a:spLocks noGrp="1" noChangeArrowheads="1"/>
          </p:cNvSpPr>
          <p:nvPr>
            <p:ph type="body" sz="half" idx="1"/>
          </p:nvPr>
        </p:nvSpPr>
        <p:spPr>
          <a:xfrm>
            <a:off x="457200" y="1722438"/>
            <a:ext cx="4038600" cy="4525962"/>
          </a:xfrm>
        </p:spPr>
        <p:txBody>
          <a:bodyPr/>
          <a:lstStyle/>
          <a:p>
            <a:pPr eaLnBrk="1" hangingPunct="1">
              <a:defRPr/>
            </a:pPr>
            <a:r>
              <a:rPr lang="en-US" altLang="en-US" sz="3200" b="1" dirty="0" smtClean="0"/>
              <a:t>C. factories and   </a:t>
            </a:r>
          </a:p>
          <a:p>
            <a:pPr marL="65087" indent="0" eaLnBrk="1" hangingPunct="1">
              <a:buFont typeface="Wingdings 2" pitchFamily="18" charset="2"/>
              <a:buNone/>
              <a:defRPr/>
            </a:pPr>
            <a:r>
              <a:rPr lang="en-US" altLang="en-US" sz="3200" b="1" dirty="0" smtClean="0"/>
              <a:t>        cars </a:t>
            </a:r>
          </a:p>
        </p:txBody>
      </p:sp>
      <p:sp>
        <p:nvSpPr>
          <p:cNvPr id="39940" name="Rectangle 13"/>
          <p:cNvSpPr>
            <a:spLocks noGrp="1" noChangeArrowheads="1"/>
          </p:cNvSpPr>
          <p:nvPr>
            <p:ph type="body" sz="half" idx="2"/>
          </p:nvPr>
        </p:nvSpPr>
        <p:spPr>
          <a:xfrm>
            <a:off x="4648200" y="1722438"/>
            <a:ext cx="4038600" cy="4525962"/>
          </a:xfrm>
        </p:spPr>
        <p:txBody>
          <a:bodyPr/>
          <a:lstStyle/>
          <a:p>
            <a:pPr eaLnBrk="1" hangingPunct="1"/>
            <a:endParaRPr lang="en-US" altLang="en-US" smtClean="0"/>
          </a:p>
        </p:txBody>
      </p:sp>
      <p:pic>
        <p:nvPicPr>
          <p:cNvPr id="39941" name="Picture 10" descr="city-industrial-pol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2" descr="thumb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148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eaLnBrk="1" fontAlgn="auto" hangingPunct="1">
              <a:spcAft>
                <a:spcPts val="0"/>
              </a:spcAft>
              <a:defRPr/>
            </a:pPr>
            <a:r>
              <a:rPr lang="en-US" sz="3600" dirty="0" smtClean="0">
                <a:solidFill>
                  <a:schemeClr val="accent1">
                    <a:tint val="83000"/>
                    <a:satMod val="150000"/>
                  </a:schemeClr>
                </a:solidFill>
              </a:rPr>
              <a:t>AIR POLLUTION IN MEXICO CITY ASSESSMENT QUESTIONS</a:t>
            </a:r>
            <a:endParaRPr lang="en-US" sz="3600" dirty="0">
              <a:solidFill>
                <a:schemeClr val="accent1">
                  <a:tint val="83000"/>
                  <a:satMod val="150000"/>
                </a:schemeClr>
              </a:solidFill>
            </a:endParaRPr>
          </a:p>
        </p:txBody>
      </p:sp>
      <p:sp>
        <p:nvSpPr>
          <p:cNvPr id="40963" name="Content Placeholder 2"/>
          <p:cNvSpPr>
            <a:spLocks noGrp="1"/>
          </p:cNvSpPr>
          <p:nvPr>
            <p:ph idx="1"/>
          </p:nvPr>
        </p:nvSpPr>
        <p:spPr>
          <a:xfrm>
            <a:off x="457200" y="1882775"/>
            <a:ext cx="8229600" cy="4572000"/>
          </a:xfrm>
        </p:spPr>
        <p:txBody>
          <a:bodyPr/>
          <a:lstStyle/>
          <a:p>
            <a:pPr eaLnBrk="1" hangingPunct="1"/>
            <a:r>
              <a:rPr lang="en-US" altLang="en-US" dirty="0" smtClean="0"/>
              <a:t>2. How does geography play a role in Mexico City’s air pollution problem?</a:t>
            </a:r>
          </a:p>
          <a:p>
            <a:pPr lvl="1" eaLnBrk="1" hangingPunct="1"/>
            <a:r>
              <a:rPr lang="en-US" altLang="en-US" dirty="0" smtClean="0"/>
              <a:t>A. It is one of the world’s largest cities.</a:t>
            </a:r>
          </a:p>
          <a:p>
            <a:pPr lvl="1" eaLnBrk="1" hangingPunct="1"/>
            <a:r>
              <a:rPr lang="en-US" altLang="en-US" dirty="0" smtClean="0"/>
              <a:t>B. The city has views of distant snow capped mountains.</a:t>
            </a:r>
          </a:p>
          <a:p>
            <a:pPr lvl="1" eaLnBrk="1" hangingPunct="1"/>
            <a:r>
              <a:rPr lang="en-US" altLang="en-US" dirty="0" smtClean="0"/>
              <a:t>C. It lies in a bowl-shaped valley that traps air pollutants.</a:t>
            </a:r>
          </a:p>
          <a:p>
            <a:pPr lvl="1" eaLnBrk="1" hangingPunct="1"/>
            <a:r>
              <a:rPr lang="en-US" altLang="en-US" dirty="0" smtClean="0"/>
              <a:t>D. The cars and factories send pollution such as lead, sulfur and carbon monoxide into the air.</a:t>
            </a:r>
          </a:p>
        </p:txBody>
      </p:sp>
    </p:spTree>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altLang="en-US" sz="3200" b="1" dirty="0" smtClean="0"/>
              <a:t>How does geography play a role in Mexico City’s air pollution problem? </a:t>
            </a:r>
            <a:br>
              <a:rPr lang="en-US" altLang="en-US" sz="3200" b="1" dirty="0" smtClean="0"/>
            </a:br>
            <a:endParaRPr lang="en-US" altLang="en-US" sz="3200" b="1" dirty="0" smtClean="0"/>
          </a:p>
        </p:txBody>
      </p:sp>
      <p:sp>
        <p:nvSpPr>
          <p:cNvPr id="41987" name="Rectangle 3"/>
          <p:cNvSpPr>
            <a:spLocks noGrp="1" noChangeArrowheads="1"/>
          </p:cNvSpPr>
          <p:nvPr>
            <p:ph type="body" sz="half" idx="1"/>
          </p:nvPr>
        </p:nvSpPr>
        <p:spPr>
          <a:xfrm>
            <a:off x="457200" y="1722438"/>
            <a:ext cx="4038600" cy="4525962"/>
          </a:xfrm>
        </p:spPr>
        <p:txBody>
          <a:bodyPr/>
          <a:lstStyle/>
          <a:p>
            <a:pPr eaLnBrk="1" hangingPunct="1"/>
            <a:r>
              <a:rPr lang="en-US" altLang="en-US" b="1" smtClean="0"/>
              <a:t>C. It lies in a bowl-shaped valley that traps air pollutants</a:t>
            </a:r>
            <a:r>
              <a:rPr lang="en-US" altLang="en-US" smtClean="0"/>
              <a:t>.</a:t>
            </a:r>
          </a:p>
          <a:p>
            <a:pPr eaLnBrk="1" hangingPunct="1"/>
            <a:endParaRPr lang="en-US" altLang="en-US" smtClean="0"/>
          </a:p>
        </p:txBody>
      </p:sp>
      <p:sp>
        <p:nvSpPr>
          <p:cNvPr id="41988" name="Rectangle 7"/>
          <p:cNvSpPr>
            <a:spLocks noGrp="1" noChangeArrowheads="1"/>
          </p:cNvSpPr>
          <p:nvPr>
            <p:ph type="body" sz="half" idx="2"/>
          </p:nvPr>
        </p:nvSpPr>
        <p:spPr>
          <a:xfrm>
            <a:off x="4648200" y="1722438"/>
            <a:ext cx="4038600" cy="4525962"/>
          </a:xfrm>
        </p:spPr>
        <p:txBody>
          <a:bodyPr/>
          <a:lstStyle/>
          <a:p>
            <a:pPr eaLnBrk="1" hangingPunct="1"/>
            <a:endParaRPr lang="en-US" altLang="en-US" smtClean="0"/>
          </a:p>
        </p:txBody>
      </p:sp>
      <p:pic>
        <p:nvPicPr>
          <p:cNvPr id="41989" name="Picture 6" descr="monterrey-picture-of-mexico-1-cerro-de-la-s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00200"/>
            <a:ext cx="40576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67494"/>
            <a:ext cx="8991600" cy="1399032"/>
          </a:xfrm>
        </p:spPr>
        <p:txBody>
          <a:bodyPr/>
          <a:lstStyle/>
          <a:p>
            <a:pPr eaLnBrk="1" hangingPunct="1">
              <a:defRPr/>
            </a:pPr>
            <a:r>
              <a:rPr lang="en-US" altLang="en-US" sz="2800" b="1" dirty="0" smtClean="0"/>
              <a:t>Which solution is a way that the government is trying to reduce pollution in Mexico City?</a:t>
            </a:r>
            <a:r>
              <a:rPr lang="en-US" altLang="en-US" sz="2800" dirty="0" smtClean="0"/>
              <a:t> </a:t>
            </a:r>
          </a:p>
        </p:txBody>
      </p:sp>
      <p:sp>
        <p:nvSpPr>
          <p:cNvPr id="43011" name="Rectangle 3"/>
          <p:cNvSpPr>
            <a:spLocks noGrp="1" noChangeArrowheads="1"/>
          </p:cNvSpPr>
          <p:nvPr>
            <p:ph type="body" idx="1"/>
          </p:nvPr>
        </p:nvSpPr>
        <p:spPr>
          <a:xfrm>
            <a:off x="457200" y="1882775"/>
            <a:ext cx="8229600" cy="4572000"/>
          </a:xfrm>
        </p:spPr>
        <p:txBody>
          <a:bodyPr/>
          <a:lstStyle/>
          <a:p>
            <a:pPr eaLnBrk="1" hangingPunct="1"/>
            <a:r>
              <a:rPr lang="en-US" altLang="en-US" dirty="0" smtClean="0"/>
              <a:t>A. ignoring cars with exhaust problems</a:t>
            </a:r>
          </a:p>
          <a:p>
            <a:pPr eaLnBrk="1" hangingPunct="1"/>
            <a:r>
              <a:rPr lang="en-US" altLang="en-US" dirty="0" smtClean="0"/>
              <a:t>B. reducing the number of buses and trains</a:t>
            </a:r>
          </a:p>
          <a:p>
            <a:pPr eaLnBrk="1" hangingPunct="1"/>
            <a:r>
              <a:rPr lang="en-US" altLang="en-US" dirty="0" smtClean="0"/>
              <a:t>C. making sure the pollution continues to grow</a:t>
            </a:r>
          </a:p>
          <a:p>
            <a:pPr eaLnBrk="1" hangingPunct="1"/>
            <a:r>
              <a:rPr lang="en-US" altLang="en-US" dirty="0" smtClean="0"/>
              <a:t>D. increasing the number of cars that produce little or no air pollution </a:t>
            </a:r>
          </a:p>
        </p:txBody>
      </p:sp>
    </p:spTree>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altLang="en-US" sz="2800" b="1" dirty="0" smtClean="0"/>
              <a:t>Which solution is a way that the government is trying to reduce pollution in Mexico City?</a:t>
            </a:r>
          </a:p>
        </p:txBody>
      </p:sp>
      <p:sp>
        <p:nvSpPr>
          <p:cNvPr id="44035" name="Rectangle 3"/>
          <p:cNvSpPr>
            <a:spLocks noGrp="1" noChangeArrowheads="1"/>
          </p:cNvSpPr>
          <p:nvPr>
            <p:ph type="body" idx="1"/>
          </p:nvPr>
        </p:nvSpPr>
        <p:spPr>
          <a:xfrm>
            <a:off x="457200" y="1882775"/>
            <a:ext cx="8229600" cy="4572000"/>
          </a:xfrm>
        </p:spPr>
        <p:txBody>
          <a:bodyPr/>
          <a:lstStyle/>
          <a:p>
            <a:pPr eaLnBrk="1" hangingPunct="1"/>
            <a:r>
              <a:rPr lang="en-US" altLang="en-US" smtClean="0"/>
              <a:t>D. increasing the number of cars that produce little or no air pollution </a:t>
            </a:r>
          </a:p>
          <a:p>
            <a:pPr eaLnBrk="1" hangingPunct="1"/>
            <a:endParaRPr lang="en-US" altLang="en-US" smtClean="0"/>
          </a:p>
        </p:txBody>
      </p:sp>
      <p:pic>
        <p:nvPicPr>
          <p:cNvPr id="44036" name="Picture 5" descr="eco-friendly-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71800"/>
            <a:ext cx="56197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04800"/>
            <a:ext cx="8610600" cy="1143000"/>
          </a:xfrm>
        </p:spPr>
        <p:txBody>
          <a:bodyPr>
            <a:normAutofit fontScale="90000"/>
          </a:bodyPr>
          <a:lstStyle/>
          <a:p>
            <a:pPr eaLnBrk="1" hangingPunct="1">
              <a:defRPr/>
            </a:pPr>
            <a:r>
              <a:rPr lang="en-US" altLang="en-US" sz="2800" b="1" dirty="0" smtClean="0"/>
              <a:t>Which solution to Mexico City’s air pollution problem would be most challenging to businesses?</a:t>
            </a:r>
            <a:r>
              <a:rPr lang="en-US" altLang="en-US" sz="2400" dirty="0" smtClean="0"/>
              <a:t> </a:t>
            </a:r>
          </a:p>
        </p:txBody>
      </p:sp>
      <p:sp>
        <p:nvSpPr>
          <p:cNvPr id="45059" name="Rectangle 3"/>
          <p:cNvSpPr>
            <a:spLocks noGrp="1" noChangeArrowheads="1"/>
          </p:cNvSpPr>
          <p:nvPr>
            <p:ph type="body" idx="1"/>
          </p:nvPr>
        </p:nvSpPr>
        <p:spPr>
          <a:xfrm>
            <a:off x="457200" y="1882775"/>
            <a:ext cx="8229600" cy="4572000"/>
          </a:xfrm>
        </p:spPr>
        <p:txBody>
          <a:bodyPr/>
          <a:lstStyle/>
          <a:p>
            <a:pPr eaLnBrk="1" hangingPunct="1"/>
            <a:endParaRPr lang="en-US" altLang="en-US" dirty="0" smtClean="0"/>
          </a:p>
          <a:p>
            <a:pPr eaLnBrk="1" hangingPunct="1"/>
            <a:r>
              <a:rPr lang="en-US" altLang="en-US" dirty="0" smtClean="0"/>
              <a:t>A. closing factories one day a week</a:t>
            </a:r>
          </a:p>
          <a:p>
            <a:pPr eaLnBrk="1" hangingPunct="1"/>
            <a:r>
              <a:rPr lang="en-US" altLang="en-US" dirty="0" smtClean="0"/>
              <a:t>B. using fuels that produce less pollution</a:t>
            </a:r>
          </a:p>
          <a:p>
            <a:pPr eaLnBrk="1" hangingPunct="1"/>
            <a:r>
              <a:rPr lang="en-US" altLang="en-US" dirty="0" smtClean="0"/>
              <a:t>C. having employees ride trains or buses to work. </a:t>
            </a:r>
          </a:p>
          <a:p>
            <a:pPr eaLnBrk="1" hangingPunct="1"/>
            <a:r>
              <a:rPr lang="en-US" altLang="en-US" dirty="0" smtClean="0"/>
              <a:t>D. asking citizens to leave their cars at home one day a week </a:t>
            </a:r>
          </a:p>
        </p:txBody>
      </p:sp>
    </p:spTree>
  </p:cSld>
  <p:clrMapOvr>
    <a:masterClrMapping/>
  </p:clrMapOvr>
  <p:transition>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ltLang="en-US" sz="2800" b="1" smtClean="0"/>
              <a:t> Which solution to Mexico City’s air pollution problem would be most challenging to businesses?</a:t>
            </a:r>
          </a:p>
        </p:txBody>
      </p:sp>
      <p:sp>
        <p:nvSpPr>
          <p:cNvPr id="46083" name="Rectangle 3"/>
          <p:cNvSpPr>
            <a:spLocks noGrp="1" noChangeArrowheads="1"/>
          </p:cNvSpPr>
          <p:nvPr>
            <p:ph type="body" idx="1"/>
          </p:nvPr>
        </p:nvSpPr>
        <p:spPr>
          <a:xfrm>
            <a:off x="457200" y="1882775"/>
            <a:ext cx="8229600" cy="4572000"/>
          </a:xfrm>
        </p:spPr>
        <p:txBody>
          <a:bodyPr/>
          <a:lstStyle/>
          <a:p>
            <a:pPr eaLnBrk="1" hangingPunct="1"/>
            <a:r>
              <a:rPr lang="en-US" altLang="en-US" smtClean="0"/>
              <a:t>A. Closing factories one day a week </a:t>
            </a:r>
          </a:p>
          <a:p>
            <a:pPr eaLnBrk="1" hangingPunct="1"/>
            <a:endParaRPr lang="en-US" altLang="en-US" smtClean="0"/>
          </a:p>
          <a:p>
            <a:pPr eaLnBrk="1" hangingPunct="1"/>
            <a:r>
              <a:rPr lang="en-US" altLang="en-US" smtClean="0"/>
              <a:t>Why? </a:t>
            </a:r>
          </a:p>
        </p:txBody>
      </p:sp>
    </p:spTree>
  </p:cSld>
  <p:clrMapOvr>
    <a:masterClrMapping/>
  </p:clrMapOvr>
  <p:transition>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72028" y="-1143001"/>
            <a:ext cx="6858000" cy="9144000"/>
          </a:xfrm>
          <a:prstGeom prst="rect">
            <a:avLst/>
          </a:prstGeom>
          <a:solidFill>
            <a:schemeClr val="tx1"/>
          </a:solidFill>
          <a:ln>
            <a:noFill/>
          </a:ln>
          <a:effectLst/>
        </p:spPr>
      </p:pic>
      <p:sp>
        <p:nvSpPr>
          <p:cNvPr id="2" name="Title 1"/>
          <p:cNvSpPr>
            <a:spLocks noGrp="1"/>
          </p:cNvSpPr>
          <p:nvPr>
            <p:ph type="title"/>
          </p:nvPr>
        </p:nvSpPr>
        <p:spPr>
          <a:xfrm>
            <a:off x="152400" y="-32659"/>
            <a:ext cx="8229600" cy="1399032"/>
          </a:xfrm>
          <a:solidFill>
            <a:schemeClr val="tx1"/>
          </a:solidFill>
        </p:spPr>
        <p:txBody>
          <a:bodyPr/>
          <a:lstStyle/>
          <a:p>
            <a:pPr algn="ctr" eaLnBrk="1" hangingPunct="1">
              <a:defRPr/>
            </a:pPr>
            <a:r>
              <a:rPr lang="en-US" dirty="0" smtClean="0"/>
              <a:t>Warm- up</a:t>
            </a:r>
            <a:endParaRPr lang="en-US" dirty="0"/>
          </a:p>
        </p:txBody>
      </p:sp>
      <p:sp>
        <p:nvSpPr>
          <p:cNvPr id="48131" name="Content Placeholder 2"/>
          <p:cNvSpPr>
            <a:spLocks noGrp="1"/>
          </p:cNvSpPr>
          <p:nvPr>
            <p:ph idx="1"/>
          </p:nvPr>
        </p:nvSpPr>
        <p:spPr>
          <a:xfrm>
            <a:off x="486227" y="1828800"/>
            <a:ext cx="8229600" cy="4572000"/>
          </a:xfrm>
          <a:solidFill>
            <a:schemeClr val="tx1"/>
          </a:solidFill>
        </p:spPr>
        <p:txBody>
          <a:bodyPr/>
          <a:lstStyle/>
          <a:p>
            <a:pPr marL="63500" indent="0" eaLnBrk="1" hangingPunct="1">
              <a:buFont typeface="Wingdings 2" pitchFamily="18" charset="2"/>
              <a:buNone/>
            </a:pPr>
            <a:r>
              <a:rPr lang="en-US" altLang="en-US" dirty="0" smtClean="0">
                <a:solidFill>
                  <a:schemeClr val="accent6">
                    <a:lumMod val="50000"/>
                  </a:schemeClr>
                </a:solidFill>
              </a:rPr>
              <a:t>Share response to exit ticket…</a:t>
            </a:r>
          </a:p>
          <a:p>
            <a:pPr marL="63500" indent="0" eaLnBrk="1" hangingPunct="1">
              <a:buFont typeface="Wingdings 2" pitchFamily="18" charset="2"/>
              <a:buNone/>
            </a:pPr>
            <a:endParaRPr lang="en-US" altLang="en-US" dirty="0">
              <a:solidFill>
                <a:schemeClr val="accent6">
                  <a:lumMod val="50000"/>
                </a:schemeClr>
              </a:solidFill>
            </a:endParaRPr>
          </a:p>
          <a:p>
            <a:pPr marL="63500" indent="0" eaLnBrk="1" hangingPunct="1">
              <a:buFont typeface="Wingdings 2" pitchFamily="18" charset="2"/>
              <a:buNone/>
            </a:pPr>
            <a:r>
              <a:rPr lang="en-US" altLang="en-US" dirty="0" smtClean="0">
                <a:solidFill>
                  <a:schemeClr val="accent6">
                    <a:lumMod val="50000"/>
                  </a:schemeClr>
                </a:solidFill>
              </a:rPr>
              <a:t>Brainstorm in pairs…facts about the Amazon Rainforest. </a:t>
            </a:r>
          </a:p>
          <a:p>
            <a:pPr marL="63500" indent="0" eaLnBrk="1" hangingPunct="1">
              <a:buFont typeface="Wingdings 2" pitchFamily="18" charset="2"/>
              <a:buNone/>
            </a:pPr>
            <a:endParaRPr lang="en-US" altLang="en-US" dirty="0" smtClean="0">
              <a:solidFill>
                <a:schemeClr val="accent6">
                  <a:lumMod val="50000"/>
                </a:schemeClr>
              </a:solidFill>
            </a:endParaRPr>
          </a:p>
          <a:p>
            <a:pPr marL="63500" indent="0" eaLnBrk="1" hangingPunct="1">
              <a:buFont typeface="Wingdings 2" pitchFamily="18" charset="2"/>
              <a:buNone/>
            </a:pPr>
            <a:r>
              <a:rPr lang="en-US" altLang="en-US" dirty="0" smtClean="0">
                <a:solidFill>
                  <a:schemeClr val="accent6">
                    <a:lumMod val="50000"/>
                  </a:schemeClr>
                </a:solidFill>
              </a:rPr>
              <a:t>List one fact on a post-it and place it on class chart. </a:t>
            </a:r>
          </a:p>
        </p:txBody>
      </p:sp>
    </p:spTree>
  </p:cSld>
  <p:clrMapOvr>
    <a:masterClrMapping/>
  </p:clrMapOvr>
  <p:transition>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9155" name="Rectangle 2"/>
          <p:cNvSpPr>
            <a:spLocks noGrp="1" noChangeArrowheads="1"/>
          </p:cNvSpPr>
          <p:nvPr>
            <p:ph type="ctrTitle"/>
          </p:nvPr>
        </p:nvSpPr>
        <p:spPr>
          <a:xfrm>
            <a:off x="685800" y="2416175"/>
            <a:ext cx="7772400" cy="1470025"/>
          </a:xfrm>
        </p:spPr>
        <p:txBody>
          <a:bodyPr>
            <a:normAutofit fontScale="90000"/>
          </a:bodyPr>
          <a:lstStyle/>
          <a:p>
            <a:pPr eaLnBrk="1" hangingPunct="1"/>
            <a:r>
              <a:rPr lang="en-US" altLang="en-US" sz="12000" dirty="0" smtClean="0">
                <a:solidFill>
                  <a:schemeClr val="bg1"/>
                </a:solidFill>
                <a:latin typeface="Berlin Sans FB Demi" pitchFamily="34" charset="0"/>
              </a:rPr>
              <a:t>The Amazon</a:t>
            </a:r>
            <a:r>
              <a:rPr lang="en-US" altLang="en-US" sz="12000" dirty="0" smtClean="0">
                <a:latin typeface="Berlin Sans FB Demi" pitchFamily="34" charset="0"/>
              </a:rPr>
              <a:t> </a:t>
            </a:r>
            <a:r>
              <a:rPr lang="en-US" altLang="en-US" sz="12000" dirty="0" smtClean="0">
                <a:solidFill>
                  <a:schemeClr val="bg1"/>
                </a:solidFill>
                <a:latin typeface="Berlin Sans FB Demi" pitchFamily="34" charset="0"/>
              </a:rPr>
              <a:t>Rainforest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lgn="ctr" eaLnBrk="1" fontAlgn="auto" hangingPunct="1">
              <a:spcAft>
                <a:spcPts val="0"/>
              </a:spcAft>
              <a:defRPr/>
            </a:pPr>
            <a:r>
              <a:rPr lang="en-US" dirty="0" smtClean="0">
                <a:solidFill>
                  <a:schemeClr val="accent1">
                    <a:tint val="83000"/>
                    <a:satMod val="150000"/>
                  </a:schemeClr>
                </a:solidFill>
              </a:rPr>
              <a:t>Our Learning Target</a:t>
            </a:r>
            <a:endParaRPr lang="en-US" dirty="0">
              <a:solidFill>
                <a:schemeClr val="accent1">
                  <a:tint val="83000"/>
                  <a:satMod val="150000"/>
                </a:schemeClr>
              </a:solidFill>
            </a:endParaRPr>
          </a:p>
        </p:txBody>
      </p:sp>
      <p:sp>
        <p:nvSpPr>
          <p:cNvPr id="22531" name="Content Placeholder 2"/>
          <p:cNvSpPr>
            <a:spLocks noGrp="1"/>
          </p:cNvSpPr>
          <p:nvPr>
            <p:ph idx="1"/>
          </p:nvPr>
        </p:nvSpPr>
        <p:spPr>
          <a:xfrm>
            <a:off x="457200" y="1882775"/>
            <a:ext cx="8229600" cy="4572000"/>
          </a:xfrm>
        </p:spPr>
        <p:txBody>
          <a:bodyPr/>
          <a:lstStyle/>
          <a:p>
            <a:pPr marL="0" indent="0" algn="ctr" eaLnBrk="1" hangingPunct="1">
              <a:buNone/>
            </a:pPr>
            <a:r>
              <a:rPr lang="en-US" sz="4400" dirty="0">
                <a:latin typeface="Comic Sans MS"/>
                <a:ea typeface="Calibri"/>
                <a:cs typeface="Times New Roman"/>
              </a:rPr>
              <a:t>I can explain the air pollution environmental issue in Mexico City, Mexico,</a:t>
            </a:r>
            <a:endParaRPr lang="en-US" altLang="en-US" sz="4400" dirty="0" smtClean="0">
              <a:latin typeface="Comic Sans MS" pitchFamily="66" charset="0"/>
            </a:endParaRPr>
          </a:p>
        </p:txBody>
      </p:sp>
    </p:spTree>
  </p:cSld>
  <p:clrMapOvr>
    <a:masterClrMapping/>
  </p:clrMapOvr>
  <p:transition>
    <p:pu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9800" y="4267200"/>
            <a:ext cx="8229600" cy="11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na00389_"/>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l="29977" t="10966" r="12613" b="10490"/>
          <a:stretch>
            <a:fillRect/>
          </a:stretch>
        </p:blipFill>
        <p:spPr bwMode="auto">
          <a:xfrm rot="-5400000">
            <a:off x="1144587" y="-1296989"/>
            <a:ext cx="6854825" cy="9144001"/>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itle 1"/>
          <p:cNvSpPr>
            <a:spLocks noGrp="1"/>
          </p:cNvSpPr>
          <p:nvPr>
            <p:ph type="title"/>
          </p:nvPr>
        </p:nvSpPr>
        <p:spPr>
          <a:xfrm>
            <a:off x="348341" y="990601"/>
            <a:ext cx="3530601" cy="4227512"/>
          </a:xfrm>
          <a:solidFill>
            <a:schemeClr val="bg1"/>
          </a:solidFill>
        </p:spPr>
        <p:txBody>
          <a:bodyPr>
            <a:normAutofit fontScale="90000"/>
          </a:bodyPr>
          <a:lstStyle/>
          <a:p>
            <a:pPr algn="ctr"/>
            <a:r>
              <a:rPr lang="en-US" dirty="0" smtClean="0"/>
              <a:t>Use graphic </a:t>
            </a:r>
            <a:br>
              <a:rPr lang="en-US" dirty="0" smtClean="0"/>
            </a:br>
            <a:r>
              <a:rPr lang="en-US" dirty="0" smtClean="0"/>
              <a:t>organizer </a:t>
            </a:r>
            <a:br>
              <a:rPr lang="en-US" dirty="0" smtClean="0"/>
            </a:br>
            <a:r>
              <a:rPr lang="en-US" dirty="0" smtClean="0"/>
              <a:t>as we </a:t>
            </a:r>
            <a:br>
              <a:rPr lang="en-US" dirty="0" smtClean="0"/>
            </a:br>
            <a:r>
              <a:rPr lang="en-US" dirty="0" smtClean="0"/>
              <a:t>explore the </a:t>
            </a:r>
            <a:br>
              <a:rPr lang="en-US" dirty="0" smtClean="0"/>
            </a:br>
            <a:r>
              <a:rPr lang="en-US" dirty="0" smtClean="0"/>
              <a:t>Amazon </a:t>
            </a:r>
            <a:br>
              <a:rPr lang="en-US" dirty="0" smtClean="0"/>
            </a:br>
            <a:r>
              <a:rPr lang="en-US" dirty="0" smtClean="0"/>
              <a:t>Rainforest. </a:t>
            </a:r>
            <a:endParaRPr lang="en-US" dirty="0"/>
          </a:p>
        </p:txBody>
      </p:sp>
      <p:pic>
        <p:nvPicPr>
          <p:cNvPr id="1146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52854"/>
            <a:ext cx="4191000" cy="654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661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4587" y="-1141412"/>
            <a:ext cx="6854825"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0179" name="Rectangle 3"/>
          <p:cNvSpPr>
            <a:spLocks noGrp="1" noChangeArrowheads="1"/>
          </p:cNvSpPr>
          <p:nvPr>
            <p:ph type="ctrTitle"/>
          </p:nvPr>
        </p:nvSpPr>
        <p:spPr>
          <a:xfrm>
            <a:off x="685800" y="130175"/>
            <a:ext cx="7772400" cy="1470025"/>
          </a:xfrm>
        </p:spPr>
        <p:txBody>
          <a:bodyPr/>
          <a:lstStyle/>
          <a:p>
            <a:pPr eaLnBrk="1" hangingPunct="1"/>
            <a:r>
              <a:rPr lang="en-US" altLang="en-US" sz="5400" b="1" dirty="0" smtClean="0">
                <a:solidFill>
                  <a:schemeClr val="bg1"/>
                </a:solidFill>
                <a:latin typeface="Berlin Sans FB Demi" pitchFamily="34" charset="0"/>
              </a:rPr>
              <a:t>What are rainforests?</a:t>
            </a:r>
          </a:p>
        </p:txBody>
      </p:sp>
      <p:sp>
        <p:nvSpPr>
          <p:cNvPr id="50180" name="Rectangle 4"/>
          <p:cNvSpPr>
            <a:spLocks noGrp="1" noChangeArrowheads="1"/>
          </p:cNvSpPr>
          <p:nvPr>
            <p:ph type="subTitle" idx="1"/>
          </p:nvPr>
        </p:nvSpPr>
        <p:spPr/>
        <p:txBody>
          <a:bodyPr/>
          <a:lstStyle/>
          <a:p>
            <a:pPr eaLnBrk="1" hangingPunct="1"/>
            <a:endParaRPr lang="en-US" altLang="en-US" smtClean="0"/>
          </a:p>
        </p:txBody>
      </p:sp>
      <p:sp>
        <p:nvSpPr>
          <p:cNvPr id="3077" name="Rectangle 5"/>
          <p:cNvSpPr>
            <a:spLocks noChangeArrowheads="1"/>
          </p:cNvSpPr>
          <p:nvPr/>
        </p:nvSpPr>
        <p:spPr bwMode="auto">
          <a:xfrm>
            <a:off x="533400" y="2590800"/>
            <a:ext cx="8001000" cy="2667000"/>
          </a:xfrm>
          <a:prstGeom prst="rect">
            <a:avLst/>
          </a:prstGeom>
          <a:solidFill>
            <a:schemeClr val="tx1"/>
          </a:solidFill>
          <a:ln w="76200">
            <a:solidFill>
              <a:schemeClr val="tx1"/>
            </a:solidFill>
            <a:miter lim="800000"/>
            <a:headEnd/>
            <a:tailEnd/>
          </a:ln>
          <a:effec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sz="5400" dirty="0">
                <a:solidFill>
                  <a:srgbClr val="000000"/>
                </a:solidFill>
              </a:rPr>
              <a:t>Dense </a:t>
            </a:r>
            <a:r>
              <a:rPr lang="en-US" altLang="en-US" sz="5400" dirty="0" smtClean="0">
                <a:solidFill>
                  <a:srgbClr val="000000"/>
                </a:solidFill>
              </a:rPr>
              <a:t>forests </a:t>
            </a:r>
            <a:r>
              <a:rPr lang="en-US" altLang="en-US" sz="5400" dirty="0">
                <a:solidFill>
                  <a:srgbClr val="000000"/>
                </a:solidFill>
              </a:rPr>
              <a:t>found in </a:t>
            </a:r>
            <a:r>
              <a:rPr lang="en-US" altLang="en-US" sz="5400" dirty="0" smtClean="0">
                <a:solidFill>
                  <a:srgbClr val="000000"/>
                </a:solidFill>
              </a:rPr>
              <a:t>the tropical </a:t>
            </a:r>
            <a:r>
              <a:rPr lang="en-US" altLang="en-US" sz="5400" dirty="0">
                <a:solidFill>
                  <a:srgbClr val="000000"/>
                </a:solidFill>
              </a:rPr>
              <a:t>areas </a:t>
            </a:r>
            <a:r>
              <a:rPr lang="en-US" altLang="en-US" sz="5400" dirty="0" smtClean="0">
                <a:solidFill>
                  <a:srgbClr val="000000"/>
                </a:solidFill>
              </a:rPr>
              <a:t>with </a:t>
            </a:r>
            <a:r>
              <a:rPr lang="en-US" altLang="en-US" sz="5400" dirty="0">
                <a:solidFill>
                  <a:srgbClr val="000000"/>
                </a:solidFill>
              </a:rPr>
              <a:t>heavy </a:t>
            </a:r>
            <a:r>
              <a:rPr lang="en-US" altLang="en-US" sz="5400" dirty="0" smtClean="0">
                <a:solidFill>
                  <a:srgbClr val="000000"/>
                </a:solidFill>
              </a:rPr>
              <a:t>rainfall. </a:t>
            </a:r>
            <a:endParaRPr lang="en-US" altLang="en-US" sz="5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ipe(left)">
                                      <p:cBhvr>
                                        <p:cTn id="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77787" y="-77787"/>
            <a:ext cx="8988425"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1203" name="Rectangle 3"/>
          <p:cNvSpPr>
            <a:spLocks noGrp="1" noChangeArrowheads="1"/>
          </p:cNvSpPr>
          <p:nvPr>
            <p:ph type="ctrTitle"/>
          </p:nvPr>
        </p:nvSpPr>
        <p:spPr>
          <a:xfrm>
            <a:off x="685800" y="130175"/>
            <a:ext cx="7772400" cy="1470025"/>
          </a:xfrm>
        </p:spPr>
        <p:txBody>
          <a:bodyPr>
            <a:normAutofit fontScale="90000"/>
          </a:bodyPr>
          <a:lstStyle/>
          <a:p>
            <a:pPr eaLnBrk="1" hangingPunct="1"/>
            <a:r>
              <a:rPr lang="en-US" altLang="en-US" sz="6000" b="1" dirty="0" smtClean="0">
                <a:solidFill>
                  <a:schemeClr val="bg1"/>
                </a:solidFill>
                <a:latin typeface="Berlin Sans FB Demi" pitchFamily="34" charset="0"/>
              </a:rPr>
              <a:t>Where are rainforests located?</a:t>
            </a:r>
          </a:p>
        </p:txBody>
      </p:sp>
      <p:sp>
        <p:nvSpPr>
          <p:cNvPr id="51204" name="Rectangle 5"/>
          <p:cNvSpPr>
            <a:spLocks noGrp="1" noChangeArrowheads="1"/>
          </p:cNvSpPr>
          <p:nvPr>
            <p:ph type="subTitle" idx="1"/>
          </p:nvPr>
        </p:nvSpPr>
        <p:spPr/>
        <p:txBody>
          <a:bodyPr/>
          <a:lstStyle/>
          <a:p>
            <a:pPr eaLnBrk="1" hangingPunct="1"/>
            <a:endParaRPr lang="en-US" altLang="en-US" smtClean="0"/>
          </a:p>
        </p:txBody>
      </p:sp>
      <p:pic>
        <p:nvPicPr>
          <p:cNvPr id="512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6106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7" name="Oval 7"/>
          <p:cNvSpPr>
            <a:spLocks noChangeArrowheads="1"/>
          </p:cNvSpPr>
          <p:nvPr/>
        </p:nvSpPr>
        <p:spPr bwMode="auto">
          <a:xfrm>
            <a:off x="1676400" y="3886200"/>
            <a:ext cx="1295400" cy="1219200"/>
          </a:xfrm>
          <a:prstGeom prst="ellipse">
            <a:avLst/>
          </a:prstGeom>
          <a:solidFill>
            <a:srgbClr val="FE06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5128" name="Oval 8"/>
          <p:cNvSpPr>
            <a:spLocks noChangeArrowheads="1"/>
          </p:cNvSpPr>
          <p:nvPr/>
        </p:nvSpPr>
        <p:spPr bwMode="auto">
          <a:xfrm>
            <a:off x="3429000" y="3886200"/>
            <a:ext cx="1981200" cy="1219200"/>
          </a:xfrm>
          <a:prstGeom prst="ellipse">
            <a:avLst/>
          </a:prstGeom>
          <a:solidFill>
            <a:srgbClr val="FE06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
        <p:nvSpPr>
          <p:cNvPr id="5129" name="Oval 9"/>
          <p:cNvSpPr>
            <a:spLocks noChangeArrowheads="1"/>
          </p:cNvSpPr>
          <p:nvPr/>
        </p:nvSpPr>
        <p:spPr bwMode="auto">
          <a:xfrm>
            <a:off x="5943600" y="3505200"/>
            <a:ext cx="2057400" cy="1600200"/>
          </a:xfrm>
          <a:prstGeom prst="ellipse">
            <a:avLst/>
          </a:prstGeom>
          <a:solidFill>
            <a:srgbClr val="FE0600">
              <a:alpha val="3294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amond(in)">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128"/>
                                        </p:tgtEl>
                                        <p:attrNameLst>
                                          <p:attrName>style.visibility</p:attrName>
                                        </p:attrNameLst>
                                      </p:cBhvr>
                                      <p:to>
                                        <p:strVal val="visible"/>
                                      </p:to>
                                    </p:set>
                                    <p:animEffect transition="in" filter="diamond(in)">
                                      <p:cBhvr>
                                        <p:cTn id="12" dur="2000"/>
                                        <p:tgtEl>
                                          <p:spTgt spid="51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129"/>
                                        </p:tgtEl>
                                        <p:attrNameLst>
                                          <p:attrName>style.visibility</p:attrName>
                                        </p:attrNameLst>
                                      </p:cBhvr>
                                      <p:to>
                                        <p:strVal val="visible"/>
                                      </p:to>
                                    </p:set>
                                    <p:animEffect transition="in" filter="diamond(in)">
                                      <p:cBhvr>
                                        <p:cTn id="17"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2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na00389_"/>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3251" name="Rectangle 3"/>
          <p:cNvSpPr>
            <a:spLocks noGrp="1" noChangeArrowheads="1"/>
          </p:cNvSpPr>
          <p:nvPr>
            <p:ph type="ctrTitle"/>
          </p:nvPr>
        </p:nvSpPr>
        <p:spPr>
          <a:xfrm>
            <a:off x="457200" y="130175"/>
            <a:ext cx="81534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rainforests </a:t>
            </a:r>
            <a:r>
              <a:rPr lang="en-US" altLang="en-US" sz="6600" b="1" dirty="0">
                <a:solidFill>
                  <a:schemeClr val="bg1"/>
                </a:solidFill>
                <a:latin typeface="Berlin Sans FB Demi" pitchFamily="34" charset="0"/>
              </a:rPr>
              <a:t>i</a:t>
            </a:r>
            <a:r>
              <a:rPr lang="en-US" altLang="en-US" sz="6600" b="1" dirty="0" smtClean="0">
                <a:solidFill>
                  <a:schemeClr val="bg1"/>
                </a:solidFill>
                <a:latin typeface="Berlin Sans FB Demi" pitchFamily="34" charset="0"/>
              </a:rPr>
              <a:t>mportant?</a:t>
            </a:r>
          </a:p>
        </p:txBody>
      </p:sp>
      <p:sp>
        <p:nvSpPr>
          <p:cNvPr id="53252" name="Rectangle 4"/>
          <p:cNvSpPr>
            <a:spLocks noGrp="1" noChangeArrowheads="1"/>
          </p:cNvSpPr>
          <p:nvPr>
            <p:ph type="subTitle" idx="1"/>
          </p:nvPr>
        </p:nvSpPr>
        <p:spPr/>
        <p:txBody>
          <a:bodyPr/>
          <a:lstStyle/>
          <a:p>
            <a:pPr eaLnBrk="1" hangingPunct="1"/>
            <a:endParaRPr lang="en-US" altLang="en-US" smtClean="0"/>
          </a:p>
        </p:txBody>
      </p:sp>
      <p:sp>
        <p:nvSpPr>
          <p:cNvPr id="53253" name="Rectangle 9"/>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6154" name="Text Box 10"/>
          <p:cNvSpPr txBox="1">
            <a:spLocks noChangeArrowheads="1"/>
          </p:cNvSpPr>
          <p:nvPr/>
        </p:nvSpPr>
        <p:spPr bwMode="auto">
          <a:xfrm>
            <a:off x="990600" y="1905000"/>
            <a:ext cx="7620000" cy="539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dirty="0">
                <a:solidFill>
                  <a:srgbClr val="000000"/>
                </a:solidFill>
                <a:latin typeface="Berlin Sans FB Demi" pitchFamily="34" charset="0"/>
              </a:rPr>
              <a:t> </a:t>
            </a:r>
            <a:r>
              <a:rPr lang="en-US" altLang="en-US" sz="6600" dirty="0">
                <a:solidFill>
                  <a:srgbClr val="000000"/>
                </a:solidFill>
                <a:latin typeface="Berlin Sans FB Demi" pitchFamily="34" charset="0"/>
              </a:rPr>
              <a:t>Rainforests provide a home to many plants and </a:t>
            </a:r>
            <a:r>
              <a:rPr lang="en-US" altLang="en-US" sz="6600" dirty="0" smtClean="0">
                <a:solidFill>
                  <a:srgbClr val="000000"/>
                </a:solidFill>
                <a:latin typeface="Berlin Sans FB Demi" pitchFamily="34" charset="0"/>
              </a:rPr>
              <a:t>animals.</a:t>
            </a:r>
            <a:endParaRPr lang="en-US" altLang="en-US" sz="6600" dirty="0">
              <a:solidFill>
                <a:srgbClr val="000000"/>
              </a:solidFill>
              <a:latin typeface="Berlin Sans FB Demi" pitchFamily="34" charset="0"/>
            </a:endParaRPr>
          </a:p>
          <a:p>
            <a:pPr eaLnBrk="1" hangingPunct="1">
              <a:spcBef>
                <a:spcPct val="50000"/>
              </a:spcBef>
            </a:pPr>
            <a:endParaRPr lang="en-US" altLang="en-US" sz="6600" dirty="0">
              <a:solidFill>
                <a:srgbClr val="000000"/>
              </a:solidFill>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154">
                                            <p:txEl>
                                              <p:pRg st="1" end="1"/>
                                            </p:txEl>
                                          </p:spTgt>
                                        </p:tgtEl>
                                        <p:attrNameLst>
                                          <p:attrName>style.visibility</p:attrName>
                                        </p:attrNameLst>
                                      </p:cBhvr>
                                      <p:to>
                                        <p:strVal val="visible"/>
                                      </p:to>
                                    </p:set>
                                    <p:animEffect transition="in" filter="wipe(up)">
                                      <p:cBhvr>
                                        <p:cTn id="7" dur="500"/>
                                        <p:tgtEl>
                                          <p:spTgt spid="61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4275" name="Rectangle 3"/>
          <p:cNvSpPr>
            <a:spLocks noGrp="1" noChangeArrowheads="1"/>
          </p:cNvSpPr>
          <p:nvPr>
            <p:ph type="ctrTitle"/>
          </p:nvPr>
        </p:nvSpPr>
        <p:spPr>
          <a:xfrm>
            <a:off x="381000" y="130175"/>
            <a:ext cx="80772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a:t>
            </a:r>
            <a:r>
              <a:rPr lang="en-US" altLang="en-US" sz="6600" dirty="0">
                <a:solidFill>
                  <a:schemeClr val="bg1"/>
                </a:solidFill>
                <a:latin typeface="Berlin Sans FB Demi" pitchFamily="34" charset="0"/>
              </a:rPr>
              <a:t>r</a:t>
            </a:r>
            <a:r>
              <a:rPr lang="en-US" altLang="en-US" sz="6600" b="1" dirty="0" smtClean="0">
                <a:solidFill>
                  <a:schemeClr val="bg1"/>
                </a:solidFill>
                <a:latin typeface="Berlin Sans FB Demi" pitchFamily="34" charset="0"/>
              </a:rPr>
              <a:t>ainforests </a:t>
            </a:r>
            <a:r>
              <a:rPr lang="en-US" altLang="en-US" sz="6600" dirty="0">
                <a:solidFill>
                  <a:schemeClr val="bg1"/>
                </a:solidFill>
                <a:latin typeface="Berlin Sans FB Demi" pitchFamily="34" charset="0"/>
              </a:rPr>
              <a:t>i</a:t>
            </a:r>
            <a:r>
              <a:rPr lang="en-US" altLang="en-US" sz="6600" b="1" dirty="0" smtClean="0">
                <a:solidFill>
                  <a:schemeClr val="bg1"/>
                </a:solidFill>
                <a:latin typeface="Berlin Sans FB Demi" pitchFamily="34" charset="0"/>
              </a:rPr>
              <a:t>mportant?</a:t>
            </a:r>
          </a:p>
        </p:txBody>
      </p:sp>
      <p:sp>
        <p:nvSpPr>
          <p:cNvPr id="54276" name="Rectangle 4"/>
          <p:cNvSpPr>
            <a:spLocks noGrp="1" noChangeArrowheads="1"/>
          </p:cNvSpPr>
          <p:nvPr>
            <p:ph type="subTitle" idx="1"/>
          </p:nvPr>
        </p:nvSpPr>
        <p:spPr/>
        <p:txBody>
          <a:bodyPr/>
          <a:lstStyle/>
          <a:p>
            <a:pPr eaLnBrk="1" hangingPunct="1"/>
            <a:endParaRPr lang="en-US" altLang="en-US" smtClean="0"/>
          </a:p>
        </p:txBody>
      </p:sp>
      <p:sp>
        <p:nvSpPr>
          <p:cNvPr id="54277"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54278" name="Text Box 6"/>
          <p:cNvSpPr txBox="1">
            <a:spLocks noChangeArrowheads="1"/>
          </p:cNvSpPr>
          <p:nvPr/>
        </p:nvSpPr>
        <p:spPr bwMode="auto">
          <a:xfrm>
            <a:off x="990600" y="1905000"/>
            <a:ext cx="7620000" cy="3889375"/>
          </a:xfrm>
          <a:prstGeom prst="rect">
            <a:avLst/>
          </a:prstGeom>
          <a:solidFill>
            <a:schemeClr val="tx1"/>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algn="ctr" eaLnBrk="1" hangingPunct="1">
              <a:spcBef>
                <a:spcPct val="50000"/>
              </a:spcBef>
              <a:buFont typeface="Berlin Sans FB Demi" pitchFamily="34" charset="0"/>
              <a:buNone/>
            </a:pPr>
            <a:r>
              <a:rPr lang="en-US" altLang="en-US" sz="6600" dirty="0">
                <a:solidFill>
                  <a:srgbClr val="000000"/>
                </a:solidFill>
                <a:latin typeface="Berlin Sans FB Demi" pitchFamily="34" charset="0"/>
              </a:rPr>
              <a:t>Rainforests produce </a:t>
            </a:r>
            <a:r>
              <a:rPr lang="en-US" altLang="en-US" sz="6600" dirty="0" smtClean="0">
                <a:solidFill>
                  <a:srgbClr val="000000"/>
                </a:solidFill>
                <a:latin typeface="Berlin Sans FB Demi" pitchFamily="34" charset="0"/>
              </a:rPr>
              <a:t>20% of </a:t>
            </a:r>
            <a:r>
              <a:rPr lang="en-US" altLang="en-US" sz="6600" dirty="0">
                <a:solidFill>
                  <a:srgbClr val="000000"/>
                </a:solidFill>
                <a:latin typeface="Berlin Sans FB Demi" pitchFamily="34" charset="0"/>
              </a:rPr>
              <a:t>the oxygen we </a:t>
            </a:r>
            <a:r>
              <a:rPr lang="en-US" altLang="en-US" sz="6600" dirty="0" smtClean="0">
                <a:solidFill>
                  <a:srgbClr val="000000"/>
                </a:solidFill>
                <a:latin typeface="Berlin Sans FB Demi" pitchFamily="34" charset="0"/>
              </a:rPr>
              <a:t>breathe.</a:t>
            </a:r>
            <a:endParaRPr lang="en-US" altLang="en-US" sz="6600" dirty="0">
              <a:solidFill>
                <a:srgbClr val="000000"/>
              </a:solidFill>
              <a:latin typeface="Berlin Sans FB Dem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5299" name="Rectangle 3"/>
          <p:cNvSpPr>
            <a:spLocks noGrp="1" noChangeArrowheads="1"/>
          </p:cNvSpPr>
          <p:nvPr>
            <p:ph type="ctrTitle"/>
          </p:nvPr>
        </p:nvSpPr>
        <p:spPr>
          <a:xfrm>
            <a:off x="381000" y="130175"/>
            <a:ext cx="83820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rainforests </a:t>
            </a:r>
            <a:r>
              <a:rPr lang="en-US" altLang="en-US" sz="6600" dirty="0">
                <a:solidFill>
                  <a:schemeClr val="bg1"/>
                </a:solidFill>
                <a:latin typeface="Berlin Sans FB Demi" pitchFamily="34" charset="0"/>
              </a:rPr>
              <a:t>i</a:t>
            </a:r>
            <a:r>
              <a:rPr lang="en-US" altLang="en-US" sz="6600" b="1" dirty="0" smtClean="0">
                <a:solidFill>
                  <a:schemeClr val="bg1"/>
                </a:solidFill>
                <a:latin typeface="Berlin Sans FB Demi" pitchFamily="34" charset="0"/>
              </a:rPr>
              <a:t>mportant?</a:t>
            </a:r>
          </a:p>
        </p:txBody>
      </p:sp>
      <p:sp>
        <p:nvSpPr>
          <p:cNvPr id="55300" name="Rectangle 4"/>
          <p:cNvSpPr>
            <a:spLocks noGrp="1" noChangeArrowheads="1"/>
          </p:cNvSpPr>
          <p:nvPr>
            <p:ph type="subTitle" idx="1"/>
          </p:nvPr>
        </p:nvSpPr>
        <p:spPr/>
        <p:txBody>
          <a:bodyPr/>
          <a:lstStyle/>
          <a:p>
            <a:pPr eaLnBrk="1" hangingPunct="1"/>
            <a:endParaRPr lang="en-US" altLang="en-US" smtClean="0"/>
          </a:p>
        </p:txBody>
      </p:sp>
      <p:sp>
        <p:nvSpPr>
          <p:cNvPr id="55302" name="Text Box 6"/>
          <p:cNvSpPr txBox="1">
            <a:spLocks noChangeArrowheads="1"/>
          </p:cNvSpPr>
          <p:nvPr/>
        </p:nvSpPr>
        <p:spPr bwMode="auto">
          <a:xfrm>
            <a:off x="740228" y="2133600"/>
            <a:ext cx="7620000" cy="3889375"/>
          </a:xfrm>
          <a:prstGeom prst="rect">
            <a:avLst/>
          </a:prstGeom>
          <a:solidFill>
            <a:schemeClr val="tx1"/>
          </a:solidFill>
          <a:ln>
            <a:noFill/>
          </a:ln>
          <a:effec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algn="ctr" eaLnBrk="1" hangingPunct="1">
              <a:spcBef>
                <a:spcPct val="50000"/>
              </a:spcBef>
              <a:buFont typeface="Berlin Sans FB Demi" pitchFamily="34" charset="0"/>
              <a:buNone/>
            </a:pPr>
            <a:r>
              <a:rPr lang="en-US" altLang="en-US" sz="6600" dirty="0">
                <a:solidFill>
                  <a:srgbClr val="000000"/>
                </a:solidFill>
                <a:latin typeface="Berlin Sans FB Demi" pitchFamily="34" charset="0"/>
              </a:rPr>
              <a:t>Rainforests are a source of medicines and </a:t>
            </a:r>
            <a:r>
              <a:rPr lang="en-US" altLang="en-US" sz="6600" dirty="0" smtClean="0">
                <a:solidFill>
                  <a:srgbClr val="000000"/>
                </a:solidFill>
                <a:latin typeface="Berlin Sans FB Demi" pitchFamily="34" charset="0"/>
              </a:rPr>
              <a:t>foods.</a:t>
            </a:r>
            <a:endParaRPr lang="en-US" altLang="en-US" sz="6600" dirty="0">
              <a:solidFill>
                <a:srgbClr val="000000"/>
              </a:solidFill>
              <a:latin typeface="Berlin Sans FB Dem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6323" name="Rectangle 3"/>
          <p:cNvSpPr>
            <a:spLocks noGrp="1" noChangeArrowheads="1"/>
          </p:cNvSpPr>
          <p:nvPr>
            <p:ph type="ctrTitle"/>
          </p:nvPr>
        </p:nvSpPr>
        <p:spPr>
          <a:xfrm>
            <a:off x="381000" y="130175"/>
            <a:ext cx="83820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a:t>
            </a:r>
            <a:r>
              <a:rPr lang="en-US" altLang="en-US" sz="6600" dirty="0" smtClean="0">
                <a:solidFill>
                  <a:schemeClr val="bg1"/>
                </a:solidFill>
                <a:latin typeface="Berlin Sans FB Demi" pitchFamily="34" charset="0"/>
              </a:rPr>
              <a:t>r</a:t>
            </a:r>
            <a:r>
              <a:rPr lang="en-US" altLang="en-US" sz="6600" b="1" dirty="0" smtClean="0">
                <a:solidFill>
                  <a:schemeClr val="bg1"/>
                </a:solidFill>
                <a:latin typeface="Berlin Sans FB Demi" pitchFamily="34" charset="0"/>
              </a:rPr>
              <a:t>ainforests important?</a:t>
            </a:r>
          </a:p>
        </p:txBody>
      </p:sp>
      <p:sp>
        <p:nvSpPr>
          <p:cNvPr id="56324" name="Rectangle 4"/>
          <p:cNvSpPr>
            <a:spLocks noGrp="1" noChangeArrowheads="1"/>
          </p:cNvSpPr>
          <p:nvPr>
            <p:ph type="subTitle" idx="1"/>
          </p:nvPr>
        </p:nvSpPr>
        <p:spPr/>
        <p:txBody>
          <a:bodyPr/>
          <a:lstStyle/>
          <a:p>
            <a:pPr eaLnBrk="1" hangingPunct="1"/>
            <a:endParaRPr lang="en-US" altLang="en-US" smtClean="0"/>
          </a:p>
        </p:txBody>
      </p:sp>
      <p:sp>
        <p:nvSpPr>
          <p:cNvPr id="56325"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56326" name="Text Box 6"/>
          <p:cNvSpPr txBox="1">
            <a:spLocks noChangeArrowheads="1"/>
          </p:cNvSpPr>
          <p:nvPr/>
        </p:nvSpPr>
        <p:spPr bwMode="auto">
          <a:xfrm>
            <a:off x="914400" y="1524000"/>
            <a:ext cx="76962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algn="ctr" eaLnBrk="1" hangingPunct="1">
              <a:spcBef>
                <a:spcPct val="50000"/>
              </a:spcBef>
              <a:buFont typeface="Berlin Sans FB Demi" pitchFamily="34" charset="0"/>
              <a:buNone/>
            </a:pPr>
            <a:r>
              <a:rPr lang="en-US" altLang="en-US" sz="6600" dirty="0">
                <a:solidFill>
                  <a:srgbClr val="000000"/>
                </a:solidFill>
                <a:latin typeface="Berlin Sans FB Demi" pitchFamily="34" charset="0"/>
              </a:rPr>
              <a:t>Rainforests protect against flood, drought, and erosion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17" descr="brazil-stephenferry-getty4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728" y="1905000"/>
            <a:ext cx="4381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br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981200"/>
            <a:ext cx="4114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Grp="1" noChangeArrowheads="1"/>
          </p:cNvSpPr>
          <p:nvPr>
            <p:ph type="title"/>
          </p:nvPr>
        </p:nvSpPr>
        <p:spPr>
          <a:xfrm>
            <a:off x="457200" y="274638"/>
            <a:ext cx="8229600" cy="1401762"/>
          </a:xfrm>
          <a:solidFill>
            <a:schemeClr val="bg1"/>
          </a:solidFill>
        </p:spPr>
        <p:txBody>
          <a:bodyPr>
            <a:normAutofit fontScale="90000"/>
          </a:bodyPr>
          <a:lstStyle/>
          <a:p>
            <a:pPr algn="ctr" eaLnBrk="1" hangingPunct="1"/>
            <a:r>
              <a:rPr lang="en-US" altLang="en-US" sz="5400" b="1" dirty="0" smtClean="0">
                <a:latin typeface="Berlin Sans FB Demi" panose="020E0802020502020306" pitchFamily="34" charset="0"/>
              </a:rPr>
              <a:t>The Rainforest of Brazil</a:t>
            </a:r>
            <a:br>
              <a:rPr lang="en-US" altLang="en-US" sz="5400" b="1" dirty="0" smtClean="0">
                <a:latin typeface="Berlin Sans FB Demi" panose="020E0802020502020306" pitchFamily="34" charset="0"/>
              </a:rPr>
            </a:br>
            <a:r>
              <a:rPr lang="en-US" altLang="en-US" sz="5400" b="1" dirty="0" smtClean="0">
                <a:latin typeface="Berlin Sans FB Demi" panose="020E0802020502020306" pitchFamily="34" charset="0"/>
              </a:rPr>
              <a:t>Deforestation </a:t>
            </a:r>
          </a:p>
        </p:txBody>
      </p:sp>
    </p:spTree>
    <p:extLst>
      <p:ext uri="{BB962C8B-B14F-4D97-AF65-F5344CB8AC3E}">
        <p14:creationId xmlns:p14="http://schemas.microsoft.com/office/powerpoint/2010/main" val="40564032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8371" name="Rectangle 3"/>
          <p:cNvSpPr>
            <a:spLocks noGrp="1" noChangeArrowheads="1"/>
          </p:cNvSpPr>
          <p:nvPr>
            <p:ph type="ctrTitle"/>
          </p:nvPr>
        </p:nvSpPr>
        <p:spPr>
          <a:xfrm>
            <a:off x="457200" y="130175"/>
            <a:ext cx="84582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a:t>
            </a:r>
            <a:r>
              <a:rPr lang="en-US" altLang="en-US" sz="6600" b="1" dirty="0">
                <a:solidFill>
                  <a:schemeClr val="bg1"/>
                </a:solidFill>
                <a:latin typeface="Berlin Sans FB Demi" pitchFamily="34" charset="0"/>
              </a:rPr>
              <a:t>r</a:t>
            </a:r>
            <a:r>
              <a:rPr lang="en-US" altLang="en-US" sz="6600" b="1" dirty="0" smtClean="0">
                <a:solidFill>
                  <a:schemeClr val="bg1"/>
                </a:solidFill>
                <a:latin typeface="Berlin Sans FB Demi" pitchFamily="34" charset="0"/>
              </a:rPr>
              <a:t>ainforests being destroyed?</a:t>
            </a:r>
          </a:p>
        </p:txBody>
      </p:sp>
      <p:sp>
        <p:nvSpPr>
          <p:cNvPr id="58372" name="Rectangle 4"/>
          <p:cNvSpPr>
            <a:spLocks noGrp="1" noChangeArrowheads="1"/>
          </p:cNvSpPr>
          <p:nvPr>
            <p:ph type="subTitle" idx="1"/>
          </p:nvPr>
        </p:nvSpPr>
        <p:spPr/>
        <p:txBody>
          <a:bodyPr/>
          <a:lstStyle/>
          <a:p>
            <a:pPr eaLnBrk="1" hangingPunct="1"/>
            <a:endParaRPr lang="en-US" altLang="en-US" smtClean="0"/>
          </a:p>
        </p:txBody>
      </p:sp>
      <p:sp>
        <p:nvSpPr>
          <p:cNvPr id="58373"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11270" name="Text Box 6"/>
          <p:cNvSpPr txBox="1">
            <a:spLocks noChangeArrowheads="1"/>
          </p:cNvSpPr>
          <p:nvPr/>
        </p:nvSpPr>
        <p:spPr bwMode="auto">
          <a:xfrm>
            <a:off x="990600" y="1447800"/>
            <a:ext cx="7696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5400" dirty="0" smtClean="0">
                <a:solidFill>
                  <a:srgbClr val="000000"/>
                </a:solidFill>
                <a:latin typeface="Berlin Sans FB Demi" pitchFamily="34" charset="0"/>
              </a:rPr>
              <a:t>       Wood for  </a:t>
            </a:r>
            <a:br>
              <a:rPr lang="en-US" altLang="en-US" sz="5400" dirty="0" smtClean="0">
                <a:solidFill>
                  <a:srgbClr val="000000"/>
                </a:solidFill>
                <a:latin typeface="Berlin Sans FB Demi" pitchFamily="34" charset="0"/>
              </a:rPr>
            </a:br>
            <a:r>
              <a:rPr lang="en-US" altLang="en-US" sz="5400" dirty="0" smtClean="0">
                <a:solidFill>
                  <a:srgbClr val="000000"/>
                </a:solidFill>
                <a:latin typeface="Berlin Sans FB Demi" pitchFamily="34" charset="0"/>
              </a:rPr>
              <a:t>timber and wood </a:t>
            </a:r>
            <a:br>
              <a:rPr lang="en-US" altLang="en-US" sz="5400" dirty="0" smtClean="0">
                <a:solidFill>
                  <a:srgbClr val="000000"/>
                </a:solidFill>
                <a:latin typeface="Berlin Sans FB Demi" pitchFamily="34" charset="0"/>
              </a:rPr>
            </a:br>
            <a:r>
              <a:rPr lang="en-US" altLang="en-US" sz="5400" dirty="0" smtClean="0">
                <a:solidFill>
                  <a:srgbClr val="000000"/>
                </a:solidFill>
                <a:latin typeface="Berlin Sans FB Demi" pitchFamily="34" charset="0"/>
              </a:rPr>
              <a:t>for making fires</a:t>
            </a:r>
            <a:br>
              <a:rPr lang="en-US" altLang="en-US" sz="5400" dirty="0" smtClean="0">
                <a:solidFill>
                  <a:srgbClr val="000000"/>
                </a:solidFill>
                <a:latin typeface="Berlin Sans FB Demi" pitchFamily="34" charset="0"/>
              </a:rPr>
            </a:br>
            <a:r>
              <a:rPr lang="en-US" altLang="en-US" sz="5400" dirty="0" smtClean="0">
                <a:solidFill>
                  <a:srgbClr val="000000"/>
                </a:solidFill>
                <a:latin typeface="Berlin Sans FB Demi" pitchFamily="34" charset="0"/>
              </a:rPr>
              <a:t>    (LOGGING)</a:t>
            </a:r>
            <a:endParaRPr lang="en-US" altLang="en-US" sz="5400" dirty="0">
              <a:solidFill>
                <a:srgbClr val="000000"/>
              </a:solidFill>
              <a:latin typeface="Berlin Sans FB Demi" pitchFamily="34" charset="0"/>
            </a:endParaRPr>
          </a:p>
        </p:txBody>
      </p:sp>
      <p:pic>
        <p:nvPicPr>
          <p:cNvPr id="11272" name="Picture 8" descr="MCj03316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90800"/>
            <a:ext cx="2127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0">
                                            <p:txEl>
                                              <p:pRg st="2" end="2"/>
                                            </p:txEl>
                                          </p:spTgt>
                                        </p:tgtEl>
                                        <p:attrNameLst>
                                          <p:attrName>style.visibility</p:attrName>
                                        </p:attrNameLst>
                                      </p:cBhvr>
                                      <p:to>
                                        <p:strVal val="visible"/>
                                      </p:to>
                                    </p:set>
                                    <p:animEffect transition="in" filter="checkerboard(across)">
                                      <p:cBhvr>
                                        <p:cTn id="7" dur="500"/>
                                        <p:tgtEl>
                                          <p:spTgt spid="11270">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72"/>
                                        </p:tgtEl>
                                        <p:attrNameLst>
                                          <p:attrName>style.visibility</p:attrName>
                                        </p:attrNameLst>
                                      </p:cBhvr>
                                      <p:to>
                                        <p:strVal val="visible"/>
                                      </p:to>
                                    </p:set>
                                    <p:animEffect transition="in" filter="checkerboard(across)">
                                      <p:cBhvr>
                                        <p:cTn id="10"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9395" name="Rectangle 3"/>
          <p:cNvSpPr>
            <a:spLocks noGrp="1" noChangeArrowheads="1"/>
          </p:cNvSpPr>
          <p:nvPr>
            <p:ph type="ctrTitle"/>
          </p:nvPr>
        </p:nvSpPr>
        <p:spPr>
          <a:xfrm>
            <a:off x="381000" y="130175"/>
            <a:ext cx="83058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rainforests being destroyed?</a:t>
            </a:r>
          </a:p>
        </p:txBody>
      </p:sp>
      <p:sp>
        <p:nvSpPr>
          <p:cNvPr id="59396" name="Rectangle 4"/>
          <p:cNvSpPr>
            <a:spLocks noGrp="1" noChangeArrowheads="1"/>
          </p:cNvSpPr>
          <p:nvPr>
            <p:ph type="subTitle" idx="1"/>
          </p:nvPr>
        </p:nvSpPr>
        <p:spPr/>
        <p:txBody>
          <a:bodyPr/>
          <a:lstStyle/>
          <a:p>
            <a:pPr eaLnBrk="1" hangingPunct="1"/>
            <a:endParaRPr lang="en-US" altLang="en-US" smtClean="0"/>
          </a:p>
        </p:txBody>
      </p:sp>
      <p:sp>
        <p:nvSpPr>
          <p:cNvPr id="59397"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13318" name="Text Box 6"/>
          <p:cNvSpPr txBox="1">
            <a:spLocks noChangeArrowheads="1"/>
          </p:cNvSpPr>
          <p:nvPr/>
        </p:nvSpPr>
        <p:spPr bwMode="auto">
          <a:xfrm>
            <a:off x="990600" y="1447800"/>
            <a:ext cx="7696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dirty="0">
              <a:solidFill>
                <a:srgbClr val="000000"/>
              </a:solidFill>
            </a:endParaRPr>
          </a:p>
          <a:p>
            <a:pPr eaLnBrk="1" hangingPunct="1">
              <a:spcBef>
                <a:spcPct val="50000"/>
              </a:spcBef>
              <a:buFontTx/>
              <a:buNone/>
            </a:pPr>
            <a:endParaRPr lang="en-US" altLang="en-US" sz="1800" dirty="0">
              <a:solidFill>
                <a:srgbClr val="000000"/>
              </a:solidFill>
            </a:endParaRPr>
          </a:p>
          <a:p>
            <a:pPr eaLnBrk="1" hangingPunct="1">
              <a:spcBef>
                <a:spcPct val="50000"/>
              </a:spcBef>
              <a:buFontTx/>
              <a:buNone/>
            </a:pPr>
            <a:r>
              <a:rPr lang="en-US" altLang="en-US" sz="5400" dirty="0">
                <a:solidFill>
                  <a:srgbClr val="000000"/>
                </a:solidFill>
                <a:latin typeface="Berlin Sans FB Demi" pitchFamily="34" charset="0"/>
              </a:rPr>
              <a:t>Agriculture for both small and large farms</a:t>
            </a:r>
            <a:endParaRPr lang="en-US" altLang="en-US" sz="1800" dirty="0">
              <a:solidFill>
                <a:srgbClr val="000000"/>
              </a:solidFill>
            </a:endParaRPr>
          </a:p>
        </p:txBody>
      </p:sp>
      <p:pic>
        <p:nvPicPr>
          <p:cNvPr id="13320" name="Picture 8" descr="MCj043689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80544"/>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9" descr="http://www.tnfarmbureau.org/sites/default/files/Soybean-se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729" y="4114800"/>
            <a:ext cx="2847975" cy="237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3320"/>
                                        </p:tgtEl>
                                        <p:attrNameLst>
                                          <p:attrName>style.visibility</p:attrName>
                                        </p:attrNameLst>
                                      </p:cBhvr>
                                      <p:to>
                                        <p:strVal val="visible"/>
                                      </p:to>
                                    </p:set>
                                    <p:animEffect transition="in" filter="box(in)">
                                      <p:cBhvr>
                                        <p:cTn id="11"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965245" cy="1202485"/>
          </a:xfrm>
        </p:spPr>
        <p:txBody>
          <a:bodyPr/>
          <a:lstStyle/>
          <a:p>
            <a:pPr marL="484632" eaLnBrk="1" fontAlgn="auto" hangingPunct="1">
              <a:spcAft>
                <a:spcPts val="0"/>
              </a:spcAft>
              <a:defRPr/>
            </a:pPr>
            <a:r>
              <a:rPr lang="en-US" dirty="0" smtClean="0">
                <a:solidFill>
                  <a:schemeClr val="accent1">
                    <a:tint val="83000"/>
                    <a:satMod val="150000"/>
                  </a:schemeClr>
                </a:solidFill>
              </a:rPr>
              <a:t>VOCABULARY PREVIEW </a:t>
            </a:r>
            <a:endParaRPr lang="en-US" dirty="0">
              <a:solidFill>
                <a:schemeClr val="accent1">
                  <a:tint val="83000"/>
                  <a:satMod val="150000"/>
                </a:schemeClr>
              </a:solidFill>
            </a:endParaRPr>
          </a:p>
        </p:txBody>
      </p:sp>
      <p:sp>
        <p:nvSpPr>
          <p:cNvPr id="23555" name="Content Placeholder 2"/>
          <p:cNvSpPr>
            <a:spLocks noGrp="1"/>
          </p:cNvSpPr>
          <p:nvPr>
            <p:ph idx="1"/>
          </p:nvPr>
        </p:nvSpPr>
        <p:spPr>
          <a:xfrm>
            <a:off x="0" y="457200"/>
            <a:ext cx="9144000" cy="3352800"/>
          </a:xfrm>
        </p:spPr>
        <p:txBody>
          <a:bodyPr/>
          <a:lstStyle/>
          <a:p>
            <a:pPr marL="0" indent="0" algn="ctr" eaLnBrk="1" hangingPunct="1">
              <a:buFont typeface="Wingdings 2" pitchFamily="18" charset="2"/>
              <a:buNone/>
            </a:pPr>
            <a:r>
              <a:rPr lang="en-US" altLang="en-US" sz="3600" smtClean="0">
                <a:latin typeface="Comic Sans MS" pitchFamily="66" charset="0"/>
              </a:rPr>
              <a:t>What does it look like?</a:t>
            </a:r>
          </a:p>
          <a:p>
            <a:pPr marL="0" indent="0" eaLnBrk="1" hangingPunct="1">
              <a:buFont typeface="Wingdings 2" pitchFamily="18" charset="2"/>
              <a:buNone/>
            </a:pPr>
            <a:endParaRPr lang="en-US" altLang="en-US" sz="3600" smtClean="0">
              <a:latin typeface="Comic Sans MS" pitchFamily="66" charset="0"/>
            </a:endParaRPr>
          </a:p>
          <a:p>
            <a:pPr marL="0" indent="0" algn="ctr" eaLnBrk="1" hangingPunct="1">
              <a:buFont typeface="Wingdings 2" pitchFamily="18" charset="2"/>
              <a:buNone/>
            </a:pPr>
            <a:r>
              <a:rPr lang="en-US" altLang="en-US" sz="3600" smtClean="0">
                <a:solidFill>
                  <a:srgbClr val="FFFF00"/>
                </a:solidFill>
                <a:latin typeface="Comic Sans MS" pitchFamily="66" charset="0"/>
              </a:rPr>
              <a:t>                  Vocabulary Graphic Organizer </a:t>
            </a:r>
          </a:p>
          <a:p>
            <a:pPr marL="0" indent="0" eaLnBrk="1" hangingPunct="1">
              <a:buFont typeface="Wingdings 2" pitchFamily="18" charset="2"/>
              <a:buNone/>
            </a:pPr>
            <a:endParaRPr lang="en-US" altLang="en-US" sz="3600" smtClean="0">
              <a:latin typeface="Comic Sans MS" pitchFamily="66" charset="0"/>
            </a:endParaRPr>
          </a:p>
          <a:p>
            <a:pPr marL="0" indent="0" eaLnBrk="1" hangingPunct="1">
              <a:buFont typeface="Wingdings 2" pitchFamily="18" charset="2"/>
              <a:buNone/>
            </a:pPr>
            <a:endParaRPr lang="en-US" altLang="en-US" sz="3600" smtClean="0">
              <a:latin typeface="Comic Sans MS" pitchFamily="66" charset="0"/>
            </a:endParaRPr>
          </a:p>
          <a:p>
            <a:pPr marL="0" indent="0" eaLnBrk="1" hangingPunct="1">
              <a:buFont typeface="Wingdings 2" pitchFamily="18" charset="2"/>
              <a:buNone/>
            </a:pPr>
            <a:r>
              <a:rPr lang="en-US" altLang="en-US" sz="3600" smtClean="0">
                <a:latin typeface="Comic Sans MS" pitchFamily="66" charset="0"/>
              </a:rPr>
              <a:t>Smog -Air Pollution</a:t>
            </a:r>
          </a:p>
          <a:p>
            <a:pPr marL="0" indent="0" eaLnBrk="1" hangingPunct="1">
              <a:buFont typeface="Wingdings 2" pitchFamily="18" charset="2"/>
              <a:buNone/>
            </a:pPr>
            <a:r>
              <a:rPr lang="en-US" altLang="en-US" sz="3600" smtClean="0">
                <a:latin typeface="Comic Sans MS" pitchFamily="66" charset="0"/>
              </a:rPr>
              <a:t>Deforestation</a:t>
            </a:r>
          </a:p>
          <a:p>
            <a:pPr marL="0" indent="0" eaLnBrk="1" hangingPunct="1">
              <a:buFont typeface="Wingdings 2" pitchFamily="18" charset="2"/>
              <a:buNone/>
            </a:pPr>
            <a:r>
              <a:rPr lang="en-US" altLang="en-US" sz="3600" smtClean="0">
                <a:latin typeface="Comic Sans MS" pitchFamily="66" charset="0"/>
              </a:rPr>
              <a:t>Oil Spill</a:t>
            </a: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590800"/>
            <a:ext cx="4724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itle 1"/>
          <p:cNvSpPr>
            <a:spLocks noGrp="1"/>
          </p:cNvSpPr>
          <p:nvPr>
            <p:ph type="title"/>
          </p:nvPr>
        </p:nvSpPr>
        <p:spPr>
          <a:xfrm>
            <a:off x="152400" y="841830"/>
            <a:ext cx="8839200" cy="6511472"/>
          </a:xfrm>
          <a:solidFill>
            <a:schemeClr val="bg1"/>
          </a:solidFill>
        </p:spPr>
        <p:txBody>
          <a:bodyPr>
            <a:normAutofit fontScale="90000"/>
          </a:bodyPr>
          <a:lstStyle/>
          <a:p>
            <a:pPr algn="l"/>
            <a:r>
              <a:rPr lang="en-US" sz="1800" dirty="0" smtClean="0">
                <a:latin typeface="Comic Sans MS" panose="030F0702030302020204" pitchFamily="66" charset="0"/>
              </a:rPr>
              <a:t> In </a:t>
            </a:r>
            <a:r>
              <a:rPr lang="en-US" sz="1800" dirty="0">
                <a:latin typeface="Comic Sans MS" panose="030F0702030302020204" pitchFamily="66" charset="0"/>
              </a:rPr>
              <a:t>the last few years, </a:t>
            </a:r>
            <a:r>
              <a:rPr lang="en-US" sz="1800" b="1" dirty="0">
                <a:latin typeface="Comic Sans MS" panose="030F0702030302020204" pitchFamily="66" charset="0"/>
              </a:rPr>
              <a:t>soy</a:t>
            </a:r>
            <a:r>
              <a:rPr lang="en-US" sz="1800" dirty="0">
                <a:latin typeface="Comic Sans MS" panose="030F0702030302020204" pitchFamily="66" charset="0"/>
              </a:rPr>
              <a:t> production has become a major force in the destruction of </a:t>
            </a:r>
            <a:r>
              <a:rPr lang="en-US" sz="1800" dirty="0" smtClean="0">
                <a:latin typeface="Comic Sans MS" panose="030F0702030302020204" pitchFamily="66" charset="0"/>
              </a:rPr>
              <a:t>  </a:t>
            </a:r>
            <a:br>
              <a:rPr lang="en-US" sz="1800" dirty="0" smtClean="0">
                <a:latin typeface="Comic Sans MS" panose="030F0702030302020204" pitchFamily="66" charset="0"/>
              </a:rPr>
            </a:br>
            <a:r>
              <a:rPr lang="en-US" sz="1800" dirty="0">
                <a:latin typeface="Comic Sans MS" panose="030F0702030302020204" pitchFamily="66" charset="0"/>
              </a:rPr>
              <a:t> </a:t>
            </a:r>
            <a:r>
              <a:rPr lang="en-US" sz="1800" dirty="0" smtClean="0">
                <a:latin typeface="Comic Sans MS" panose="030F0702030302020204" pitchFamily="66" charset="0"/>
              </a:rPr>
              <a:t>rainforests </a:t>
            </a:r>
            <a:r>
              <a:rPr lang="en-US" sz="1800" dirty="0">
                <a:latin typeface="Comic Sans MS" panose="030F0702030302020204" pitchFamily="66" charset="0"/>
              </a:rPr>
              <a:t>and other critical ecosystems, most notably in </a:t>
            </a:r>
            <a:r>
              <a:rPr lang="en-US" sz="1800" b="1" dirty="0">
                <a:latin typeface="Comic Sans MS" panose="030F0702030302020204" pitchFamily="66" charset="0"/>
              </a:rPr>
              <a:t>Brazil</a:t>
            </a:r>
            <a:r>
              <a:rPr lang="en-US" sz="1800" dirty="0">
                <a:latin typeface="Comic Sans MS" panose="030F0702030302020204" pitchFamily="66" charset="0"/>
              </a:rPr>
              <a:t>. </a:t>
            </a:r>
            <a:br>
              <a:rPr lang="en-US" sz="1800" dirty="0">
                <a:latin typeface="Comic Sans MS" panose="030F0702030302020204" pitchFamily="66" charset="0"/>
              </a:rPr>
            </a:br>
            <a:r>
              <a:rPr lang="en-US" sz="1800" dirty="0">
                <a:latin typeface="Comic Sans MS" panose="030F0702030302020204" pitchFamily="66" charset="0"/>
              </a:rPr>
              <a:t/>
            </a:r>
            <a:br>
              <a:rPr lang="en-US" sz="1800" dirty="0">
                <a:latin typeface="Comic Sans MS" panose="030F0702030302020204" pitchFamily="66" charset="0"/>
              </a:rPr>
            </a:br>
            <a:r>
              <a:rPr lang="en-US" sz="1800" dirty="0" smtClean="0">
                <a:latin typeface="Comic Sans MS" panose="030F0702030302020204" pitchFamily="66" charset="0"/>
              </a:rPr>
              <a:t> The </a:t>
            </a:r>
            <a:r>
              <a:rPr lang="en-US" sz="1800" b="1" dirty="0">
                <a:latin typeface="Comic Sans MS" panose="030F0702030302020204" pitchFamily="66" charset="0"/>
              </a:rPr>
              <a:t>US</a:t>
            </a:r>
            <a:r>
              <a:rPr lang="en-US" sz="1800" dirty="0">
                <a:latin typeface="Comic Sans MS" panose="030F0702030302020204" pitchFamily="66" charset="0"/>
              </a:rPr>
              <a:t> imports little soy from </a:t>
            </a:r>
            <a:r>
              <a:rPr lang="en-US" sz="1800" dirty="0" smtClean="0">
                <a:latin typeface="Comic Sans MS" panose="030F0702030302020204" pitchFamily="66" charset="0"/>
              </a:rPr>
              <a:t>Brazil</a:t>
            </a:r>
            <a:r>
              <a:rPr lang="en-US" sz="1800" dirty="0">
                <a:latin typeface="Comic Sans MS" panose="030F0702030302020204" pitchFamily="66" charset="0"/>
              </a:rPr>
              <a:t>,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since </a:t>
            </a:r>
            <a:r>
              <a:rPr lang="en-US" sz="1800" dirty="0">
                <a:latin typeface="Comic Sans MS" panose="030F0702030302020204" pitchFamily="66" charset="0"/>
              </a:rPr>
              <a:t>the US is a major soy </a:t>
            </a:r>
            <a:r>
              <a:rPr lang="en-US" sz="1800" dirty="0" smtClean="0">
                <a:latin typeface="Comic Sans MS" panose="030F0702030302020204" pitchFamily="66" charset="0"/>
              </a:rPr>
              <a:t>producer</a:t>
            </a:r>
            <a:r>
              <a:rPr lang="en-US" sz="1800" dirty="0">
                <a:latin typeface="Comic Sans MS" panose="030F0702030302020204" pitchFamily="66" charset="0"/>
              </a:rPr>
              <a:t>. But </a:t>
            </a:r>
            <a:r>
              <a:rPr lang="en-US" sz="1800" dirty="0" smtClean="0">
                <a:latin typeface="Comic Sans MS" panose="030F0702030302020204" pitchFamily="66" charset="0"/>
              </a:rPr>
              <a:t>                                                                                                                    </a:t>
            </a:r>
            <a:br>
              <a:rPr lang="en-US" sz="1800" dirty="0" smtClean="0">
                <a:latin typeface="Comic Sans MS" panose="030F0702030302020204" pitchFamily="66" charset="0"/>
              </a:rPr>
            </a:br>
            <a:r>
              <a:rPr lang="en-US" sz="1800" dirty="0">
                <a:latin typeface="Comic Sans MS" panose="030F0702030302020204" pitchFamily="66" charset="0"/>
              </a:rPr>
              <a:t> </a:t>
            </a:r>
            <a:r>
              <a:rPr lang="en-US" sz="1800" dirty="0" smtClean="0">
                <a:latin typeface="Comic Sans MS" panose="030F0702030302020204" pitchFamily="66" charset="0"/>
              </a:rPr>
              <a:t>other </a:t>
            </a:r>
            <a:r>
              <a:rPr lang="en-US" sz="1800" dirty="0">
                <a:latin typeface="Comic Sans MS" panose="030F0702030302020204" pitchFamily="66" charset="0"/>
              </a:rPr>
              <a:t>industrialized </a:t>
            </a:r>
            <a:r>
              <a:rPr lang="en-US" sz="1800" dirty="0" smtClean="0">
                <a:latin typeface="Comic Sans MS" panose="030F0702030302020204" pitchFamily="66" charset="0"/>
              </a:rPr>
              <a:t>countries</a:t>
            </a:r>
            <a:r>
              <a:rPr lang="en-US" sz="1800" dirty="0">
                <a:latin typeface="Comic Sans MS" panose="030F0702030302020204" pitchFamily="66" charset="0"/>
              </a:rPr>
              <a:t>, such as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those </a:t>
            </a:r>
            <a:r>
              <a:rPr lang="en-US" sz="1800" dirty="0">
                <a:latin typeface="Comic Sans MS" panose="030F0702030302020204" pitchFamily="66" charset="0"/>
              </a:rPr>
              <a:t>in the </a:t>
            </a:r>
            <a:r>
              <a:rPr lang="en-US" sz="1800" b="1" dirty="0" smtClean="0">
                <a:latin typeface="Comic Sans MS" panose="030F0702030302020204" pitchFamily="66" charset="0"/>
              </a:rPr>
              <a:t>Europe</a:t>
            </a:r>
            <a:r>
              <a:rPr lang="en-US" sz="1800" dirty="0" smtClean="0">
                <a:latin typeface="Comic Sans MS" panose="030F0702030302020204" pitchFamily="66" charset="0"/>
              </a:rPr>
              <a:t>, </a:t>
            </a:r>
            <a:r>
              <a:rPr lang="en-US" sz="1800" dirty="0">
                <a:latin typeface="Comic Sans MS" panose="030F0702030302020204" pitchFamily="66" charset="0"/>
              </a:rPr>
              <a:t>as well as </a:t>
            </a:r>
            <a:r>
              <a:rPr lang="en-US" sz="1800" b="1" dirty="0">
                <a:latin typeface="Comic Sans MS" panose="030F0702030302020204" pitchFamily="66" charset="0"/>
              </a:rPr>
              <a:t>Asia</a:t>
            </a:r>
            <a:r>
              <a:rPr lang="en-US" sz="1800" dirty="0">
                <a:latin typeface="Comic Sans MS" panose="030F0702030302020204" pitchFamily="66" charset="0"/>
              </a:rPr>
              <a:t>, are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major </a:t>
            </a:r>
            <a:br>
              <a:rPr lang="en-US" sz="1800" dirty="0" smtClean="0">
                <a:latin typeface="Comic Sans MS" panose="030F0702030302020204" pitchFamily="66" charset="0"/>
              </a:rPr>
            </a:br>
            <a:r>
              <a:rPr lang="en-US" sz="1800" dirty="0" smtClean="0">
                <a:latin typeface="Comic Sans MS" panose="030F0702030302020204" pitchFamily="66" charset="0"/>
              </a:rPr>
              <a:t> importers </a:t>
            </a:r>
            <a:r>
              <a:rPr lang="en-US" sz="1800" dirty="0">
                <a:latin typeface="Comic Sans MS" panose="030F0702030302020204" pitchFamily="66" charset="0"/>
              </a:rPr>
              <a:t>of soy products from </a:t>
            </a:r>
            <a:r>
              <a:rPr lang="en-US" sz="1800" dirty="0" smtClean="0">
                <a:latin typeface="Comic Sans MS" panose="030F0702030302020204" pitchFamily="66" charset="0"/>
              </a:rPr>
              <a:t>Brazil</a:t>
            </a:r>
            <a:r>
              <a:rPr lang="en-US" sz="1800" dirty="0">
                <a:latin typeface="Comic Sans MS" panose="030F0702030302020204" pitchFamily="66" charset="0"/>
              </a:rPr>
              <a:t>. </a:t>
            </a:r>
            <a:br>
              <a:rPr lang="en-US" sz="1800" dirty="0">
                <a:latin typeface="Comic Sans MS" panose="030F0702030302020204" pitchFamily="66" charset="0"/>
              </a:rPr>
            </a:br>
            <a:r>
              <a:rPr lang="en-US" sz="1800" dirty="0">
                <a:latin typeface="Comic Sans MS" panose="030F0702030302020204" pitchFamily="66" charset="0"/>
              </a:rPr>
              <a:t/>
            </a:r>
            <a:br>
              <a:rPr lang="en-US" sz="1800" dirty="0">
                <a:latin typeface="Comic Sans MS" panose="030F0702030302020204" pitchFamily="66" charset="0"/>
              </a:rPr>
            </a:br>
            <a:r>
              <a:rPr lang="en-US" sz="1800" dirty="0" smtClean="0">
                <a:latin typeface="Comic Sans MS" panose="030F0702030302020204" pitchFamily="66" charset="0"/>
              </a:rPr>
              <a:t> One </a:t>
            </a:r>
            <a:r>
              <a:rPr lang="en-US" sz="1800" dirty="0">
                <a:latin typeface="Comic Sans MS" panose="030F0702030302020204" pitchFamily="66" charset="0"/>
              </a:rPr>
              <a:t>of the ironies of the </a:t>
            </a:r>
            <a:r>
              <a:rPr lang="en-US" sz="1800" dirty="0" smtClean="0">
                <a:latin typeface="Comic Sans MS" panose="030F0702030302020204" pitchFamily="66" charset="0"/>
              </a:rPr>
              <a:t>destruction</a:t>
            </a:r>
            <a:br>
              <a:rPr lang="en-US" sz="1800" dirty="0" smtClean="0">
                <a:latin typeface="Comic Sans MS" panose="030F0702030302020204" pitchFamily="66" charset="0"/>
              </a:rPr>
            </a:br>
            <a:r>
              <a:rPr lang="en-US" sz="1800" dirty="0" smtClean="0">
                <a:latin typeface="Comic Sans MS" panose="030F0702030302020204" pitchFamily="66" charset="0"/>
              </a:rPr>
              <a:t> of </a:t>
            </a:r>
            <a:r>
              <a:rPr lang="en-US" sz="1800" dirty="0">
                <a:latin typeface="Comic Sans MS" panose="030F0702030302020204" pitchFamily="66" charset="0"/>
              </a:rPr>
              <a:t>rainforests for soy </a:t>
            </a:r>
            <a:r>
              <a:rPr lang="en-US" sz="1800" dirty="0" smtClean="0">
                <a:latin typeface="Comic Sans MS" panose="030F0702030302020204" pitchFamily="66" charset="0"/>
              </a:rPr>
              <a:t>production </a:t>
            </a:r>
            <a:r>
              <a:rPr lang="en-US" sz="1800" dirty="0">
                <a:latin typeface="Comic Sans MS" panose="030F0702030302020204" pitchFamily="66" charset="0"/>
              </a:rPr>
              <a:t>is that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soy </a:t>
            </a:r>
            <a:r>
              <a:rPr lang="en-US" sz="1800" dirty="0">
                <a:latin typeface="Comic Sans MS" panose="030F0702030302020204" pitchFamily="66" charset="0"/>
              </a:rPr>
              <a:t>was seen by </a:t>
            </a:r>
            <a:r>
              <a:rPr lang="en-US" sz="1800" dirty="0" smtClean="0">
                <a:latin typeface="Comic Sans MS" panose="030F0702030302020204" pitchFamily="66" charset="0"/>
              </a:rPr>
              <a:t>many </a:t>
            </a:r>
            <a:r>
              <a:rPr lang="en-US" sz="1800" dirty="0">
                <a:latin typeface="Comic Sans MS" panose="030F0702030302020204" pitchFamily="66" charset="0"/>
              </a:rPr>
              <a:t>as an </a:t>
            </a:r>
            <a:r>
              <a:rPr lang="en-US" sz="1800" dirty="0" smtClean="0">
                <a:latin typeface="Comic Sans MS" panose="030F0702030302020204" pitchFamily="66" charset="0"/>
              </a:rPr>
              <a:t>alternative</a:t>
            </a:r>
            <a:br>
              <a:rPr lang="en-US" sz="1800" dirty="0" smtClean="0">
                <a:latin typeface="Comic Sans MS" panose="030F0702030302020204" pitchFamily="66" charset="0"/>
              </a:rPr>
            </a:br>
            <a:r>
              <a:rPr lang="en-US" sz="1800" dirty="0" smtClean="0">
                <a:latin typeface="Comic Sans MS" panose="030F0702030302020204" pitchFamily="66" charset="0"/>
              </a:rPr>
              <a:t> product </a:t>
            </a:r>
            <a:r>
              <a:rPr lang="en-US" sz="1800" dirty="0">
                <a:latin typeface="Comic Sans MS" panose="030F0702030302020204" pitchFamily="66" charset="0"/>
              </a:rPr>
              <a:t>to </a:t>
            </a:r>
            <a:r>
              <a:rPr lang="en-US" sz="1800" dirty="0" smtClean="0">
                <a:latin typeface="Comic Sans MS" panose="030F0702030302020204" pitchFamily="66" charset="0"/>
              </a:rPr>
              <a:t>reduce </a:t>
            </a:r>
            <a:r>
              <a:rPr lang="en-US" sz="1800" dirty="0">
                <a:latin typeface="Comic Sans MS" panose="030F0702030302020204" pitchFamily="66" charset="0"/>
              </a:rPr>
              <a:t>the beef production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that </a:t>
            </a:r>
            <a:r>
              <a:rPr lang="en-US" sz="1800" dirty="0">
                <a:latin typeface="Comic Sans MS" panose="030F0702030302020204" pitchFamily="66" charset="0"/>
              </a:rPr>
              <a:t>was responsible for so much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rainforest </a:t>
            </a:r>
            <a:r>
              <a:rPr lang="en-US" sz="1800" dirty="0">
                <a:latin typeface="Comic Sans MS" panose="030F0702030302020204" pitchFamily="66" charset="0"/>
              </a:rPr>
              <a:t>clearing in recent times. </a:t>
            </a:r>
            <a:br>
              <a:rPr lang="en-US" sz="1800" dirty="0">
                <a:latin typeface="Comic Sans MS" panose="030F0702030302020204" pitchFamily="66" charset="0"/>
              </a:rPr>
            </a:br>
            <a:r>
              <a:rPr lang="en-US" sz="1800" dirty="0">
                <a:latin typeface="Comic Sans MS" panose="030F0702030302020204" pitchFamily="66" charset="0"/>
              </a:rPr>
              <a:t/>
            </a:r>
            <a:br>
              <a:rPr lang="en-US" sz="1800" dirty="0">
                <a:latin typeface="Comic Sans MS" panose="030F0702030302020204" pitchFamily="66" charset="0"/>
              </a:rPr>
            </a:br>
            <a:r>
              <a:rPr lang="en-US" sz="1800" dirty="0" smtClean="0">
                <a:latin typeface="Comic Sans MS" panose="030F0702030302020204" pitchFamily="66" charset="0"/>
              </a:rPr>
              <a:t> Soy </a:t>
            </a:r>
            <a:r>
              <a:rPr lang="en-US" sz="1800" dirty="0">
                <a:latin typeface="Comic Sans MS" panose="030F0702030302020204" pitchFamily="66" charset="0"/>
              </a:rPr>
              <a:t>production has grown so </a:t>
            </a:r>
            <a:r>
              <a:rPr lang="en-US" sz="1800" dirty="0" smtClean="0">
                <a:latin typeface="Comic Sans MS" panose="030F0702030302020204" pitchFamily="66" charset="0"/>
              </a:rPr>
              <a:t>quickly</a:t>
            </a:r>
            <a:br>
              <a:rPr lang="en-US" sz="1800" dirty="0" smtClean="0">
                <a:latin typeface="Comic Sans MS" panose="030F0702030302020204" pitchFamily="66" charset="0"/>
              </a:rPr>
            </a:br>
            <a:r>
              <a:rPr lang="en-US" sz="1800" dirty="0" smtClean="0">
                <a:latin typeface="Comic Sans MS" panose="030F0702030302020204" pitchFamily="66" charset="0"/>
              </a:rPr>
              <a:t> in </a:t>
            </a:r>
            <a:r>
              <a:rPr lang="en-US" sz="1800" dirty="0">
                <a:latin typeface="Comic Sans MS" panose="030F0702030302020204" pitchFamily="66" charset="0"/>
              </a:rPr>
              <a:t>Brazil that it has now become </a:t>
            </a:r>
            <a:r>
              <a:rPr lang="en-US" sz="1800" dirty="0" smtClean="0">
                <a:latin typeface="Comic Sans MS" panose="030F0702030302020204" pitchFamily="66" charset="0"/>
              </a:rPr>
              <a:t>a</a:t>
            </a:r>
            <a:br>
              <a:rPr lang="en-US" sz="1800" dirty="0" smtClean="0">
                <a:latin typeface="Comic Sans MS" panose="030F0702030302020204" pitchFamily="66" charset="0"/>
              </a:rPr>
            </a:br>
            <a:r>
              <a:rPr lang="en-US" sz="1800" dirty="0" smtClean="0">
                <a:latin typeface="Comic Sans MS" panose="030F0702030302020204" pitchFamily="66" charset="0"/>
              </a:rPr>
              <a:t> major </a:t>
            </a:r>
            <a:r>
              <a:rPr lang="en-US" sz="1800" dirty="0">
                <a:latin typeface="Comic Sans MS" panose="030F0702030302020204" pitchFamily="66" charset="0"/>
              </a:rPr>
              <a:t>threat to rainforests and soy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farms </a:t>
            </a:r>
            <a:r>
              <a:rPr lang="en-US" sz="1800" dirty="0">
                <a:latin typeface="Comic Sans MS" panose="030F0702030302020204" pitchFamily="66" charset="0"/>
              </a:rPr>
              <a:t>are expanding into </a:t>
            </a:r>
            <a:r>
              <a:rPr lang="en-US" sz="1800" dirty="0" err="1">
                <a:latin typeface="Comic Sans MS" panose="030F0702030302020204" pitchFamily="66" charset="0"/>
              </a:rPr>
              <a:t>undemarcated</a:t>
            </a:r>
            <a:r>
              <a:rPr lang="en-US" sz="1800" dirty="0">
                <a:latin typeface="Comic Sans MS" panose="030F0702030302020204" pitchFamily="66" charset="0"/>
              </a:rPr>
              <a:t>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indigenous </a:t>
            </a:r>
            <a:r>
              <a:rPr lang="en-US" sz="1800" dirty="0">
                <a:latin typeface="Comic Sans MS" panose="030F0702030302020204" pitchFamily="66" charset="0"/>
              </a:rPr>
              <a:t>lands, threatening tribal </a:t>
            </a:r>
            <a:r>
              <a:rPr lang="en-US" sz="1800" dirty="0" smtClean="0">
                <a:latin typeface="Comic Sans MS" panose="030F0702030302020204" pitchFamily="66" charset="0"/>
              </a:rPr>
              <a:t/>
            </a:r>
            <a:br>
              <a:rPr lang="en-US" sz="1800" dirty="0" smtClean="0">
                <a:latin typeface="Comic Sans MS" panose="030F0702030302020204" pitchFamily="66" charset="0"/>
              </a:rPr>
            </a:br>
            <a:r>
              <a:rPr lang="en-US" sz="1800" dirty="0" smtClean="0">
                <a:latin typeface="Comic Sans MS" panose="030F0702030302020204" pitchFamily="66" charset="0"/>
              </a:rPr>
              <a:t> people</a:t>
            </a:r>
            <a:r>
              <a:rPr lang="en-US" sz="1800" dirty="0">
                <a:latin typeface="Comic Sans MS" panose="030F0702030302020204" pitchFamily="66" charset="0"/>
              </a:rPr>
              <a:t>.</a:t>
            </a:r>
            <a:r>
              <a:rPr lang="en-US" dirty="0"/>
              <a:t/>
            </a:r>
            <a:br>
              <a:rPr lang="en-US" dirty="0"/>
            </a:br>
            <a:endParaRPr lang="en-US" dirty="0"/>
          </a:p>
        </p:txBody>
      </p:sp>
      <p:pic>
        <p:nvPicPr>
          <p:cNvPr id="17" name="Picture 2" descr="http://www.earth-policy.org/images/uploads/graphs_tables/update86_US-Brazil-A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600200"/>
            <a:ext cx="4495799" cy="5486400"/>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bwMode="auto">
          <a:xfrm>
            <a:off x="457199" y="3629"/>
            <a:ext cx="8229600" cy="83820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smtClean="0"/>
              <a:t>Soybean Production</a:t>
            </a:r>
            <a:endParaRPr lang="en-US" kern="0" dirty="0"/>
          </a:p>
        </p:txBody>
      </p:sp>
    </p:spTree>
    <p:extLst>
      <p:ext uri="{BB962C8B-B14F-4D97-AF65-F5344CB8AC3E}">
        <p14:creationId xmlns:p14="http://schemas.microsoft.com/office/powerpoint/2010/main" val="7417217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0419" name="Rectangle 3"/>
          <p:cNvSpPr>
            <a:spLocks noGrp="1" noChangeArrowheads="1"/>
          </p:cNvSpPr>
          <p:nvPr>
            <p:ph type="ctrTitle"/>
          </p:nvPr>
        </p:nvSpPr>
        <p:spPr>
          <a:xfrm>
            <a:off x="381000" y="130175"/>
            <a:ext cx="82296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rainforests being destroyed?</a:t>
            </a:r>
          </a:p>
        </p:txBody>
      </p:sp>
      <p:sp>
        <p:nvSpPr>
          <p:cNvPr id="60420" name="Rectangle 4"/>
          <p:cNvSpPr>
            <a:spLocks noGrp="1" noChangeArrowheads="1"/>
          </p:cNvSpPr>
          <p:nvPr>
            <p:ph type="subTitle" idx="1"/>
          </p:nvPr>
        </p:nvSpPr>
        <p:spPr/>
        <p:txBody>
          <a:bodyPr/>
          <a:lstStyle/>
          <a:p>
            <a:pPr eaLnBrk="1" hangingPunct="1"/>
            <a:endParaRPr lang="en-US" altLang="en-US" smtClean="0"/>
          </a:p>
        </p:txBody>
      </p:sp>
      <p:sp>
        <p:nvSpPr>
          <p:cNvPr id="60421"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14342" name="Text Box 6"/>
          <p:cNvSpPr txBox="1">
            <a:spLocks noChangeArrowheads="1"/>
          </p:cNvSpPr>
          <p:nvPr/>
        </p:nvSpPr>
        <p:spPr bwMode="auto">
          <a:xfrm>
            <a:off x="1019629" y="1204686"/>
            <a:ext cx="76962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r>
              <a:rPr lang="en-US" altLang="en-US" sz="5400">
                <a:solidFill>
                  <a:srgbClr val="000000"/>
                </a:solidFill>
                <a:latin typeface="Berlin Sans FB Demi" pitchFamily="34" charset="0"/>
              </a:rPr>
              <a:t>Grazing land for cattle</a:t>
            </a:r>
          </a:p>
        </p:txBody>
      </p:sp>
      <p:pic>
        <p:nvPicPr>
          <p:cNvPr id="14345" name="Picture 9" descr="MPj026294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29000"/>
            <a:ext cx="44196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down)">
                                      <p:cBhvr>
                                        <p:cTn id="7" dur="500"/>
                                        <p:tgtEl>
                                          <p:spTgt spid="14342"/>
                                        </p:tgtEl>
                                      </p:cBhvr>
                                    </p:animEffect>
                                  </p:childTnLst>
                                </p:cTn>
                              </p:par>
                              <p:par>
                                <p:cTn id="8" presetID="22" presetClass="entr" presetSubtype="4" fill="hold" nodeType="withEffect">
                                  <p:stCondLst>
                                    <p:cond delay="0"/>
                                  </p:stCondLst>
                                  <p:childTnLst>
                                    <p:set>
                                      <p:cBhvr>
                                        <p:cTn id="9" dur="1" fill="hold">
                                          <p:stCondLst>
                                            <p:cond delay="0"/>
                                          </p:stCondLst>
                                        </p:cTn>
                                        <p:tgtEl>
                                          <p:spTgt spid="14345"/>
                                        </p:tgtEl>
                                        <p:attrNameLst>
                                          <p:attrName>style.visibility</p:attrName>
                                        </p:attrNameLst>
                                      </p:cBhvr>
                                      <p:to>
                                        <p:strVal val="visible"/>
                                      </p:to>
                                    </p:set>
                                    <p:animEffect transition="in" filter="wipe(down)">
                                      <p:cBhvr>
                                        <p:cTn id="10"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1443" name="Rectangle 3"/>
          <p:cNvSpPr>
            <a:spLocks noGrp="1" noChangeArrowheads="1"/>
          </p:cNvSpPr>
          <p:nvPr>
            <p:ph type="ctrTitle"/>
          </p:nvPr>
        </p:nvSpPr>
        <p:spPr>
          <a:xfrm>
            <a:off x="685800" y="130175"/>
            <a:ext cx="7772400" cy="1470025"/>
          </a:xfrm>
        </p:spPr>
        <p:txBody>
          <a:bodyPr/>
          <a:lstStyle/>
          <a:p>
            <a:pPr eaLnBrk="1" hangingPunct="1"/>
            <a:r>
              <a:rPr lang="en-US" altLang="en-US" sz="6600" b="1" dirty="0" smtClean="0">
                <a:solidFill>
                  <a:schemeClr val="bg1"/>
                </a:solidFill>
                <a:latin typeface="Berlin Sans FB Demi" pitchFamily="34" charset="0"/>
              </a:rPr>
              <a:t>Cattle Ranching</a:t>
            </a:r>
          </a:p>
        </p:txBody>
      </p:sp>
      <p:sp>
        <p:nvSpPr>
          <p:cNvPr id="61444" name="Rectangle 4"/>
          <p:cNvSpPr>
            <a:spLocks noGrp="1" noChangeArrowheads="1"/>
          </p:cNvSpPr>
          <p:nvPr>
            <p:ph type="subTitle" idx="1"/>
          </p:nvPr>
        </p:nvSpPr>
        <p:spPr/>
        <p:txBody>
          <a:bodyPr/>
          <a:lstStyle/>
          <a:p>
            <a:pPr eaLnBrk="1" hangingPunct="1"/>
            <a:endParaRPr lang="en-US" altLang="en-US" smtClean="0"/>
          </a:p>
        </p:txBody>
      </p:sp>
      <p:sp>
        <p:nvSpPr>
          <p:cNvPr id="61445"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FFFF"/>
                </a:solidFill>
              </a:rPr>
              <a:t>Cattle are </a:t>
            </a:r>
          </a:p>
        </p:txBody>
      </p:sp>
      <p:sp>
        <p:nvSpPr>
          <p:cNvPr id="15366" name="Text Box 6"/>
          <p:cNvSpPr txBox="1">
            <a:spLocks noChangeArrowheads="1"/>
          </p:cNvSpPr>
          <p:nvPr/>
        </p:nvSpPr>
        <p:spPr bwMode="auto">
          <a:xfrm>
            <a:off x="990600" y="2101850"/>
            <a:ext cx="7696200" cy="374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4400">
                <a:solidFill>
                  <a:srgbClr val="000000"/>
                </a:solidFill>
              </a:rPr>
              <a:t>Cattle is raised only for the purpose to be killed and sold for its meat</a:t>
            </a:r>
          </a:p>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5400">
              <a:solidFill>
                <a:srgbClr val="000000"/>
              </a:solidFill>
              <a:latin typeface="Berlin Sans FB Demi" pitchFamily="34" charset="0"/>
            </a:endParaRPr>
          </a:p>
        </p:txBody>
      </p:sp>
      <p:pic>
        <p:nvPicPr>
          <p:cNvPr id="15369" name="Picture 9" descr="MCj023133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4208463"/>
            <a:ext cx="29718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AutoShape 10"/>
          <p:cNvSpPr>
            <a:spLocks noChangeArrowheads="1"/>
          </p:cNvSpPr>
          <p:nvPr/>
        </p:nvSpPr>
        <p:spPr bwMode="auto">
          <a:xfrm>
            <a:off x="4419600" y="4800600"/>
            <a:ext cx="1066800" cy="914400"/>
          </a:xfrm>
          <a:prstGeom prst="rightArrow">
            <a:avLst>
              <a:gd name="adj1" fmla="val 50000"/>
              <a:gd name="adj2" fmla="val 29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pic>
        <p:nvPicPr>
          <p:cNvPr id="15371" name="Picture 11" descr="MCj021593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3581400"/>
            <a:ext cx="2133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MCj041189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1200" y="4876800"/>
            <a:ext cx="2286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blinds(horizontal)">
                                      <p:cBhvr>
                                        <p:cTn id="7" dur="500"/>
                                        <p:tgtEl>
                                          <p:spTgt spid="153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369"/>
                                        </p:tgtEl>
                                        <p:attrNameLst>
                                          <p:attrName>style.visibility</p:attrName>
                                        </p:attrNameLst>
                                      </p:cBhvr>
                                      <p:to>
                                        <p:strVal val="visible"/>
                                      </p:to>
                                    </p:set>
                                    <p:animEffect transition="in" filter="wipe(left)">
                                      <p:cBhvr>
                                        <p:cTn id="12" dur="500"/>
                                        <p:tgtEl>
                                          <p:spTgt spid="153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70"/>
                                        </p:tgtEl>
                                        <p:attrNameLst>
                                          <p:attrName>style.visibility</p:attrName>
                                        </p:attrNameLst>
                                      </p:cBhvr>
                                      <p:to>
                                        <p:strVal val="visible"/>
                                      </p:to>
                                    </p:set>
                                    <p:animEffect transition="in" filter="wipe(left)">
                                      <p:cBhvr>
                                        <p:cTn id="17" dur="500"/>
                                        <p:tgtEl>
                                          <p:spTgt spid="153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372"/>
                                        </p:tgtEl>
                                        <p:attrNameLst>
                                          <p:attrName>style.visibility</p:attrName>
                                        </p:attrNameLst>
                                      </p:cBhvr>
                                      <p:to>
                                        <p:strVal val="visible"/>
                                      </p:to>
                                    </p:set>
                                    <p:animEffect transition="in" filter="wipe(left)">
                                      <p:cBhvr>
                                        <p:cTn id="22" dur="500"/>
                                        <p:tgtEl>
                                          <p:spTgt spid="15372"/>
                                        </p:tgtEl>
                                      </p:cBhvr>
                                    </p:animEffect>
                                  </p:childTnLst>
                                </p:cTn>
                              </p:par>
                              <p:par>
                                <p:cTn id="23" presetID="22" presetClass="entr" presetSubtype="8" fill="hold"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wipe(left)">
                                      <p:cBhvr>
                                        <p:cTn id="25"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na00389_"/>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2467" name="Rectangle 3"/>
          <p:cNvSpPr>
            <a:spLocks noGrp="1" noChangeArrowheads="1"/>
          </p:cNvSpPr>
          <p:nvPr>
            <p:ph type="ctrTitle"/>
          </p:nvPr>
        </p:nvSpPr>
        <p:spPr>
          <a:xfrm>
            <a:off x="533400" y="-381000"/>
            <a:ext cx="7772400" cy="1470025"/>
          </a:xfrm>
        </p:spPr>
        <p:txBody>
          <a:bodyPr/>
          <a:lstStyle/>
          <a:p>
            <a:pPr eaLnBrk="1" hangingPunct="1"/>
            <a:r>
              <a:rPr lang="en-US" altLang="en-US" sz="6600" b="1" dirty="0" smtClean="0">
                <a:solidFill>
                  <a:schemeClr val="bg1"/>
                </a:solidFill>
                <a:latin typeface="Berlin Sans FB Demi" pitchFamily="34" charset="0"/>
              </a:rPr>
              <a:t>Cattle Ranching</a:t>
            </a:r>
          </a:p>
        </p:txBody>
      </p:sp>
      <p:sp>
        <p:nvSpPr>
          <p:cNvPr id="62468" name="Rectangle 4"/>
          <p:cNvSpPr>
            <a:spLocks noGrp="1" noChangeArrowheads="1"/>
          </p:cNvSpPr>
          <p:nvPr>
            <p:ph type="subTitle" idx="1"/>
          </p:nvPr>
        </p:nvSpPr>
        <p:spPr/>
        <p:txBody>
          <a:bodyPr/>
          <a:lstStyle/>
          <a:p>
            <a:pPr eaLnBrk="1" hangingPunct="1"/>
            <a:endParaRPr lang="en-US" altLang="en-US" smtClean="0"/>
          </a:p>
        </p:txBody>
      </p:sp>
      <p:sp>
        <p:nvSpPr>
          <p:cNvPr id="62469" name="Rectangle 5"/>
          <p:cNvSpPr>
            <a:spLocks noChangeArrowheads="1"/>
          </p:cNvSpPr>
          <p:nvPr/>
        </p:nvSpPr>
        <p:spPr bwMode="auto">
          <a:xfrm>
            <a:off x="685800" y="1524000"/>
            <a:ext cx="7848600" cy="5029200"/>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000000"/>
              </a:solidFill>
            </a:endParaRPr>
          </a:p>
        </p:txBody>
      </p:sp>
      <p:sp>
        <p:nvSpPr>
          <p:cNvPr id="62470" name="Text Box 6"/>
          <p:cNvSpPr txBox="1">
            <a:spLocks noChangeArrowheads="1"/>
          </p:cNvSpPr>
          <p:nvPr/>
        </p:nvSpPr>
        <p:spPr bwMode="auto">
          <a:xfrm>
            <a:off x="838200" y="1447800"/>
            <a:ext cx="7696200" cy="704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3000">
                <a:solidFill>
                  <a:srgbClr val="000000"/>
                </a:solidFill>
              </a:rPr>
              <a:t>Ranchers slash and burn rainforests to grow grass pasture for cattle. Once the cattle have grazed sufficiently, they are slaughtered and exported to industrialized countries, including the United States, to be made into fast food hamburgers and frozen meat products. It has been estimated that for every quarter pound hamburger made from rainforest cattle, fifty-five square feet of rainforest was cleared—an area equal to the size of a small kitchen. </a:t>
            </a:r>
          </a:p>
          <a:p>
            <a:pPr eaLnBrk="1" hangingPunct="1">
              <a:spcBef>
                <a:spcPct val="50000"/>
              </a:spcBef>
              <a:buFontTx/>
              <a:buNone/>
            </a:pPr>
            <a:endParaRPr lang="en-US" altLang="en-US" sz="3000">
              <a:solidFill>
                <a:srgbClr val="000000"/>
              </a:solidFill>
            </a:endParaRPr>
          </a:p>
          <a:p>
            <a:pPr eaLnBrk="1" hangingPunct="1">
              <a:spcBef>
                <a:spcPct val="50000"/>
              </a:spcBef>
              <a:buFontTx/>
              <a:buNone/>
            </a:pPr>
            <a:endParaRPr lang="en-US" altLang="en-US" sz="5400">
              <a:solidFill>
                <a:srgbClr val="000000"/>
              </a:solidFill>
              <a:latin typeface="Berlin Sans FB Dem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35742" y="-1143001"/>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3491" name="Rectangle 3"/>
          <p:cNvSpPr>
            <a:spLocks noGrp="1" noChangeArrowheads="1"/>
          </p:cNvSpPr>
          <p:nvPr>
            <p:ph type="ctrTitle"/>
          </p:nvPr>
        </p:nvSpPr>
        <p:spPr>
          <a:xfrm>
            <a:off x="304800" y="130175"/>
            <a:ext cx="8534400" cy="1470025"/>
          </a:xfrm>
        </p:spPr>
        <p:txBody>
          <a:bodyPr>
            <a:normAutofit fontScale="90000"/>
          </a:bodyPr>
          <a:lstStyle/>
          <a:p>
            <a:pPr eaLnBrk="1" hangingPunct="1"/>
            <a:r>
              <a:rPr lang="en-US" altLang="en-US" sz="6600" b="1" dirty="0" smtClean="0">
                <a:solidFill>
                  <a:schemeClr val="bg1"/>
                </a:solidFill>
                <a:latin typeface="Berlin Sans FB Demi" pitchFamily="34" charset="0"/>
              </a:rPr>
              <a:t>Why are rainforests being destroyed?</a:t>
            </a:r>
          </a:p>
        </p:txBody>
      </p:sp>
      <p:sp>
        <p:nvSpPr>
          <p:cNvPr id="63492" name="Rectangle 4"/>
          <p:cNvSpPr>
            <a:spLocks noGrp="1" noChangeArrowheads="1"/>
          </p:cNvSpPr>
          <p:nvPr>
            <p:ph type="subTitle" idx="1"/>
          </p:nvPr>
        </p:nvSpPr>
        <p:spPr/>
        <p:txBody>
          <a:bodyPr/>
          <a:lstStyle/>
          <a:p>
            <a:pPr eaLnBrk="1" hangingPunct="1"/>
            <a:endParaRPr lang="en-US" altLang="en-US" smtClean="0"/>
          </a:p>
        </p:txBody>
      </p:sp>
      <p:sp>
        <p:nvSpPr>
          <p:cNvPr id="63493" name="Rectangle 5"/>
          <p:cNvSpPr>
            <a:spLocks noChangeArrowheads="1"/>
          </p:cNvSpPr>
          <p:nvPr/>
        </p:nvSpPr>
        <p:spPr bwMode="auto">
          <a:xfrm>
            <a:off x="685800" y="1965325"/>
            <a:ext cx="7848600" cy="4740275"/>
          </a:xfrm>
          <a:prstGeom prst="rect">
            <a:avLst/>
          </a:prstGeom>
          <a:solidFill>
            <a:schemeClr val="tx1"/>
          </a:solidFill>
          <a:ln w="57150">
            <a:solidFill>
              <a:schemeClr val="tx1"/>
            </a:solidFill>
            <a:miter lim="800000"/>
            <a:headEnd/>
            <a:tailEnd/>
          </a:ln>
          <a:effec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16390" name="Text Box 6"/>
          <p:cNvSpPr txBox="1">
            <a:spLocks noChangeArrowheads="1"/>
          </p:cNvSpPr>
          <p:nvPr/>
        </p:nvSpPr>
        <p:spPr bwMode="auto">
          <a:xfrm>
            <a:off x="1455057" y="1066800"/>
            <a:ext cx="76962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eaLnBrk="1" hangingPunct="1">
              <a:spcBef>
                <a:spcPct val="50000"/>
              </a:spcBef>
              <a:buFontTx/>
              <a:buNone/>
            </a:pPr>
            <a:endParaRPr lang="en-US" altLang="en-US" sz="1800">
              <a:solidFill>
                <a:srgbClr val="000000"/>
              </a:solidFill>
            </a:endParaRPr>
          </a:p>
          <a:p>
            <a:pPr eaLnBrk="1" hangingPunct="1">
              <a:spcBef>
                <a:spcPct val="50000"/>
              </a:spcBef>
              <a:buFontTx/>
              <a:buNone/>
            </a:pPr>
            <a:r>
              <a:rPr lang="en-US" altLang="en-US" sz="5400">
                <a:solidFill>
                  <a:srgbClr val="000000"/>
                </a:solidFill>
                <a:latin typeface="Berlin Sans FB Demi" pitchFamily="34" charset="0"/>
              </a:rPr>
              <a:t>Road construction</a:t>
            </a:r>
          </a:p>
        </p:txBody>
      </p:sp>
      <p:pic>
        <p:nvPicPr>
          <p:cNvPr id="16393" name="Picture 9" descr="MCj034932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276600"/>
            <a:ext cx="42672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90">
                                            <p:txEl>
                                              <p:pRg st="2" end="2"/>
                                            </p:txEl>
                                          </p:spTgt>
                                        </p:tgtEl>
                                        <p:attrNameLst>
                                          <p:attrName>style.visibility</p:attrName>
                                        </p:attrNameLst>
                                      </p:cBhvr>
                                      <p:to>
                                        <p:strVal val="visible"/>
                                      </p:to>
                                    </p:set>
                                    <p:animEffect transition="in" filter="checkerboard(across)">
                                      <p:cBhvr>
                                        <p:cTn id="7" dur="500"/>
                                        <p:tgtEl>
                                          <p:spTgt spid="16390">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6393"/>
                                        </p:tgtEl>
                                        <p:attrNameLst>
                                          <p:attrName>style.visibility</p:attrName>
                                        </p:attrNameLst>
                                      </p:cBhvr>
                                      <p:to>
                                        <p:strVal val="visible"/>
                                      </p:to>
                                    </p:set>
                                    <p:animEffect transition="in" filter="wipe(down)">
                                      <p:cBhvr>
                                        <p:cTn id="10"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itle 1"/>
          <p:cNvSpPr txBox="1">
            <a:spLocks/>
          </p:cNvSpPr>
          <p:nvPr/>
        </p:nvSpPr>
        <p:spPr bwMode="auto">
          <a:xfrm>
            <a:off x="457200" y="267494"/>
            <a:ext cx="8229600" cy="139903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b="1" kern="0" dirty="0" smtClean="0">
                <a:latin typeface="Berlin Sans FB Demi" panose="020E0802020502020306" pitchFamily="34" charset="0"/>
              </a:rPr>
              <a:t>Deforestation of Brazil’s Rainforest</a:t>
            </a:r>
            <a:endParaRPr lang="en-US" b="1" kern="0" dirty="0">
              <a:latin typeface="Berlin Sans FB Demi" panose="020E0802020502020306" pitchFamily="34" charset="0"/>
            </a:endParaRPr>
          </a:p>
        </p:txBody>
      </p:sp>
      <p:sp>
        <p:nvSpPr>
          <p:cNvPr id="6" name="Rectangle 5"/>
          <p:cNvSpPr/>
          <p:nvPr/>
        </p:nvSpPr>
        <p:spPr>
          <a:xfrm>
            <a:off x="457200" y="1951673"/>
            <a:ext cx="8686800" cy="1200329"/>
          </a:xfrm>
          <a:prstGeom prst="rect">
            <a:avLst/>
          </a:prstGeom>
          <a:solidFill>
            <a:schemeClr val="bg1"/>
          </a:solidFill>
        </p:spPr>
        <p:txBody>
          <a:bodyPr wrap="square">
            <a:spAutoFit/>
          </a:bodyPr>
          <a:lstStyle/>
          <a:p>
            <a:pPr marL="63500" indent="0" eaLnBrk="1" hangingPunct="1">
              <a:buFont typeface="Wingdings 2" pitchFamily="18" charset="2"/>
              <a:buNone/>
            </a:pPr>
            <a:r>
              <a:rPr lang="en-US" altLang="en-US" sz="3600" b="1" dirty="0" smtClean="0">
                <a:latin typeface="Berlin Sans FB Demi" panose="020E0802020502020306" pitchFamily="34" charset="0"/>
              </a:rPr>
              <a:t>http://www.teachertube.com/viewVideo.php?video_id=226836</a:t>
            </a:r>
          </a:p>
        </p:txBody>
      </p:sp>
    </p:spTree>
    <p:extLst>
      <p:ext uri="{BB962C8B-B14F-4D97-AF65-F5344CB8AC3E}">
        <p14:creationId xmlns:p14="http://schemas.microsoft.com/office/powerpoint/2010/main" val="2896177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7347" name="Rectangle 3"/>
          <p:cNvSpPr>
            <a:spLocks noGrp="1" noChangeArrowheads="1"/>
          </p:cNvSpPr>
          <p:nvPr>
            <p:ph type="ctrTitle"/>
          </p:nvPr>
        </p:nvSpPr>
        <p:spPr>
          <a:xfrm>
            <a:off x="685800" y="130175"/>
            <a:ext cx="7772400" cy="1470025"/>
          </a:xfrm>
        </p:spPr>
        <p:txBody>
          <a:bodyPr>
            <a:normAutofit fontScale="90000"/>
          </a:bodyPr>
          <a:lstStyle/>
          <a:p>
            <a:pPr eaLnBrk="1" hangingPunct="1"/>
            <a:r>
              <a:rPr lang="en-US" altLang="en-US" sz="6600" smtClean="0">
                <a:latin typeface="Berlin Sans FB Demi" pitchFamily="34" charset="0"/>
              </a:rPr>
              <a:t>Why are Rainforest being destroyed?</a:t>
            </a:r>
          </a:p>
        </p:txBody>
      </p:sp>
      <p:sp>
        <p:nvSpPr>
          <p:cNvPr id="57348" name="Rectangle 4"/>
          <p:cNvSpPr>
            <a:spLocks noGrp="1" noChangeArrowheads="1"/>
          </p:cNvSpPr>
          <p:nvPr>
            <p:ph type="subTitle" idx="1"/>
          </p:nvPr>
        </p:nvSpPr>
        <p:spPr/>
        <p:txBody>
          <a:bodyPr/>
          <a:lstStyle/>
          <a:p>
            <a:pPr eaLnBrk="1" hangingPunct="1"/>
            <a:endParaRPr lang="en-US" altLang="en-US" smtClean="0"/>
          </a:p>
        </p:txBody>
      </p:sp>
      <p:sp>
        <p:nvSpPr>
          <p:cNvPr id="57349" name="Rectangle 5"/>
          <p:cNvSpPr>
            <a:spLocks noChangeArrowheads="1"/>
          </p:cNvSpPr>
          <p:nvPr/>
        </p:nvSpPr>
        <p:spPr bwMode="auto">
          <a:xfrm>
            <a:off x="685800" y="1965325"/>
            <a:ext cx="7848600" cy="4740275"/>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sp>
        <p:nvSpPr>
          <p:cNvPr id="12294" name="Text Box 6"/>
          <p:cNvSpPr txBox="1">
            <a:spLocks noChangeArrowheads="1"/>
          </p:cNvSpPr>
          <p:nvPr/>
        </p:nvSpPr>
        <p:spPr bwMode="auto">
          <a:xfrm>
            <a:off x="914400" y="1524000"/>
            <a:ext cx="76962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solidFill>
                <a:srgbClr val="000000"/>
              </a:solidFill>
            </a:endParaRPr>
          </a:p>
          <a:p>
            <a:pPr algn="ctr" eaLnBrk="1" hangingPunct="1">
              <a:spcBef>
                <a:spcPct val="50000"/>
              </a:spcBef>
              <a:buFontTx/>
              <a:buNone/>
            </a:pPr>
            <a:r>
              <a:rPr lang="en-US" altLang="en-US" sz="6600">
                <a:solidFill>
                  <a:srgbClr val="000000"/>
                </a:solidFill>
                <a:latin typeface="Berlin Sans FB Demi" pitchFamily="34" charset="0"/>
              </a:rPr>
              <a:t>Deforestation</a:t>
            </a:r>
          </a:p>
          <a:p>
            <a:pPr algn="ctr" eaLnBrk="1" hangingPunct="1">
              <a:spcBef>
                <a:spcPct val="50000"/>
              </a:spcBef>
              <a:buFontTx/>
              <a:buNone/>
            </a:pPr>
            <a:r>
              <a:rPr lang="en-US" altLang="en-US" sz="5400">
                <a:solidFill>
                  <a:srgbClr val="000000"/>
                </a:solidFill>
                <a:latin typeface="Berlin Sans FB Demi" pitchFamily="34" charset="0"/>
              </a:rPr>
              <a:t>The removal of trees from an areas of land</a:t>
            </a:r>
          </a:p>
        </p:txBody>
      </p:sp>
      <p:pic>
        <p:nvPicPr>
          <p:cNvPr id="12295" name="Picture 7" descr="MPj0437268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0210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4">
                                            <p:txEl>
                                              <p:pRg st="1" end="1"/>
                                            </p:txEl>
                                          </p:spTgt>
                                        </p:tgtEl>
                                        <p:attrNameLst>
                                          <p:attrName>style.visibility</p:attrName>
                                        </p:attrNameLst>
                                      </p:cBhvr>
                                      <p:to>
                                        <p:strVal val="visible"/>
                                      </p:to>
                                    </p:set>
                                    <p:animEffect transition="in" filter="wipe(down)">
                                      <p:cBhvr>
                                        <p:cTn id="7" dur="500"/>
                                        <p:tgtEl>
                                          <p:spTgt spid="1229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294">
                                            <p:txEl>
                                              <p:pRg st="2" end="2"/>
                                            </p:txEl>
                                          </p:spTgt>
                                        </p:tgtEl>
                                        <p:attrNameLst>
                                          <p:attrName>style.visibility</p:attrName>
                                        </p:attrNameLst>
                                      </p:cBhvr>
                                      <p:to>
                                        <p:strVal val="visible"/>
                                      </p:to>
                                    </p:set>
                                    <p:animEffect transition="in" filter="wipe(down)">
                                      <p:cBhvr>
                                        <p:cTn id="12" dur="500"/>
                                        <p:tgtEl>
                                          <p:spTgt spid="1229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wipe(down)">
                                      <p:cBhvr>
                                        <p:cTn id="1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54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4515" name="Rectangle 3"/>
          <p:cNvSpPr>
            <a:spLocks noGrp="1" noChangeArrowheads="1"/>
          </p:cNvSpPr>
          <p:nvPr>
            <p:ph type="ctrTitle"/>
          </p:nvPr>
        </p:nvSpPr>
        <p:spPr>
          <a:xfrm>
            <a:off x="685800" y="130175"/>
            <a:ext cx="7772400" cy="1470025"/>
          </a:xfrm>
        </p:spPr>
        <p:txBody>
          <a:bodyPr/>
          <a:lstStyle/>
          <a:p>
            <a:pPr eaLnBrk="1" hangingPunct="1"/>
            <a:endParaRPr lang="en-US" altLang="en-US" sz="6600" smtClean="0">
              <a:latin typeface="Berlin Sans FB Demi" pitchFamily="34" charset="0"/>
            </a:endParaRPr>
          </a:p>
        </p:txBody>
      </p:sp>
      <p:sp>
        <p:nvSpPr>
          <p:cNvPr id="64516" name="Rectangle 4"/>
          <p:cNvSpPr>
            <a:spLocks noGrp="1" noChangeArrowheads="1"/>
          </p:cNvSpPr>
          <p:nvPr>
            <p:ph type="subTitle" idx="1"/>
          </p:nvPr>
        </p:nvSpPr>
        <p:spPr/>
        <p:txBody>
          <a:bodyPr/>
          <a:lstStyle/>
          <a:p>
            <a:pPr eaLnBrk="1" hangingPunct="1"/>
            <a:endParaRPr lang="en-US" altLang="en-US" smtClean="0"/>
          </a:p>
        </p:txBody>
      </p:sp>
      <p:sp>
        <p:nvSpPr>
          <p:cNvPr id="64517" name="Rectangle 5"/>
          <p:cNvSpPr>
            <a:spLocks noChangeArrowheads="1"/>
          </p:cNvSpPr>
          <p:nvPr/>
        </p:nvSpPr>
        <p:spPr bwMode="auto">
          <a:xfrm>
            <a:off x="304800" y="304800"/>
            <a:ext cx="8458200" cy="6096000"/>
          </a:xfrm>
          <a:prstGeom prst="rect">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FFFFFF"/>
              </a:solidFill>
            </a:endParaRPr>
          </a:p>
        </p:txBody>
      </p:sp>
      <p:pic>
        <p:nvPicPr>
          <p:cNvPr id="64518" name="Picture 11" descr="braz_defor_88-05-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5788"/>
            <a:ext cx="83058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na00389_"/>
          <p:cNvPicPr preferRelativeResize="0">
            <a:picLocks noGrp="1" noChangeArrowheads="1" noChangeShapeType="1"/>
          </p:cNvPicPr>
          <p:nvPr>
            <p:ph idx="1"/>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093621" y="-1192377"/>
            <a:ext cx="6956756" cy="9143998"/>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Box 4"/>
          <p:cNvSpPr txBox="1"/>
          <p:nvPr/>
        </p:nvSpPr>
        <p:spPr>
          <a:xfrm>
            <a:off x="1803400" y="228600"/>
            <a:ext cx="3225800" cy="769441"/>
          </a:xfrm>
          <a:prstGeom prst="rect">
            <a:avLst/>
          </a:prstGeom>
          <a:solidFill>
            <a:schemeClr val="bg1"/>
          </a:solidFill>
        </p:spPr>
        <p:txBody>
          <a:bodyPr wrap="square" rtlCol="0">
            <a:spAutoFit/>
          </a:bodyPr>
          <a:lstStyle/>
          <a:p>
            <a:pPr algn="ctr"/>
            <a:r>
              <a:rPr lang="en-US" sz="4400" b="1" dirty="0" smtClean="0"/>
              <a:t>Exit Ticket</a:t>
            </a:r>
            <a:endParaRPr lang="en-US" sz="4400" b="1" dirty="0"/>
          </a:p>
        </p:txBody>
      </p:sp>
      <p:pic>
        <p:nvPicPr>
          <p:cNvPr id="6" name="Picture 3" descr="C:\Users\Terrenice\AppData\Local\Microsoft\Windows\Temporary Internet Files\Content.IE5\MH0VVZ36\MC9004419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999" y="228601"/>
            <a:ext cx="1620089" cy="1422400"/>
          </a:xfrm>
          <a:prstGeom prst="rect">
            <a:avLst/>
          </a:prstGeom>
          <a:solidFill>
            <a:schemeClr val="bg1"/>
          </a:solidFill>
          <a:ln>
            <a:noFill/>
          </a:ln>
          <a:extLst/>
        </p:spPr>
      </p:pic>
      <p:sp>
        <p:nvSpPr>
          <p:cNvPr id="7" name="TextBox 6"/>
          <p:cNvSpPr txBox="1"/>
          <p:nvPr/>
        </p:nvSpPr>
        <p:spPr>
          <a:xfrm>
            <a:off x="685798" y="1672772"/>
            <a:ext cx="7924801" cy="4678204"/>
          </a:xfrm>
          <a:prstGeom prst="rect">
            <a:avLst/>
          </a:prstGeom>
          <a:solidFill>
            <a:schemeClr val="bg1"/>
          </a:solidFill>
        </p:spPr>
        <p:txBody>
          <a:bodyPr wrap="square" rtlCol="0">
            <a:spAutoFit/>
          </a:bodyPr>
          <a:lstStyle/>
          <a:p>
            <a:r>
              <a:rPr lang="en-US" sz="2800" b="1" dirty="0" smtClean="0"/>
              <a:t>Students work in pairs to come up with answers to the following question…</a:t>
            </a:r>
          </a:p>
          <a:p>
            <a:endParaRPr lang="en-US" sz="2800" b="1" dirty="0"/>
          </a:p>
          <a:p>
            <a:r>
              <a:rPr lang="en-US" sz="2800" b="1" dirty="0" smtClean="0"/>
              <a:t>Which of these is NOT a reason why rainforests are important to Brazil’s economy?  </a:t>
            </a:r>
          </a:p>
          <a:p>
            <a:endParaRPr lang="en-US" sz="2800" b="1" dirty="0"/>
          </a:p>
          <a:p>
            <a:r>
              <a:rPr lang="en-US" sz="2800" b="1" dirty="0" smtClean="0"/>
              <a:t>Three answers must be incorrect (but one close)</a:t>
            </a:r>
          </a:p>
          <a:p>
            <a:r>
              <a:rPr lang="en-US" sz="2800" b="1" dirty="0" smtClean="0"/>
              <a:t>One answer correct.</a:t>
            </a:r>
          </a:p>
          <a:p>
            <a:endParaRPr lang="en-US" dirty="0"/>
          </a:p>
        </p:txBody>
      </p:sp>
    </p:spTree>
    <p:extLst>
      <p:ext uri="{BB962C8B-B14F-4D97-AF65-F5344CB8AC3E}">
        <p14:creationId xmlns:p14="http://schemas.microsoft.com/office/powerpoint/2010/main" val="2950413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362" name="Rectangle 2"/>
          <p:cNvSpPr>
            <a:spLocks noGrp="1" noChangeArrowheads="1"/>
          </p:cNvSpPr>
          <p:nvPr>
            <p:ph type="title"/>
          </p:nvPr>
        </p:nvSpPr>
        <p:spPr>
          <a:xfrm>
            <a:off x="304800" y="76200"/>
            <a:ext cx="8229600" cy="1143000"/>
          </a:xfrm>
          <a:solidFill>
            <a:schemeClr val="bg1"/>
          </a:solidFill>
        </p:spPr>
        <p:txBody>
          <a:bodyPr>
            <a:normAutofit fontScale="90000"/>
          </a:bodyPr>
          <a:lstStyle/>
          <a:p>
            <a:pPr algn="l" eaLnBrk="1" hangingPunct="1"/>
            <a:r>
              <a:rPr lang="en-US" altLang="en-US" sz="4000" b="1" dirty="0" smtClean="0"/>
              <a:t>Which is a problem associated with deforestation?</a:t>
            </a:r>
            <a:r>
              <a:rPr lang="en-US" altLang="en-US" sz="4000" dirty="0" smtClean="0"/>
              <a:t> </a:t>
            </a:r>
          </a:p>
        </p:txBody>
      </p:sp>
      <p:sp>
        <p:nvSpPr>
          <p:cNvPr id="15363" name="Rectangle 3"/>
          <p:cNvSpPr>
            <a:spLocks noGrp="1" noChangeArrowheads="1"/>
          </p:cNvSpPr>
          <p:nvPr>
            <p:ph idx="1"/>
          </p:nvPr>
        </p:nvSpPr>
        <p:spPr>
          <a:xfrm>
            <a:off x="304800" y="1447800"/>
            <a:ext cx="8229600" cy="4525963"/>
          </a:xfrm>
          <a:solidFill>
            <a:schemeClr val="bg1"/>
          </a:solidFill>
        </p:spPr>
        <p:txBody>
          <a:bodyPr/>
          <a:lstStyle/>
          <a:p>
            <a:pPr eaLnBrk="1" hangingPunct="1"/>
            <a:r>
              <a:rPr lang="en-US" altLang="en-US" dirty="0" smtClean="0"/>
              <a:t>A. More oxygen is available on the planet.</a:t>
            </a:r>
          </a:p>
          <a:p>
            <a:pPr eaLnBrk="1" hangingPunct="1"/>
            <a:r>
              <a:rPr lang="en-US" altLang="en-US" dirty="0" smtClean="0"/>
              <a:t>B. Poor </a:t>
            </a:r>
            <a:r>
              <a:rPr lang="en-US" altLang="en-US" dirty="0"/>
              <a:t>people earn money from selling trees.</a:t>
            </a:r>
          </a:p>
          <a:p>
            <a:pPr eaLnBrk="1" hangingPunct="1"/>
            <a:r>
              <a:rPr lang="en-US" altLang="en-US" dirty="0" smtClean="0"/>
              <a:t>C. Native people have too much forest for their needs.</a:t>
            </a:r>
          </a:p>
          <a:p>
            <a:pPr eaLnBrk="1" hangingPunct="1"/>
            <a:r>
              <a:rPr lang="en-US" altLang="en-US" dirty="0" smtClean="0"/>
              <a:t>D. There is less forest to produce goods that humans need. </a:t>
            </a:r>
          </a:p>
          <a:p>
            <a:pPr eaLnBrk="1" hangingPunct="1"/>
            <a:endParaRPr lang="en-US" altLang="en-US" dirty="0" smtClean="0"/>
          </a:p>
        </p:txBody>
      </p:sp>
    </p:spTree>
    <p:extLst>
      <p:ext uri="{BB962C8B-B14F-4D97-AF65-F5344CB8AC3E}">
        <p14:creationId xmlns:p14="http://schemas.microsoft.com/office/powerpoint/2010/main" val="3544954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algn="ctr" eaLnBrk="1" fontAlgn="auto" hangingPunct="1">
              <a:spcAft>
                <a:spcPts val="0"/>
              </a:spcAft>
              <a:defRPr/>
            </a:pPr>
            <a:r>
              <a:rPr lang="en-US" dirty="0" smtClean="0">
                <a:solidFill>
                  <a:schemeClr val="accent1">
                    <a:tint val="83000"/>
                    <a:satMod val="150000"/>
                  </a:schemeClr>
                </a:solidFill>
              </a:rPr>
              <a:t>What is smog? </a:t>
            </a:r>
            <a:endParaRPr lang="en-US" dirty="0">
              <a:solidFill>
                <a:schemeClr val="accent1">
                  <a:tint val="83000"/>
                  <a:satMod val="150000"/>
                </a:schemeClr>
              </a:solidFill>
            </a:endParaRPr>
          </a:p>
        </p:txBody>
      </p:sp>
      <p:sp>
        <p:nvSpPr>
          <p:cNvPr id="24579" name="Content Placeholder 2"/>
          <p:cNvSpPr>
            <a:spLocks noGrp="1"/>
          </p:cNvSpPr>
          <p:nvPr>
            <p:ph idx="1"/>
          </p:nvPr>
        </p:nvSpPr>
        <p:spPr>
          <a:xfrm>
            <a:off x="0" y="1236663"/>
            <a:ext cx="9144000" cy="2954337"/>
          </a:xfrm>
        </p:spPr>
        <p:txBody>
          <a:bodyPr/>
          <a:lstStyle/>
          <a:p>
            <a:pPr marL="63500" indent="0" eaLnBrk="1" hangingPunct="1">
              <a:buFont typeface="Wingdings 2" pitchFamily="18" charset="2"/>
              <a:buNone/>
            </a:pPr>
            <a:r>
              <a:rPr lang="en-US" altLang="en-US" smtClean="0"/>
              <a:t>Smog is basically derived from the merging of two words; smoke and fog. The atmospheric pollutants or gases that form smog are released in the air when fuels are burnt. When sunlight and its heat react with these gases and fine particles in the atmosphere, smog is formed.</a:t>
            </a:r>
          </a:p>
        </p:txBody>
      </p:sp>
      <p:pic>
        <p:nvPicPr>
          <p:cNvPr id="24580" name="Picture 4" descr="http://www.personal.psu.edu/users/e/t/etc127/LA-smog-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6386" name="Rectangle 2"/>
          <p:cNvSpPr>
            <a:spLocks noGrp="1" noChangeArrowheads="1"/>
          </p:cNvSpPr>
          <p:nvPr>
            <p:ph type="title"/>
          </p:nvPr>
        </p:nvSpPr>
        <p:spPr>
          <a:xfrm>
            <a:off x="228600" y="0"/>
            <a:ext cx="8229600" cy="1143000"/>
          </a:xfrm>
          <a:solidFill>
            <a:schemeClr val="bg1"/>
          </a:solidFill>
        </p:spPr>
        <p:txBody>
          <a:bodyPr>
            <a:normAutofit fontScale="90000"/>
          </a:bodyPr>
          <a:lstStyle/>
          <a:p>
            <a:pPr eaLnBrk="1" hangingPunct="1"/>
            <a:r>
              <a:rPr lang="en-US" altLang="en-US" sz="4000" dirty="0" smtClean="0"/>
              <a:t> Which is a problem associated with deforestation?</a:t>
            </a:r>
          </a:p>
        </p:txBody>
      </p:sp>
      <p:sp>
        <p:nvSpPr>
          <p:cNvPr id="16387" name="Rectangle 3"/>
          <p:cNvSpPr>
            <a:spLocks noGrp="1" noChangeArrowheads="1"/>
          </p:cNvSpPr>
          <p:nvPr>
            <p:ph idx="1"/>
          </p:nvPr>
        </p:nvSpPr>
        <p:spPr>
          <a:xfrm>
            <a:off x="304800" y="1447800"/>
            <a:ext cx="8229600" cy="4244181"/>
          </a:xfrm>
          <a:solidFill>
            <a:schemeClr val="bg1"/>
          </a:solidFill>
        </p:spPr>
        <p:txBody>
          <a:bodyPr/>
          <a:lstStyle/>
          <a:p>
            <a:pPr eaLnBrk="1" hangingPunct="1"/>
            <a:r>
              <a:rPr lang="en-US" altLang="en-US" dirty="0" smtClean="0"/>
              <a:t>D. There is less forest to produce goods that humans need. </a:t>
            </a:r>
          </a:p>
          <a:p>
            <a:pPr eaLnBrk="1" hangingPunct="1"/>
            <a:endParaRPr lang="en-US" altLang="en-US" dirty="0" smtClean="0"/>
          </a:p>
        </p:txBody>
      </p:sp>
      <p:pic>
        <p:nvPicPr>
          <p:cNvPr id="16388" name="Picture 8" descr="12120567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080656"/>
            <a:ext cx="4457700" cy="377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COP15-REDD-Rainforest-or--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4686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704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410" name="Rectangle 2"/>
          <p:cNvSpPr>
            <a:spLocks noGrp="1" noChangeArrowheads="1"/>
          </p:cNvSpPr>
          <p:nvPr>
            <p:ph type="title"/>
          </p:nvPr>
        </p:nvSpPr>
        <p:spPr>
          <a:xfrm>
            <a:off x="304800" y="14514"/>
            <a:ext cx="8229600" cy="1143000"/>
          </a:xfrm>
          <a:solidFill>
            <a:schemeClr val="bg1"/>
          </a:solidFill>
        </p:spPr>
        <p:txBody>
          <a:bodyPr/>
          <a:lstStyle/>
          <a:p>
            <a:pPr eaLnBrk="1" hangingPunct="1"/>
            <a:r>
              <a:rPr lang="en-US" altLang="en-US" sz="3200" b="1" dirty="0" smtClean="0"/>
              <a:t> Why does deforestation increase when the value of crops and cattle go up?</a:t>
            </a:r>
            <a:r>
              <a:rPr lang="en-US" altLang="en-US" sz="4000" dirty="0" smtClean="0"/>
              <a:t> </a:t>
            </a:r>
          </a:p>
        </p:txBody>
      </p:sp>
      <p:sp>
        <p:nvSpPr>
          <p:cNvPr id="17411" name="Rectangle 3"/>
          <p:cNvSpPr>
            <a:spLocks noGrp="1" noChangeArrowheads="1"/>
          </p:cNvSpPr>
          <p:nvPr>
            <p:ph idx="1"/>
          </p:nvPr>
        </p:nvSpPr>
        <p:spPr>
          <a:xfrm>
            <a:off x="304800" y="1447801"/>
            <a:ext cx="8229600" cy="3886200"/>
          </a:xfrm>
          <a:solidFill>
            <a:schemeClr val="bg1"/>
          </a:solidFill>
        </p:spPr>
        <p:txBody>
          <a:bodyPr/>
          <a:lstStyle/>
          <a:p>
            <a:pPr eaLnBrk="1" hangingPunct="1"/>
            <a:r>
              <a:rPr lang="en-US" altLang="en-US" dirty="0" smtClean="0"/>
              <a:t>A. The value of timber goes up.</a:t>
            </a:r>
          </a:p>
          <a:p>
            <a:pPr eaLnBrk="1" hangingPunct="1"/>
            <a:r>
              <a:rPr lang="en-US" altLang="en-US" dirty="0" smtClean="0"/>
              <a:t>B. Laws to protect the rain forest are not enforced. </a:t>
            </a:r>
          </a:p>
          <a:p>
            <a:pPr eaLnBrk="1" hangingPunct="1"/>
            <a:r>
              <a:rPr lang="en-US" altLang="en-US" dirty="0" smtClean="0"/>
              <a:t>C. People think they can make more profit selling cattle and crops.</a:t>
            </a:r>
          </a:p>
          <a:p>
            <a:pPr eaLnBrk="1" hangingPunct="1"/>
            <a:r>
              <a:rPr lang="en-US" altLang="en-US" dirty="0" smtClean="0"/>
              <a:t>D. Environmental groups work with the government only when prices are down. </a:t>
            </a:r>
          </a:p>
        </p:txBody>
      </p:sp>
    </p:spTree>
    <p:extLst>
      <p:ext uri="{BB962C8B-B14F-4D97-AF65-F5344CB8AC3E}">
        <p14:creationId xmlns:p14="http://schemas.microsoft.com/office/powerpoint/2010/main" val="32148934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434" name="Rectangle 2"/>
          <p:cNvSpPr>
            <a:spLocks noGrp="1" noChangeArrowheads="1"/>
          </p:cNvSpPr>
          <p:nvPr>
            <p:ph type="title"/>
          </p:nvPr>
        </p:nvSpPr>
        <p:spPr>
          <a:xfrm>
            <a:off x="381000" y="0"/>
            <a:ext cx="8229600" cy="1143000"/>
          </a:xfrm>
          <a:solidFill>
            <a:schemeClr val="bg1"/>
          </a:solidFill>
        </p:spPr>
        <p:txBody>
          <a:bodyPr/>
          <a:lstStyle/>
          <a:p>
            <a:pPr eaLnBrk="1" hangingPunct="1"/>
            <a:r>
              <a:rPr lang="en-US" altLang="en-US" sz="3200" b="1" dirty="0" smtClean="0"/>
              <a:t>Why does deforestation increase when the value of crops and cattle go up.</a:t>
            </a:r>
          </a:p>
        </p:txBody>
      </p:sp>
      <p:sp>
        <p:nvSpPr>
          <p:cNvPr id="18435" name="Rectangle 3"/>
          <p:cNvSpPr>
            <a:spLocks noGrp="1" noChangeArrowheads="1"/>
          </p:cNvSpPr>
          <p:nvPr>
            <p:ph idx="1"/>
          </p:nvPr>
        </p:nvSpPr>
        <p:spPr>
          <a:xfrm>
            <a:off x="304800" y="1371600"/>
            <a:ext cx="8229600" cy="4525963"/>
          </a:xfrm>
          <a:solidFill>
            <a:schemeClr val="bg1"/>
          </a:solidFill>
        </p:spPr>
        <p:txBody>
          <a:bodyPr/>
          <a:lstStyle/>
          <a:p>
            <a:pPr eaLnBrk="1" hangingPunct="1"/>
            <a:r>
              <a:rPr lang="en-US" altLang="en-US" dirty="0" smtClean="0"/>
              <a:t>C. People think they can make more profit selling cattle and crops.</a:t>
            </a:r>
          </a:p>
          <a:p>
            <a:pPr eaLnBrk="1" hangingPunct="1"/>
            <a:endParaRPr lang="en-US" altLang="en-US" dirty="0" smtClean="0"/>
          </a:p>
          <a:p>
            <a:pPr eaLnBrk="1" hangingPunct="1"/>
            <a:endParaRPr lang="en-US" altLang="en-US" dirty="0" smtClean="0"/>
          </a:p>
          <a:p>
            <a:pPr eaLnBrk="1" hangingPunct="1"/>
            <a:endParaRPr lang="en-US" altLang="en-US" dirty="0" smtClean="0"/>
          </a:p>
        </p:txBody>
      </p:sp>
      <p:pic>
        <p:nvPicPr>
          <p:cNvPr id="18436" name="Picture 5" descr="ibama-seizing-ca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60461"/>
            <a:ext cx="4724400" cy="389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crop_rotation_q1_142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6" y="2982686"/>
            <a:ext cx="4434115" cy="387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4378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na00389_"/>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l="29977" t="10966" r="12613" b="10490"/>
          <a:stretch>
            <a:fillRect/>
          </a:stretch>
        </p:blipFill>
        <p:spPr bwMode="auto">
          <a:xfrm rot="16200000">
            <a:off x="1143000" y="-10668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9458" name="Rectangle 2"/>
          <p:cNvSpPr>
            <a:spLocks noGrp="1" noChangeArrowheads="1"/>
          </p:cNvSpPr>
          <p:nvPr>
            <p:ph type="title"/>
          </p:nvPr>
        </p:nvSpPr>
        <p:spPr>
          <a:xfrm>
            <a:off x="457199" y="76199"/>
            <a:ext cx="8229600" cy="1389888"/>
          </a:xfrm>
          <a:solidFill>
            <a:schemeClr val="bg1"/>
          </a:solidFill>
        </p:spPr>
        <p:txBody>
          <a:bodyPr>
            <a:normAutofit/>
          </a:bodyPr>
          <a:lstStyle/>
          <a:p>
            <a:pPr eaLnBrk="1" hangingPunct="1"/>
            <a:r>
              <a:rPr lang="en-US" altLang="en-US" sz="4000" dirty="0" smtClean="0"/>
              <a:t>What is the main crop grown in areas of deforestation? </a:t>
            </a:r>
          </a:p>
        </p:txBody>
      </p:sp>
      <p:sp>
        <p:nvSpPr>
          <p:cNvPr id="19459" name="Rectangle 3"/>
          <p:cNvSpPr>
            <a:spLocks noGrp="1" noChangeArrowheads="1"/>
          </p:cNvSpPr>
          <p:nvPr>
            <p:ph idx="1"/>
          </p:nvPr>
        </p:nvSpPr>
        <p:spPr>
          <a:xfrm>
            <a:off x="457200" y="1600200"/>
            <a:ext cx="8229600" cy="5334001"/>
          </a:xfrm>
          <a:solidFill>
            <a:schemeClr val="bg1"/>
          </a:solidFill>
        </p:spPr>
        <p:txBody>
          <a:bodyPr/>
          <a:lstStyle/>
          <a:p>
            <a:pPr eaLnBrk="1" hangingPunct="1"/>
            <a:r>
              <a:rPr lang="en-US" altLang="en-US" dirty="0" smtClean="0"/>
              <a:t>A. Cocoa</a:t>
            </a:r>
          </a:p>
          <a:p>
            <a:pPr eaLnBrk="1" hangingPunct="1"/>
            <a:r>
              <a:rPr lang="en-US" altLang="en-US" dirty="0" smtClean="0"/>
              <a:t>B. rubber</a:t>
            </a:r>
          </a:p>
          <a:p>
            <a:pPr eaLnBrk="1" hangingPunct="1"/>
            <a:r>
              <a:rPr lang="en-US" altLang="en-US" dirty="0" smtClean="0"/>
              <a:t>C. soybeans</a:t>
            </a:r>
          </a:p>
          <a:p>
            <a:pPr eaLnBrk="1" hangingPunct="1"/>
            <a:r>
              <a:rPr lang="en-US" altLang="en-US" dirty="0" smtClean="0"/>
              <a:t>D. Brazil nuts </a:t>
            </a:r>
          </a:p>
        </p:txBody>
      </p:sp>
      <p:pic>
        <p:nvPicPr>
          <p:cNvPr id="19460" name="Picture 5" descr="sustainab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2629" y="1828800"/>
            <a:ext cx="2457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Rubber-tapper-460x2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88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descr="soja-ver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657" y="4307114"/>
            <a:ext cx="3657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1" descr="opened_pod_containing_brazil_nuts_in_shell_refer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3114" y="4285343"/>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388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79286" y="-1113971"/>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482" name="Rectangle 2"/>
          <p:cNvSpPr>
            <a:spLocks noGrp="1" noChangeArrowheads="1"/>
          </p:cNvSpPr>
          <p:nvPr>
            <p:ph type="title"/>
          </p:nvPr>
        </p:nvSpPr>
        <p:spPr>
          <a:xfrm>
            <a:off x="493485" y="228600"/>
            <a:ext cx="8229600" cy="1143000"/>
          </a:xfrm>
          <a:solidFill>
            <a:schemeClr val="bg1"/>
          </a:solidFill>
        </p:spPr>
        <p:txBody>
          <a:bodyPr>
            <a:normAutofit fontScale="90000"/>
          </a:bodyPr>
          <a:lstStyle/>
          <a:p>
            <a:pPr eaLnBrk="1" hangingPunct="1"/>
            <a:r>
              <a:rPr lang="en-US" altLang="en-US" sz="4000" dirty="0" smtClean="0"/>
              <a:t>What is the main crop grown in areas of deforestation?</a:t>
            </a:r>
          </a:p>
        </p:txBody>
      </p:sp>
      <p:sp>
        <p:nvSpPr>
          <p:cNvPr id="20483" name="Rectangle 3"/>
          <p:cNvSpPr>
            <a:spLocks noGrp="1" noChangeArrowheads="1"/>
          </p:cNvSpPr>
          <p:nvPr>
            <p:ph idx="1"/>
          </p:nvPr>
        </p:nvSpPr>
        <p:spPr>
          <a:xfrm>
            <a:off x="457200" y="1600200"/>
            <a:ext cx="8229600" cy="5286830"/>
          </a:xfrm>
          <a:solidFill>
            <a:schemeClr val="bg1"/>
          </a:solidFill>
        </p:spPr>
        <p:txBody>
          <a:bodyPr/>
          <a:lstStyle/>
          <a:p>
            <a:pPr eaLnBrk="1" hangingPunct="1"/>
            <a:r>
              <a:rPr lang="en-US" altLang="en-US" dirty="0" smtClean="0"/>
              <a:t>C. soybeans</a:t>
            </a:r>
          </a:p>
        </p:txBody>
      </p:sp>
      <p:pic>
        <p:nvPicPr>
          <p:cNvPr id="20484" name="Picture 5" descr="amazon-a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686" y="1752600"/>
            <a:ext cx="518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7" descr="ANd9GcRZRHua7reIJvZwRJ_t6W9_SsZIsqQfzBVbo9IWsuOVUyCfhYLZq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57" y="2367642"/>
            <a:ext cx="3581400" cy="418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931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530" name="Rectangle 2"/>
          <p:cNvSpPr>
            <a:spLocks noGrp="1" noChangeArrowheads="1"/>
          </p:cNvSpPr>
          <p:nvPr>
            <p:ph type="title"/>
          </p:nvPr>
        </p:nvSpPr>
        <p:spPr>
          <a:xfrm>
            <a:off x="457199" y="18143"/>
            <a:ext cx="8229600" cy="1143000"/>
          </a:xfrm>
          <a:solidFill>
            <a:schemeClr val="bg1"/>
          </a:solidFill>
        </p:spPr>
        <p:txBody>
          <a:bodyPr/>
          <a:lstStyle/>
          <a:p>
            <a:pPr algn="l" eaLnBrk="1" hangingPunct="1"/>
            <a:r>
              <a:rPr lang="en-US" altLang="en-US" sz="2800" b="1" dirty="0" smtClean="0"/>
              <a:t>The world gets 20 percent of which resource from the Amazon rain forest?</a:t>
            </a:r>
            <a:r>
              <a:rPr lang="en-US" altLang="en-US" sz="4000" dirty="0" smtClean="0"/>
              <a:t> </a:t>
            </a:r>
          </a:p>
        </p:txBody>
      </p:sp>
      <p:sp>
        <p:nvSpPr>
          <p:cNvPr id="22531" name="Rectangle 3"/>
          <p:cNvSpPr>
            <a:spLocks noGrp="1" noChangeArrowheads="1"/>
          </p:cNvSpPr>
          <p:nvPr>
            <p:ph idx="1"/>
          </p:nvPr>
        </p:nvSpPr>
        <p:spPr>
          <a:xfrm>
            <a:off x="2133600" y="1524000"/>
            <a:ext cx="4343400" cy="2667000"/>
          </a:xfrm>
          <a:solidFill>
            <a:schemeClr val="bg1"/>
          </a:solidFill>
        </p:spPr>
        <p:txBody>
          <a:bodyPr/>
          <a:lstStyle/>
          <a:p>
            <a:pPr eaLnBrk="1" hangingPunct="1"/>
            <a:r>
              <a:rPr lang="en-US" altLang="en-US" dirty="0" smtClean="0"/>
              <a:t>A. medicine</a:t>
            </a:r>
          </a:p>
          <a:p>
            <a:pPr eaLnBrk="1" hangingPunct="1"/>
            <a:r>
              <a:rPr lang="en-US" altLang="en-US" dirty="0" smtClean="0"/>
              <a:t>B. oxygen</a:t>
            </a:r>
          </a:p>
          <a:p>
            <a:pPr eaLnBrk="1" hangingPunct="1"/>
            <a:r>
              <a:rPr lang="en-US" altLang="en-US" dirty="0" smtClean="0"/>
              <a:t>C. rubber</a:t>
            </a:r>
          </a:p>
          <a:p>
            <a:pPr eaLnBrk="1" hangingPunct="1"/>
            <a:r>
              <a:rPr lang="en-US" altLang="en-US" dirty="0" smtClean="0"/>
              <a:t>D. soybeans </a:t>
            </a:r>
          </a:p>
        </p:txBody>
      </p:sp>
    </p:spTree>
    <p:extLst>
      <p:ext uri="{BB962C8B-B14F-4D97-AF65-F5344CB8AC3E}">
        <p14:creationId xmlns:p14="http://schemas.microsoft.com/office/powerpoint/2010/main" val="39800673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na00389_"/>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l="29977" t="10966" r="12613" b="10490"/>
          <a:stretch>
            <a:fillRect/>
          </a:stretch>
        </p:blipFill>
        <p:spPr bwMode="auto">
          <a:xfrm rot="16200000">
            <a:off x="1143000" y="-1143000"/>
            <a:ext cx="6858000" cy="9144000"/>
          </a:xfrm>
          <a:prstGeom prst="rect">
            <a:avLst/>
          </a:prstGeom>
          <a:solidFill>
            <a:srgbClr val="CCFF66"/>
          </a:solidFill>
          <a:ln>
            <a:noFill/>
          </a:ln>
          <a:effectLst/>
          <a:extLs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554" name="Rectangle 2"/>
          <p:cNvSpPr>
            <a:spLocks noGrp="1" noChangeArrowheads="1"/>
          </p:cNvSpPr>
          <p:nvPr>
            <p:ph type="title"/>
          </p:nvPr>
        </p:nvSpPr>
        <p:spPr>
          <a:xfrm>
            <a:off x="457199" y="7257"/>
            <a:ext cx="8229600" cy="1143000"/>
          </a:xfrm>
          <a:solidFill>
            <a:schemeClr val="bg1"/>
          </a:solidFill>
        </p:spPr>
        <p:txBody>
          <a:bodyPr/>
          <a:lstStyle/>
          <a:p>
            <a:pPr eaLnBrk="1" hangingPunct="1"/>
            <a:r>
              <a:rPr lang="en-US" altLang="en-US" sz="3200" b="1" dirty="0" smtClean="0"/>
              <a:t> The world gets 20 percent of which resource from the Amazon rain forest?</a:t>
            </a:r>
          </a:p>
        </p:txBody>
      </p:sp>
      <p:sp>
        <p:nvSpPr>
          <p:cNvPr id="23555" name="Rectangle 3"/>
          <p:cNvSpPr>
            <a:spLocks noGrp="1" noChangeArrowheads="1"/>
          </p:cNvSpPr>
          <p:nvPr>
            <p:ph idx="1"/>
          </p:nvPr>
        </p:nvSpPr>
        <p:spPr>
          <a:xfrm>
            <a:off x="457200" y="1066800"/>
            <a:ext cx="8229600" cy="4525963"/>
          </a:xfrm>
          <a:solidFill>
            <a:schemeClr val="bg1"/>
          </a:solidFill>
        </p:spPr>
        <p:txBody>
          <a:bodyPr/>
          <a:lstStyle/>
          <a:p>
            <a:pPr marL="0" indent="0" algn="ctr" eaLnBrk="1" hangingPunct="1">
              <a:buNone/>
            </a:pPr>
            <a:r>
              <a:rPr lang="en-US" altLang="en-US" sz="3600" b="1" dirty="0" smtClean="0"/>
              <a:t>B. Oxygen </a:t>
            </a:r>
          </a:p>
          <a:p>
            <a:pPr eaLnBrk="1" hangingPunct="1"/>
            <a:endParaRPr lang="en-US" altLang="en-US" sz="3600" b="1" dirty="0" smtClean="0"/>
          </a:p>
        </p:txBody>
      </p:sp>
      <p:pic>
        <p:nvPicPr>
          <p:cNvPr id="23556" name="Picture 7" descr="oxygen_cycle_color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9677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0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447800"/>
          </a:xfrm>
        </p:spPr>
        <p:txBody>
          <a:bodyPr>
            <a:normAutofit fontScale="90000"/>
          </a:bodyPr>
          <a:lstStyle/>
          <a:p>
            <a:r>
              <a:rPr lang="en-US" b="1" dirty="0" smtClean="0"/>
              <a:t>Oil-Related Pollution in Venezuela</a:t>
            </a:r>
            <a:endParaRPr lang="en-US" b="1" dirty="0"/>
          </a:p>
        </p:txBody>
      </p:sp>
      <p:sp>
        <p:nvSpPr>
          <p:cNvPr id="3" name="Content Placeholder 2"/>
          <p:cNvSpPr>
            <a:spLocks noGrp="1"/>
          </p:cNvSpPr>
          <p:nvPr>
            <p:ph idx="1"/>
          </p:nvPr>
        </p:nvSpPr>
        <p:spPr/>
        <p:txBody>
          <a:bodyPr/>
          <a:lstStyle/>
          <a:p>
            <a:endParaRPr lang="en-US" dirty="0"/>
          </a:p>
        </p:txBody>
      </p:sp>
      <p:pic>
        <p:nvPicPr>
          <p:cNvPr id="128002" name="Picture 2" descr="http://nimg.sulekha.com/others/original700/venezuela-oil-spill-2012-2-11-15-5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014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pPr algn="ctr"/>
            <a:r>
              <a:rPr lang="en-US" dirty="0" smtClean="0"/>
              <a:t>Warm-up</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a:hlinkClick r:id="rId2"/>
              </a:rPr>
              <a:t>http://</a:t>
            </a:r>
            <a:r>
              <a:rPr lang="en-US" sz="4400" dirty="0" smtClean="0">
                <a:hlinkClick r:id="rId2"/>
              </a:rPr>
              <a:t>www.youtube.com/watch?v=pKZ7R2GOd_k</a:t>
            </a:r>
            <a:endParaRPr lang="en-US" sz="4400" dirty="0" smtClean="0"/>
          </a:p>
          <a:p>
            <a:pPr marL="0" indent="0" algn="ctr">
              <a:buNone/>
            </a:pPr>
            <a:endParaRPr lang="en-US" sz="4400" dirty="0"/>
          </a:p>
          <a:p>
            <a:pPr marL="0" indent="0" algn="ctr">
              <a:buNone/>
            </a:pPr>
            <a:r>
              <a:rPr lang="en-US" sz="4400" dirty="0" smtClean="0"/>
              <a:t>(4:40)</a:t>
            </a:r>
            <a:endParaRPr lang="en-US" sz="4400" dirty="0"/>
          </a:p>
        </p:txBody>
      </p:sp>
    </p:spTree>
    <p:extLst>
      <p:ext uri="{BB962C8B-B14F-4D97-AF65-F5344CB8AC3E}">
        <p14:creationId xmlns:p14="http://schemas.microsoft.com/office/powerpoint/2010/main" val="3498539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143000"/>
          </a:xfrm>
        </p:spPr>
        <p:txBody>
          <a:bodyPr/>
          <a:lstStyle/>
          <a:p>
            <a:pPr algn="ctr" eaLnBrk="1" hangingPunct="1"/>
            <a:r>
              <a:rPr lang="en-US" altLang="en-US" sz="4000" dirty="0" smtClean="0"/>
              <a:t>Venezuela’s Oil-Related Pollution</a:t>
            </a:r>
          </a:p>
        </p:txBody>
      </p:sp>
      <p:sp>
        <p:nvSpPr>
          <p:cNvPr id="26627" name="Rectangle 9"/>
          <p:cNvSpPr>
            <a:spLocks noGrp="1" noChangeArrowheads="1"/>
          </p:cNvSpPr>
          <p:nvPr>
            <p:ph sz="quarter" idx="1"/>
          </p:nvPr>
        </p:nvSpPr>
        <p:spPr/>
        <p:txBody>
          <a:bodyPr/>
          <a:lstStyle/>
          <a:p>
            <a:pPr eaLnBrk="1" hangingPunct="1"/>
            <a:endParaRPr lang="en-US" altLang="en-US" sz="2400" smtClean="0"/>
          </a:p>
        </p:txBody>
      </p:sp>
      <p:pic>
        <p:nvPicPr>
          <p:cNvPr id="26631" name="Picture 12" descr="Oil towe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a:xfrm>
            <a:off x="0" y="4419600"/>
            <a:ext cx="40386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11"/>
          <p:cNvSpPr>
            <a:spLocks noGrp="1" noChangeArrowheads="1"/>
          </p:cNvSpPr>
          <p:nvPr>
            <p:ph sz="half" idx="3"/>
          </p:nvPr>
        </p:nvSpPr>
        <p:spPr/>
        <p:txBody>
          <a:bodyPr/>
          <a:lstStyle/>
          <a:p>
            <a:pPr eaLnBrk="1" hangingPunct="1"/>
            <a:endParaRPr lang="en-US" altLang="en-US" sz="2800" smtClean="0"/>
          </a:p>
        </p:txBody>
      </p:sp>
      <p:pic>
        <p:nvPicPr>
          <p:cNvPr id="26630" name="Picture 8" descr="Oil_pollution_In_V"/>
          <p:cNvPicPr>
            <a:picLocks noGrp="1" noChangeAspect="1" noChangeArrowheads="1"/>
          </p:cNvPicPr>
          <p:nvPr>
            <p:ph type="body" sz="half" idx="4294967295"/>
          </p:nvPr>
        </p:nvPicPr>
        <p:blipFill>
          <a:blip r:embed="rId3">
            <a:extLst>
              <a:ext uri="{28A0092B-C50C-407E-A947-70E740481C1C}">
                <a14:useLocalDpi xmlns:a14="http://schemas.microsoft.com/office/drawing/2010/main" val="0"/>
              </a:ext>
            </a:extLst>
          </a:blip>
          <a:srcRect/>
          <a:stretch>
            <a:fillRect/>
          </a:stretch>
        </p:blipFill>
        <p:spPr>
          <a:xfrm>
            <a:off x="0" y="1447800"/>
            <a:ext cx="4038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7" descr="map-venezue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447800"/>
            <a:ext cx="5105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5571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399"/>
            <a:ext cx="8062912" cy="990599"/>
          </a:xfrm>
        </p:spPr>
        <p:txBody>
          <a:bodyPr/>
          <a:lstStyle/>
          <a:p>
            <a:pPr marL="484632" algn="ctr" eaLnBrk="1" fontAlgn="auto" hangingPunct="1">
              <a:spcAft>
                <a:spcPts val="0"/>
              </a:spcAft>
              <a:defRPr/>
            </a:pPr>
            <a:r>
              <a:rPr lang="en-US" dirty="0" smtClean="0">
                <a:solidFill>
                  <a:schemeClr val="accent1">
                    <a:tint val="83000"/>
                    <a:satMod val="150000"/>
                  </a:schemeClr>
                </a:solidFill>
              </a:rPr>
              <a:t>What is Deforestation? </a:t>
            </a:r>
            <a:endParaRPr lang="en-US" dirty="0">
              <a:solidFill>
                <a:schemeClr val="accent1">
                  <a:tint val="83000"/>
                  <a:satMod val="150000"/>
                </a:schemeClr>
              </a:solidFill>
            </a:endParaRPr>
          </a:p>
        </p:txBody>
      </p:sp>
      <p:sp>
        <p:nvSpPr>
          <p:cNvPr id="3" name="Subtitle 2"/>
          <p:cNvSpPr>
            <a:spLocks noGrp="1"/>
          </p:cNvSpPr>
          <p:nvPr>
            <p:ph type="subTitle" idx="1"/>
          </p:nvPr>
        </p:nvSpPr>
        <p:spPr>
          <a:xfrm>
            <a:off x="0" y="990600"/>
            <a:ext cx="9144000" cy="1752600"/>
          </a:xfrm>
          <a:extLst/>
        </p:spPr>
        <p:txBody>
          <a:bodyPr>
            <a:normAutofit fontScale="92500" lnSpcReduction="10000"/>
          </a:bodyPr>
          <a:lstStyle/>
          <a:p>
            <a:pPr algn="ctr" eaLnBrk="1" fontAlgn="auto" hangingPunct="1">
              <a:spcAft>
                <a:spcPts val="0"/>
              </a:spcAft>
              <a:buFont typeface="Wingdings 2"/>
              <a:buNone/>
              <a:defRPr/>
            </a:pPr>
            <a:r>
              <a:rPr lang="en-US" b="1" dirty="0">
                <a:solidFill>
                  <a:schemeClr val="tx1">
                    <a:lumMod val="95000"/>
                  </a:schemeClr>
                </a:solidFill>
              </a:rPr>
              <a:t>Deforestation refers to the cutting, clearing, and removal of rainforest or related ecosystems into less bio-diverse ecosystems such as pasture, cropland, or </a:t>
            </a:r>
            <a:r>
              <a:rPr lang="en-US" b="1" dirty="0" smtClean="0">
                <a:solidFill>
                  <a:schemeClr val="tx1">
                    <a:lumMod val="95000"/>
                  </a:schemeClr>
                </a:solidFill>
              </a:rPr>
              <a:t>plantations.</a:t>
            </a:r>
            <a:endParaRPr lang="en-US" b="1" dirty="0">
              <a:solidFill>
                <a:schemeClr val="tx1">
                  <a:lumMod val="95000"/>
                </a:schemeClr>
              </a:solidFill>
            </a:endParaRPr>
          </a:p>
        </p:txBody>
      </p:sp>
      <p:pic>
        <p:nvPicPr>
          <p:cNvPr id="25604" name="Picture 2" descr="http://s3.amazonaws.com/mongabay/sabah/600/sabah_221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819400"/>
            <a:ext cx="9067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3200"/>
            <a:ext cx="8610600" cy="1752600"/>
          </a:xfrm>
        </p:spPr>
        <p:txBody>
          <a:bodyPr>
            <a:normAutofit/>
          </a:bodyPr>
          <a:lstStyle/>
          <a:p>
            <a:r>
              <a:rPr lang="en-US" dirty="0"/>
              <a:t>http://prezi.com/pir38erxehi2/copy-of-oil-drilling-in-venezuela/</a:t>
            </a:r>
          </a:p>
        </p:txBody>
      </p:sp>
    </p:spTree>
    <p:extLst>
      <p:ext uri="{BB962C8B-B14F-4D97-AF65-F5344CB8AC3E}">
        <p14:creationId xmlns:p14="http://schemas.microsoft.com/office/powerpoint/2010/main" val="4923056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524000" y="838200"/>
            <a:ext cx="6326188" cy="5668963"/>
          </a:xfrm>
        </p:spPr>
        <p:txBody>
          <a:bodyPr/>
          <a:lstStyle/>
          <a:p>
            <a:pPr eaLnBrk="1" hangingPunct="1"/>
            <a:r>
              <a:rPr lang="en-US" altLang="en-US" dirty="0" smtClean="0"/>
              <a:t>Venezuela is one of the world’s largest producers of oil and natural gas. </a:t>
            </a:r>
          </a:p>
          <a:p>
            <a:pPr eaLnBrk="1" hangingPunct="1"/>
            <a:r>
              <a:rPr lang="en-US" altLang="en-US" dirty="0" smtClean="0"/>
              <a:t>It is one of the top suppliers for the USA.</a:t>
            </a:r>
          </a:p>
          <a:p>
            <a:pPr eaLnBrk="1" hangingPunct="1"/>
            <a:r>
              <a:rPr lang="en-US" altLang="en-US" dirty="0" smtClean="0"/>
              <a:t>About half of the country’s revenues comes from oil sales. </a:t>
            </a:r>
          </a:p>
          <a:p>
            <a:pPr eaLnBrk="1" hangingPunct="1"/>
            <a:endParaRPr lang="en-US" altLang="en-US" dirty="0" smtClean="0"/>
          </a:p>
        </p:txBody>
      </p:sp>
      <p:pic>
        <p:nvPicPr>
          <p:cNvPr id="4099" name="Picture 5" descr="b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807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5052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78114" y="0"/>
            <a:ext cx="8229600" cy="1143000"/>
          </a:xfrm>
        </p:spPr>
        <p:txBody>
          <a:bodyPr/>
          <a:lstStyle/>
          <a:p>
            <a:pPr eaLnBrk="1" hangingPunct="1"/>
            <a:r>
              <a:rPr lang="en-US" altLang="en-US" dirty="0" smtClean="0"/>
              <a:t>Oil Related Pollution Issues </a:t>
            </a:r>
          </a:p>
        </p:txBody>
      </p:sp>
      <p:sp>
        <p:nvSpPr>
          <p:cNvPr id="5123" name="Rectangle 3"/>
          <p:cNvSpPr>
            <a:spLocks noGrp="1" noChangeArrowheads="1"/>
          </p:cNvSpPr>
          <p:nvPr>
            <p:ph type="body" idx="1"/>
          </p:nvPr>
        </p:nvSpPr>
        <p:spPr>
          <a:xfrm>
            <a:off x="4590143" y="1295400"/>
            <a:ext cx="4572000" cy="5638800"/>
          </a:xfrm>
        </p:spPr>
        <p:txBody>
          <a:bodyPr>
            <a:normAutofit/>
          </a:bodyPr>
          <a:lstStyle/>
          <a:p>
            <a:pPr eaLnBrk="1" hangingPunct="1"/>
            <a:r>
              <a:rPr lang="en-US" altLang="en-US" dirty="0" smtClean="0"/>
              <a:t>Oil spills and tanker leaks damage the Caribbean Sea and area lakes. This creates environmental problems as well as making it harder for fishermen to make a living.</a:t>
            </a:r>
          </a:p>
          <a:p>
            <a:pPr eaLnBrk="1" hangingPunct="1"/>
            <a:r>
              <a:rPr lang="en-US" altLang="en-US" dirty="0" smtClean="0"/>
              <a:t>The oil rigs face the threat of hurricane damage as well.</a:t>
            </a:r>
          </a:p>
          <a:p>
            <a:pPr eaLnBrk="1" hangingPunct="1"/>
            <a:r>
              <a:rPr lang="en-US" altLang="en-US" dirty="0" smtClean="0"/>
              <a:t>Oil pits leak and allow seepage into  water sources</a:t>
            </a:r>
          </a:p>
          <a:p>
            <a:pPr eaLnBrk="1" hangingPunct="1"/>
            <a:r>
              <a:rPr lang="en-US" altLang="en-US" dirty="0" smtClean="0"/>
              <a:t>Tourism suffers </a:t>
            </a:r>
          </a:p>
          <a:p>
            <a:pPr eaLnBrk="1" hangingPunct="1"/>
            <a:endParaRPr lang="en-US" altLang="en-US" dirty="0" smtClean="0"/>
          </a:p>
          <a:p>
            <a:pPr eaLnBrk="1" hangingPunct="1"/>
            <a:endParaRPr lang="en-US" altLang="en-US" dirty="0" smtClean="0"/>
          </a:p>
        </p:txBody>
      </p:sp>
      <p:pic>
        <p:nvPicPr>
          <p:cNvPr id="5124" name="Picture 5" descr="pitcleaner2-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 y="1295400"/>
            <a:ext cx="466634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8426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1015663"/>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6000" b="1" dirty="0">
                <a:solidFill>
                  <a:srgbClr val="D60093"/>
                </a:solidFill>
                <a:effectLst>
                  <a:outerShdw blurRad="38100" dist="38100" dir="2700000" algn="tl">
                    <a:srgbClr val="000000"/>
                  </a:outerShdw>
                </a:effectLst>
                <a:latin typeface="BlackChancery" pitchFamily="2" charset="0"/>
              </a:rPr>
              <a:t>Oil Drilling in the Gulf of Mexico</a:t>
            </a:r>
          </a:p>
        </p:txBody>
      </p:sp>
      <p:pic>
        <p:nvPicPr>
          <p:cNvPr id="6147" name="Picture 3" descr="oilrig2"/>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1" y="760364"/>
            <a:ext cx="4601029" cy="6097636"/>
          </a:xfrm>
          <a:prstGeom prst="rect">
            <a:avLst/>
          </a:prstGeom>
          <a:noFill/>
          <a:ln w="9525">
            <a:solidFill>
              <a:srgbClr val="E9A9D4"/>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4" descr="oilrig3"/>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601028" y="760364"/>
            <a:ext cx="4542971" cy="3188429"/>
          </a:xfrm>
          <a:prstGeom prst="rect">
            <a:avLst/>
          </a:prstGeom>
          <a:noFill/>
          <a:ln w="9525">
            <a:solidFill>
              <a:srgbClr val="E9A9D4"/>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descr="pemex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571999" y="3948793"/>
            <a:ext cx="4571999" cy="2909207"/>
          </a:xfrm>
          <a:prstGeom prst="rect">
            <a:avLst/>
          </a:prstGeom>
          <a:noFill/>
          <a:ln w="9525">
            <a:solidFill>
              <a:srgbClr val="E9A9D4"/>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9781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81600" y="1066800"/>
            <a:ext cx="3429000" cy="1143000"/>
          </a:xfrm>
        </p:spPr>
        <p:txBody>
          <a:bodyPr>
            <a:normAutofit fontScale="90000"/>
          </a:bodyPr>
          <a:lstStyle/>
          <a:p>
            <a:pPr eaLnBrk="1" hangingPunct="1"/>
            <a:r>
              <a:rPr lang="en-US" altLang="en-US" dirty="0" smtClean="0"/>
              <a:t>    Government Cleanups </a:t>
            </a:r>
          </a:p>
        </p:txBody>
      </p:sp>
      <p:sp>
        <p:nvSpPr>
          <p:cNvPr id="38915" name="Rectangle 3"/>
          <p:cNvSpPr>
            <a:spLocks noGrp="1" noChangeArrowheads="1"/>
          </p:cNvSpPr>
          <p:nvPr>
            <p:ph type="body" idx="1"/>
          </p:nvPr>
        </p:nvSpPr>
        <p:spPr>
          <a:xfrm>
            <a:off x="4343400" y="2590800"/>
            <a:ext cx="4572000" cy="3810000"/>
          </a:xfrm>
        </p:spPr>
        <p:txBody>
          <a:bodyPr>
            <a:normAutofit/>
          </a:bodyPr>
          <a:lstStyle/>
          <a:p>
            <a:pPr>
              <a:defRPr/>
            </a:pPr>
            <a:r>
              <a:rPr lang="en-US" sz="3200" dirty="0" smtClean="0"/>
              <a:t>The government is setting  new   environmental policies.</a:t>
            </a:r>
          </a:p>
          <a:p>
            <a:pPr eaLnBrk="1" hangingPunct="1">
              <a:defRPr/>
            </a:pPr>
            <a:r>
              <a:rPr lang="en-US" sz="3200" dirty="0" smtClean="0"/>
              <a:t>The government is cleaning up the oil pits</a:t>
            </a:r>
          </a:p>
        </p:txBody>
      </p:sp>
      <p:pic>
        <p:nvPicPr>
          <p:cNvPr id="7172" name="Picture 5" descr="Pic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42672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57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fade">
                                      <p:cBhvr>
                                        <p:cTn id="12" dur="1000"/>
                                        <p:tgtEl>
                                          <p:spTgt spid="38915">
                                            <p:txEl>
                                              <p:pRg st="0" end="0"/>
                                            </p:txEl>
                                          </p:spTgt>
                                        </p:tgtEl>
                                      </p:cBhvr>
                                    </p:animEffect>
                                    <p:anim calcmode="lin" valueType="num">
                                      <p:cBhvr>
                                        <p:cTn id="13"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Effect transition="in" filter="wipe(down)">
                                      <p:cBhvr>
                                        <p:cTn id="19" dur="500"/>
                                        <p:tgtEl>
                                          <p:spTgt spid="389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wipe(down)">
                                      <p:cBhvr>
                                        <p:cTn id="2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US" altLang="en-US" sz="4000" dirty="0" smtClean="0"/>
              <a:t>What problem has been caused by oil production in Venezuela? </a:t>
            </a:r>
          </a:p>
        </p:txBody>
      </p:sp>
      <p:sp>
        <p:nvSpPr>
          <p:cNvPr id="27651" name="Rectangle 3"/>
          <p:cNvSpPr>
            <a:spLocks noGrp="1" noChangeArrowheads="1"/>
          </p:cNvSpPr>
          <p:nvPr>
            <p:ph type="body" idx="1"/>
          </p:nvPr>
        </p:nvSpPr>
        <p:spPr/>
        <p:txBody>
          <a:bodyPr/>
          <a:lstStyle/>
          <a:p>
            <a:pPr eaLnBrk="1" hangingPunct="1"/>
            <a:r>
              <a:rPr lang="en-US" altLang="en-US" dirty="0" smtClean="0"/>
              <a:t>A. About 15 percent of U.S. oil comes from Venezuela.</a:t>
            </a:r>
          </a:p>
          <a:p>
            <a:pPr eaLnBrk="1" hangingPunct="1"/>
            <a:r>
              <a:rPr lang="en-US" altLang="en-US" dirty="0" smtClean="0"/>
              <a:t>B. The coast along the Caribbean Sea has been polluted with oil.</a:t>
            </a:r>
          </a:p>
          <a:p>
            <a:pPr eaLnBrk="1" hangingPunct="1"/>
            <a:r>
              <a:rPr lang="en-US" altLang="en-US" dirty="0" smtClean="0"/>
              <a:t>C. Lake Maracaibo has been the largest lake in South America.</a:t>
            </a:r>
          </a:p>
          <a:p>
            <a:pPr eaLnBrk="1" hangingPunct="1"/>
            <a:r>
              <a:rPr lang="en-US" altLang="en-US" dirty="0" smtClean="0"/>
              <a:t>D. Venezuela is more polluted than other South American countries. </a:t>
            </a:r>
          </a:p>
        </p:txBody>
      </p:sp>
    </p:spTree>
    <p:extLst>
      <p:ext uri="{BB962C8B-B14F-4D97-AF65-F5344CB8AC3E}">
        <p14:creationId xmlns:p14="http://schemas.microsoft.com/office/powerpoint/2010/main" val="34935238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en-US" altLang="en-US" sz="4000" dirty="0" smtClean="0"/>
              <a:t>What problem has been caused by oil production in Venezuela?</a:t>
            </a:r>
          </a:p>
        </p:txBody>
      </p:sp>
      <p:sp>
        <p:nvSpPr>
          <p:cNvPr id="28675" name="Rectangle 3"/>
          <p:cNvSpPr>
            <a:spLocks noGrp="1" noChangeArrowheads="1"/>
          </p:cNvSpPr>
          <p:nvPr>
            <p:ph type="body" idx="1"/>
          </p:nvPr>
        </p:nvSpPr>
        <p:spPr/>
        <p:txBody>
          <a:bodyPr/>
          <a:lstStyle/>
          <a:p>
            <a:pPr eaLnBrk="1" hangingPunct="1"/>
            <a:r>
              <a:rPr lang="en-US" altLang="en-US" smtClean="0"/>
              <a:t>B. The coast along the Caribbean Sea has been polluted with oil.</a:t>
            </a:r>
          </a:p>
          <a:p>
            <a:pPr eaLnBrk="1" hangingPunct="1"/>
            <a:endParaRPr lang="en-US" altLang="en-US" smtClean="0"/>
          </a:p>
        </p:txBody>
      </p:sp>
      <p:pic>
        <p:nvPicPr>
          <p:cNvPr id="28676" name="Picture 5" descr="carribean_sea_current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82913"/>
            <a:ext cx="52578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descr="bird-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161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1066800"/>
            <a:ext cx="9144000" cy="914400"/>
          </a:xfrm>
        </p:spPr>
        <p:txBody>
          <a:bodyPr>
            <a:normAutofit fontScale="90000"/>
          </a:bodyPr>
          <a:lstStyle/>
          <a:p>
            <a:pPr algn="l" eaLnBrk="1" hangingPunct="1"/>
            <a:r>
              <a:rPr lang="en-US" altLang="en-US" sz="2800" b="1" dirty="0" smtClean="0"/>
              <a:t> </a:t>
            </a:r>
            <a:r>
              <a:rPr lang="en-US" altLang="en-US" sz="3100" b="1" dirty="0" smtClean="0"/>
              <a:t>Why might the Venezuelan government NOT want to stop oil production in the country, even though it causes a lot of pollution</a:t>
            </a:r>
            <a:r>
              <a:rPr lang="en-US" altLang="en-US" sz="2800" b="1" dirty="0" smtClean="0"/>
              <a:t>?</a:t>
            </a:r>
          </a:p>
        </p:txBody>
      </p:sp>
      <p:sp>
        <p:nvSpPr>
          <p:cNvPr id="29699" name="Rectangle 3"/>
          <p:cNvSpPr>
            <a:spLocks noGrp="1" noChangeArrowheads="1"/>
          </p:cNvSpPr>
          <p:nvPr>
            <p:ph type="body" idx="1"/>
          </p:nvPr>
        </p:nvSpPr>
        <p:spPr>
          <a:xfrm>
            <a:off x="533400" y="2667000"/>
            <a:ext cx="8229600" cy="4389120"/>
          </a:xfrm>
        </p:spPr>
        <p:txBody>
          <a:bodyPr/>
          <a:lstStyle/>
          <a:p>
            <a:pPr eaLnBrk="1" hangingPunct="1"/>
            <a:r>
              <a:rPr lang="en-US" altLang="en-US" dirty="0" smtClean="0"/>
              <a:t>A. The government gets about half of its money from the oil business.</a:t>
            </a:r>
          </a:p>
          <a:p>
            <a:pPr eaLnBrk="1" hangingPunct="1"/>
            <a:r>
              <a:rPr lang="en-US" altLang="en-US" dirty="0" smtClean="0"/>
              <a:t>B. The government does not care about the damage to the environment. </a:t>
            </a:r>
          </a:p>
          <a:p>
            <a:pPr eaLnBrk="1" hangingPunct="1"/>
            <a:r>
              <a:rPr lang="en-US" altLang="en-US" dirty="0" smtClean="0"/>
              <a:t>C.  People living in Venezuela are know protected from flooding.</a:t>
            </a:r>
          </a:p>
          <a:p>
            <a:pPr eaLnBrk="1" hangingPunct="1"/>
            <a:r>
              <a:rPr lang="en-US" altLang="en-US" dirty="0" smtClean="0"/>
              <a:t>D.  People in Venezuela do not care about the environment. </a:t>
            </a:r>
          </a:p>
        </p:txBody>
      </p:sp>
    </p:spTree>
    <p:extLst>
      <p:ext uri="{BB962C8B-B14F-4D97-AF65-F5344CB8AC3E}">
        <p14:creationId xmlns:p14="http://schemas.microsoft.com/office/powerpoint/2010/main" val="3144167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eaLnBrk="1" hangingPunct="1"/>
            <a:r>
              <a:rPr lang="en-US" altLang="en-US" sz="2800" b="1" dirty="0" smtClean="0"/>
              <a:t>Why might the Venezuelan government NOT want to stop oil production in the country, even though it causes a lot of pollution?</a:t>
            </a:r>
          </a:p>
        </p:txBody>
      </p:sp>
      <p:sp>
        <p:nvSpPr>
          <p:cNvPr id="30723" name="Rectangle 3"/>
          <p:cNvSpPr>
            <a:spLocks noGrp="1" noChangeArrowheads="1"/>
          </p:cNvSpPr>
          <p:nvPr>
            <p:ph type="body" idx="1"/>
          </p:nvPr>
        </p:nvSpPr>
        <p:spPr/>
        <p:txBody>
          <a:bodyPr/>
          <a:lstStyle/>
          <a:p>
            <a:pPr eaLnBrk="1" hangingPunct="1"/>
            <a:r>
              <a:rPr lang="en-US" altLang="en-US" smtClean="0"/>
              <a:t>A. The government gets about half of its money from the oil business.</a:t>
            </a:r>
          </a:p>
          <a:p>
            <a:pPr eaLnBrk="1" hangingPunct="1"/>
            <a:endParaRPr lang="en-US" altLang="en-US" smtClean="0"/>
          </a:p>
          <a:p>
            <a:pPr eaLnBrk="1" hangingPunct="1"/>
            <a:endParaRPr lang="en-US" altLang="en-US" smtClean="0"/>
          </a:p>
          <a:p>
            <a:pPr eaLnBrk="1" hangingPunct="1"/>
            <a:endParaRPr lang="en-US" altLang="en-US" smtClean="0"/>
          </a:p>
        </p:txBody>
      </p:sp>
      <p:pic>
        <p:nvPicPr>
          <p:cNvPr id="30724" name="Picture 11" descr="drink%20mo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6705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8045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sz="4000" dirty="0" smtClean="0"/>
              <a:t>Who is affected first by carbon dioxide pollution? </a:t>
            </a:r>
          </a:p>
        </p:txBody>
      </p:sp>
      <p:sp>
        <p:nvSpPr>
          <p:cNvPr id="31747" name="Rectangle 3"/>
          <p:cNvSpPr>
            <a:spLocks noGrp="1" noChangeArrowheads="1"/>
          </p:cNvSpPr>
          <p:nvPr>
            <p:ph type="body" idx="1"/>
          </p:nvPr>
        </p:nvSpPr>
        <p:spPr/>
        <p:txBody>
          <a:bodyPr/>
          <a:lstStyle/>
          <a:p>
            <a:pPr eaLnBrk="1" hangingPunct="1"/>
            <a:r>
              <a:rPr lang="en-US" altLang="en-US" dirty="0" smtClean="0"/>
              <a:t>A. healthy adults</a:t>
            </a:r>
          </a:p>
          <a:p>
            <a:pPr eaLnBrk="1" hangingPunct="1"/>
            <a:r>
              <a:rPr lang="en-US" altLang="en-US" dirty="0" smtClean="0"/>
              <a:t>B. children and the elderly</a:t>
            </a:r>
          </a:p>
          <a:p>
            <a:pPr eaLnBrk="1" hangingPunct="1"/>
            <a:r>
              <a:rPr lang="en-US" altLang="en-US" dirty="0" smtClean="0"/>
              <a:t>C. farmers </a:t>
            </a:r>
          </a:p>
          <a:p>
            <a:pPr eaLnBrk="1" hangingPunct="1"/>
            <a:r>
              <a:rPr lang="en-US" altLang="en-US" dirty="0" smtClean="0"/>
              <a:t>D. fisherman along the Caribbean coast </a:t>
            </a:r>
          </a:p>
        </p:txBody>
      </p:sp>
    </p:spTree>
    <p:extLst>
      <p:ext uri="{BB962C8B-B14F-4D97-AF65-F5344CB8AC3E}">
        <p14:creationId xmlns:p14="http://schemas.microsoft.com/office/powerpoint/2010/main" val="1481549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66526"/>
          </a:xfrm>
        </p:spPr>
        <p:txBody>
          <a:bodyPr/>
          <a:lstStyle/>
          <a:p>
            <a:pPr marL="63500" algn="ctr" eaLnBrk="1" fontAlgn="auto" hangingPunct="1">
              <a:spcAft>
                <a:spcPts val="0"/>
              </a:spcAft>
              <a:defRPr/>
            </a:pPr>
            <a:r>
              <a:rPr lang="en-US" sz="2700" dirty="0">
                <a:solidFill>
                  <a:schemeClr val="accent1">
                    <a:tint val="83000"/>
                    <a:satMod val="150000"/>
                  </a:schemeClr>
                </a:solidFill>
                <a:effectLst/>
                <a:latin typeface="Comic Sans MS" panose="030F0702030302020204" pitchFamily="66" charset="0"/>
              </a:rPr>
              <a:t>An </a:t>
            </a:r>
            <a:r>
              <a:rPr lang="en-US" sz="2800" dirty="0">
                <a:solidFill>
                  <a:schemeClr val="tx1">
                    <a:lumMod val="95000"/>
                  </a:schemeClr>
                </a:solidFill>
                <a:effectLst/>
                <a:latin typeface="Comic Sans MS" panose="030F0702030302020204" pitchFamily="66" charset="0"/>
              </a:rPr>
              <a:t>oil spill </a:t>
            </a:r>
            <a:r>
              <a:rPr lang="en-US" sz="2700" dirty="0">
                <a:solidFill>
                  <a:schemeClr val="accent1">
                    <a:tint val="83000"/>
                    <a:satMod val="150000"/>
                  </a:schemeClr>
                </a:solidFill>
                <a:effectLst/>
                <a:latin typeface="Comic Sans MS" panose="030F0702030302020204" pitchFamily="66" charset="0"/>
              </a:rPr>
              <a:t>is a release of a liquid petroleum hydrocarbon into the environment due to </a:t>
            </a:r>
            <a:r>
              <a:rPr lang="en-US" sz="2700" dirty="0" smtClean="0">
                <a:solidFill>
                  <a:schemeClr val="accent1">
                    <a:tint val="83000"/>
                    <a:satMod val="150000"/>
                  </a:schemeClr>
                </a:solidFill>
                <a:effectLst/>
                <a:latin typeface="Comic Sans MS" panose="030F0702030302020204" pitchFamily="66" charset="0"/>
              </a:rPr>
              <a:t>human                                                  activity</a:t>
            </a:r>
            <a:r>
              <a:rPr lang="en-US" sz="2700" dirty="0">
                <a:solidFill>
                  <a:schemeClr val="accent1">
                    <a:tint val="83000"/>
                    <a:satMod val="150000"/>
                  </a:schemeClr>
                </a:solidFill>
                <a:effectLst/>
                <a:latin typeface="Comic Sans MS" panose="030F0702030302020204" pitchFamily="66" charset="0"/>
              </a:rPr>
              <a:t>, and is a form of pollution</a:t>
            </a:r>
            <a:r>
              <a:rPr lang="en-US" dirty="0">
                <a:solidFill>
                  <a:schemeClr val="accent1">
                    <a:tint val="83000"/>
                    <a:satMod val="150000"/>
                  </a:schemeClr>
                </a:solidFill>
                <a:effectLst/>
              </a:rPr>
              <a:t>. </a:t>
            </a:r>
            <a:endParaRPr lang="en-US" dirty="0">
              <a:solidFill>
                <a:schemeClr val="accent1">
                  <a:tint val="83000"/>
                  <a:satMod val="150000"/>
                </a:schemeClr>
              </a:solidFill>
            </a:endParaRPr>
          </a:p>
        </p:txBody>
      </p:sp>
      <p:sp>
        <p:nvSpPr>
          <p:cNvPr id="3" name="Content Placeholder 2"/>
          <p:cNvSpPr>
            <a:spLocks noGrp="1"/>
          </p:cNvSpPr>
          <p:nvPr>
            <p:ph idx="1"/>
          </p:nvPr>
        </p:nvSpPr>
        <p:spPr>
          <a:xfrm>
            <a:off x="0" y="1882775"/>
            <a:ext cx="9144000" cy="4949825"/>
          </a:xfrm>
        </p:spPr>
        <p:txBody>
          <a:bodyPr>
            <a:normAutofit lnSpcReduction="10000"/>
          </a:bodyPr>
          <a:lstStyle/>
          <a:p>
            <a:pPr marL="64008" indent="0" eaLnBrk="1" fontAlgn="auto" hangingPunct="1">
              <a:spcAft>
                <a:spcPts val="0"/>
              </a:spcAft>
              <a:buFont typeface="Wingdings 2"/>
              <a:buNone/>
              <a:defRPr/>
            </a:pPr>
            <a:r>
              <a:rPr lang="en-US" dirty="0"/>
              <a:t>This oil spill happened on February 4 in the eastern Monagas estate, Venezuela when a </a:t>
            </a:r>
            <a:r>
              <a:rPr lang="en-US" dirty="0" smtClean="0"/>
              <a:t>main oil </a:t>
            </a:r>
            <a:r>
              <a:rPr lang="en-US" dirty="0"/>
              <a:t>pipe cracked </a:t>
            </a:r>
            <a:r>
              <a:rPr lang="en-US" dirty="0" smtClean="0"/>
              <a:t>                                        open </a:t>
            </a:r>
            <a:r>
              <a:rPr lang="en-US" dirty="0"/>
              <a:t>releasing the </a:t>
            </a:r>
            <a:endParaRPr lang="en-US" dirty="0" smtClean="0"/>
          </a:p>
          <a:p>
            <a:pPr marL="64008" indent="0" eaLnBrk="1" fontAlgn="auto" hangingPunct="1">
              <a:spcAft>
                <a:spcPts val="0"/>
              </a:spcAft>
              <a:buFont typeface="Wingdings 2"/>
              <a:buNone/>
              <a:defRPr/>
            </a:pPr>
            <a:r>
              <a:rPr lang="en-US" dirty="0" smtClean="0"/>
              <a:t>equivalent </a:t>
            </a:r>
            <a:r>
              <a:rPr lang="en-US" dirty="0"/>
              <a:t>to 60,000 </a:t>
            </a:r>
            <a:endParaRPr lang="en-US" dirty="0" smtClean="0"/>
          </a:p>
          <a:p>
            <a:pPr marL="64008" indent="0" eaLnBrk="1" fontAlgn="auto" hangingPunct="1">
              <a:spcAft>
                <a:spcPts val="0"/>
              </a:spcAft>
              <a:buFont typeface="Wingdings 2"/>
              <a:buNone/>
              <a:defRPr/>
            </a:pPr>
            <a:r>
              <a:rPr lang="en-US" dirty="0" smtClean="0"/>
              <a:t>barrels </a:t>
            </a:r>
            <a:r>
              <a:rPr lang="en-US" dirty="0"/>
              <a:t>of oil into the </a:t>
            </a:r>
            <a:endParaRPr lang="en-US" dirty="0" smtClean="0"/>
          </a:p>
          <a:p>
            <a:pPr marL="64008" indent="0" eaLnBrk="1" fontAlgn="auto" hangingPunct="1">
              <a:spcAft>
                <a:spcPts val="0"/>
              </a:spcAft>
              <a:buFont typeface="Wingdings 2"/>
              <a:buNone/>
              <a:defRPr/>
            </a:pPr>
            <a:r>
              <a:rPr lang="en-US" dirty="0" err="1" smtClean="0"/>
              <a:t>Guarapiche</a:t>
            </a:r>
            <a:r>
              <a:rPr lang="en-US" dirty="0" smtClean="0"/>
              <a:t> </a:t>
            </a:r>
            <a:r>
              <a:rPr lang="en-US" dirty="0" smtClean="0"/>
              <a:t>River</a:t>
            </a:r>
            <a:r>
              <a:rPr lang="en-US" dirty="0" smtClean="0"/>
              <a:t>.  It </a:t>
            </a:r>
            <a:r>
              <a:rPr lang="en-US" dirty="0"/>
              <a:t>is </a:t>
            </a:r>
            <a:endParaRPr lang="en-US" dirty="0" smtClean="0"/>
          </a:p>
          <a:p>
            <a:pPr marL="64008" indent="0" eaLnBrk="1" fontAlgn="auto" hangingPunct="1">
              <a:spcAft>
                <a:spcPts val="0"/>
              </a:spcAft>
              <a:buFont typeface="Wingdings 2"/>
              <a:buNone/>
              <a:defRPr/>
            </a:pPr>
            <a:r>
              <a:rPr lang="en-US" dirty="0" smtClean="0"/>
              <a:t>said </a:t>
            </a:r>
            <a:r>
              <a:rPr lang="en-US" dirty="0"/>
              <a:t>the crude moves </a:t>
            </a:r>
            <a:endParaRPr lang="en-US" dirty="0" smtClean="0"/>
          </a:p>
          <a:p>
            <a:pPr marL="64008" indent="0" eaLnBrk="1" fontAlgn="auto" hangingPunct="1">
              <a:spcAft>
                <a:spcPts val="0"/>
              </a:spcAft>
              <a:buFont typeface="Wingdings 2"/>
              <a:buNone/>
              <a:defRPr/>
            </a:pPr>
            <a:r>
              <a:rPr lang="en-US" dirty="0" smtClean="0"/>
              <a:t>about </a:t>
            </a:r>
            <a:r>
              <a:rPr lang="en-US" dirty="0"/>
              <a:t>25 miles every </a:t>
            </a:r>
            <a:endParaRPr lang="en-US" dirty="0" smtClean="0"/>
          </a:p>
          <a:p>
            <a:pPr marL="64008" indent="0" eaLnBrk="1" fontAlgn="auto" hangingPunct="1">
              <a:spcAft>
                <a:spcPts val="0"/>
              </a:spcAft>
              <a:buFont typeface="Wingdings 2"/>
              <a:buNone/>
              <a:defRPr/>
            </a:pPr>
            <a:r>
              <a:rPr lang="en-US" dirty="0" smtClean="0"/>
              <a:t>24 </a:t>
            </a:r>
            <a:r>
              <a:rPr lang="en-US" dirty="0"/>
              <a:t>hours.</a:t>
            </a:r>
          </a:p>
        </p:txBody>
      </p:sp>
      <p:pic>
        <p:nvPicPr>
          <p:cNvPr id="26628" name="Picture 2" descr="C:\Users\Susan\Desktop\guarapi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870200"/>
            <a:ext cx="4876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altLang="en-US" sz="4000" dirty="0" smtClean="0"/>
              <a:t>Who is affected first by carbon dioxide pollution?</a:t>
            </a:r>
          </a:p>
        </p:txBody>
      </p:sp>
      <p:sp>
        <p:nvSpPr>
          <p:cNvPr id="32771" name="Rectangle 3"/>
          <p:cNvSpPr>
            <a:spLocks noGrp="1" noChangeArrowheads="1"/>
          </p:cNvSpPr>
          <p:nvPr>
            <p:ph type="body" idx="1"/>
          </p:nvPr>
        </p:nvSpPr>
        <p:spPr/>
        <p:txBody>
          <a:bodyPr/>
          <a:lstStyle/>
          <a:p>
            <a:pPr eaLnBrk="1" hangingPunct="1"/>
            <a:r>
              <a:rPr lang="en-US" altLang="en-US" smtClean="0"/>
              <a:t>B. Children and the Elderly </a:t>
            </a:r>
          </a:p>
          <a:p>
            <a:pPr eaLnBrk="1" hangingPunct="1"/>
            <a:endParaRPr lang="en-US" altLang="en-US" smtClean="0"/>
          </a:p>
          <a:p>
            <a:pPr eaLnBrk="1" hangingPunct="1"/>
            <a:endParaRPr lang="en-US" altLang="en-US" smtClean="0"/>
          </a:p>
        </p:txBody>
      </p:sp>
      <p:pic>
        <p:nvPicPr>
          <p:cNvPr id="32772" name="Picture 7" descr="austin-wildfires-005-2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9" descr="medd_01_img0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743200"/>
            <a:ext cx="46005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89693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ltLang="en-US" sz="4000" dirty="0" smtClean="0"/>
              <a:t> Which problem is associated with too much carbon in the air?</a:t>
            </a:r>
          </a:p>
        </p:txBody>
      </p:sp>
      <p:sp>
        <p:nvSpPr>
          <p:cNvPr id="33795" name="Rectangle 3"/>
          <p:cNvSpPr>
            <a:spLocks noGrp="1" noChangeArrowheads="1"/>
          </p:cNvSpPr>
          <p:nvPr>
            <p:ph type="body" idx="1"/>
          </p:nvPr>
        </p:nvSpPr>
        <p:spPr/>
        <p:txBody>
          <a:bodyPr/>
          <a:lstStyle/>
          <a:p>
            <a:pPr eaLnBrk="1" hangingPunct="1"/>
            <a:r>
              <a:rPr lang="en-US" altLang="en-US" dirty="0" smtClean="0"/>
              <a:t>A. algal bloom</a:t>
            </a:r>
          </a:p>
          <a:p>
            <a:pPr eaLnBrk="1" hangingPunct="1"/>
            <a:r>
              <a:rPr lang="en-US" altLang="en-US" dirty="0" smtClean="0"/>
              <a:t>B. breathing problems</a:t>
            </a:r>
          </a:p>
          <a:p>
            <a:pPr eaLnBrk="1" hangingPunct="1"/>
            <a:r>
              <a:rPr lang="en-US" altLang="en-US" dirty="0" smtClean="0"/>
              <a:t>C. cooler air trapped at the Earth’s surface</a:t>
            </a:r>
          </a:p>
          <a:p>
            <a:pPr eaLnBrk="1" hangingPunct="1"/>
            <a:r>
              <a:rPr lang="en-US" altLang="en-US" dirty="0" smtClean="0"/>
              <a:t>D. oil slicks on the Caribbean sea </a:t>
            </a:r>
          </a:p>
          <a:p>
            <a:pPr eaLnBrk="1" hangingPunct="1"/>
            <a:endParaRPr lang="en-US" altLang="en-US" dirty="0" smtClean="0"/>
          </a:p>
        </p:txBody>
      </p:sp>
    </p:spTree>
    <p:extLst>
      <p:ext uri="{BB962C8B-B14F-4D97-AF65-F5344CB8AC3E}">
        <p14:creationId xmlns:p14="http://schemas.microsoft.com/office/powerpoint/2010/main" val="25527825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en-US" altLang="en-US" sz="4000" dirty="0" smtClean="0"/>
              <a:t> Which problem is associated with too much carbon in the air?</a:t>
            </a:r>
          </a:p>
        </p:txBody>
      </p:sp>
      <p:sp>
        <p:nvSpPr>
          <p:cNvPr id="34819" name="Rectangle 3"/>
          <p:cNvSpPr>
            <a:spLocks noGrp="1" noChangeArrowheads="1"/>
          </p:cNvSpPr>
          <p:nvPr>
            <p:ph type="body" idx="1"/>
          </p:nvPr>
        </p:nvSpPr>
        <p:spPr/>
        <p:txBody>
          <a:bodyPr/>
          <a:lstStyle/>
          <a:p>
            <a:pPr eaLnBrk="1" hangingPunct="1"/>
            <a:r>
              <a:rPr lang="en-US" altLang="en-US" smtClean="0"/>
              <a:t>B. breathing problems</a:t>
            </a:r>
          </a:p>
          <a:p>
            <a:pPr eaLnBrk="1" hangingPunct="1"/>
            <a:endParaRPr lang="en-US" altLang="en-US" smtClean="0"/>
          </a:p>
        </p:txBody>
      </p:sp>
      <p:pic>
        <p:nvPicPr>
          <p:cNvPr id="34820" name="Picture 5" descr="CarbonMonox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7432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7" descr="eng-El-sistema-respirator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82863"/>
            <a:ext cx="36576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1293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n-US" altLang="en-US" sz="3200" dirty="0" smtClean="0"/>
              <a:t>Important Facts: </a:t>
            </a:r>
            <a:r>
              <a:rPr lang="en-US" altLang="en-US" sz="3200" b="1" u="sng" dirty="0" smtClean="0"/>
              <a:t>Oil Pollution in Venezuela</a:t>
            </a:r>
          </a:p>
        </p:txBody>
      </p:sp>
      <p:sp>
        <p:nvSpPr>
          <p:cNvPr id="35843" name="Rectangle 3"/>
          <p:cNvSpPr>
            <a:spLocks noGrp="1" noChangeArrowheads="1"/>
          </p:cNvSpPr>
          <p:nvPr>
            <p:ph type="body" sz="half" idx="1"/>
          </p:nvPr>
        </p:nvSpPr>
        <p:spPr/>
        <p:txBody>
          <a:bodyPr/>
          <a:lstStyle/>
          <a:p>
            <a:pPr eaLnBrk="1" hangingPunct="1">
              <a:lnSpc>
                <a:spcPct val="80000"/>
              </a:lnSpc>
            </a:pPr>
            <a:r>
              <a:rPr lang="en-US" altLang="en-US" sz="2000" smtClean="0"/>
              <a:t>Venezuela is one of the largest producers of oil and natural gas in the world. </a:t>
            </a:r>
          </a:p>
          <a:p>
            <a:pPr eaLnBrk="1" hangingPunct="1">
              <a:lnSpc>
                <a:spcPct val="80000"/>
              </a:lnSpc>
            </a:pPr>
            <a:endParaRPr lang="en-US" altLang="en-US" sz="2000" smtClean="0"/>
          </a:p>
          <a:p>
            <a:pPr eaLnBrk="1" hangingPunct="1">
              <a:lnSpc>
                <a:spcPct val="80000"/>
              </a:lnSpc>
            </a:pPr>
            <a:r>
              <a:rPr lang="en-US" altLang="en-US" sz="2000" smtClean="0"/>
              <a:t>The country is the fifth-largest producer of oil in the world. </a:t>
            </a:r>
          </a:p>
          <a:p>
            <a:pPr eaLnBrk="1" hangingPunct="1">
              <a:lnSpc>
                <a:spcPct val="80000"/>
              </a:lnSpc>
            </a:pPr>
            <a:endParaRPr lang="en-US" altLang="en-US" sz="2000" smtClean="0"/>
          </a:p>
          <a:p>
            <a:pPr eaLnBrk="1" hangingPunct="1">
              <a:lnSpc>
                <a:spcPct val="80000"/>
              </a:lnSpc>
            </a:pPr>
            <a:r>
              <a:rPr lang="en-US" altLang="en-US" sz="2000" smtClean="0"/>
              <a:t>It has been producing oil for about a hundred years. </a:t>
            </a:r>
          </a:p>
          <a:p>
            <a:pPr eaLnBrk="1" hangingPunct="1">
              <a:lnSpc>
                <a:spcPct val="80000"/>
              </a:lnSpc>
            </a:pPr>
            <a:endParaRPr lang="en-US" altLang="en-US" sz="2000" smtClean="0"/>
          </a:p>
          <a:p>
            <a:pPr eaLnBrk="1" hangingPunct="1">
              <a:lnSpc>
                <a:spcPct val="80000"/>
              </a:lnSpc>
            </a:pPr>
            <a:r>
              <a:rPr lang="en-US" altLang="en-US" sz="2000" smtClean="0"/>
              <a:t>It is now one of the top four sources of oil for the United States. </a:t>
            </a:r>
          </a:p>
        </p:txBody>
      </p:sp>
      <p:sp>
        <p:nvSpPr>
          <p:cNvPr id="35844" name="Rectangle 4"/>
          <p:cNvSpPr>
            <a:spLocks noGrp="1" noChangeArrowheads="1"/>
          </p:cNvSpPr>
          <p:nvPr>
            <p:ph type="body" sz="half" idx="2"/>
          </p:nvPr>
        </p:nvSpPr>
        <p:spPr/>
        <p:txBody>
          <a:bodyPr/>
          <a:lstStyle/>
          <a:p>
            <a:pPr eaLnBrk="1" hangingPunct="1">
              <a:lnSpc>
                <a:spcPct val="80000"/>
              </a:lnSpc>
            </a:pPr>
            <a:r>
              <a:rPr lang="en-US" altLang="en-US" sz="2000" smtClean="0"/>
              <a:t>In fact, about 15 percent of the oil sold in the United States comes from Venezuela. </a:t>
            </a:r>
          </a:p>
          <a:p>
            <a:pPr eaLnBrk="1" hangingPunct="1">
              <a:lnSpc>
                <a:spcPct val="80000"/>
              </a:lnSpc>
            </a:pPr>
            <a:endParaRPr lang="en-US" altLang="en-US" sz="2000" smtClean="0"/>
          </a:p>
          <a:p>
            <a:pPr eaLnBrk="1" hangingPunct="1">
              <a:lnSpc>
                <a:spcPct val="80000"/>
              </a:lnSpc>
            </a:pPr>
            <a:r>
              <a:rPr lang="en-US" altLang="en-US" sz="2000" smtClean="0"/>
              <a:t>The money from oil sales accounts for about half the money received by the government of Venezuela.</a:t>
            </a:r>
          </a:p>
          <a:p>
            <a:pPr eaLnBrk="1" hangingPunct="1">
              <a:lnSpc>
                <a:spcPct val="80000"/>
              </a:lnSpc>
            </a:pPr>
            <a:endParaRPr lang="en-US" altLang="en-US" sz="2000" smtClean="0"/>
          </a:p>
          <a:p>
            <a:pPr eaLnBrk="1" hangingPunct="1">
              <a:lnSpc>
                <a:spcPct val="80000"/>
              </a:lnSpc>
            </a:pPr>
            <a:r>
              <a:rPr lang="en-US" altLang="en-US" sz="2000" smtClean="0"/>
              <a:t>Along the Caribbean Sea, Venezuela’s coast has become polluted with oil. </a:t>
            </a:r>
          </a:p>
          <a:p>
            <a:pPr eaLnBrk="1" hangingPunct="1">
              <a:lnSpc>
                <a:spcPct val="80000"/>
              </a:lnSpc>
            </a:pPr>
            <a:endParaRPr lang="en-US" altLang="en-US" sz="2000" smtClean="0"/>
          </a:p>
          <a:p>
            <a:pPr eaLnBrk="1" hangingPunct="1">
              <a:lnSpc>
                <a:spcPct val="80000"/>
              </a:lnSpc>
            </a:pPr>
            <a:r>
              <a:rPr lang="en-US" altLang="en-US" sz="2000" smtClean="0"/>
              <a:t>Oil spills and tanker leaks have damaged the environment in the region. </a:t>
            </a:r>
          </a:p>
          <a:p>
            <a:pPr eaLnBrk="1" hangingPunct="1">
              <a:lnSpc>
                <a:spcPct val="80000"/>
              </a:lnSpc>
            </a:pPr>
            <a:endParaRPr lang="en-US" altLang="en-US" sz="2000" smtClean="0"/>
          </a:p>
        </p:txBody>
      </p:sp>
    </p:spTree>
    <p:extLst>
      <p:ext uri="{BB962C8B-B14F-4D97-AF65-F5344CB8AC3E}">
        <p14:creationId xmlns:p14="http://schemas.microsoft.com/office/powerpoint/2010/main" val="1385740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04800"/>
            <a:ext cx="5029200" cy="318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719513"/>
            <a:ext cx="5029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TextBox 3"/>
          <p:cNvSpPr txBox="1">
            <a:spLocks noChangeArrowheads="1"/>
          </p:cNvSpPr>
          <p:nvPr/>
        </p:nvSpPr>
        <p:spPr bwMode="auto">
          <a:xfrm>
            <a:off x="5265738" y="685800"/>
            <a:ext cx="3886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r>
              <a:rPr lang="en-US" altLang="en-US" sz="2800">
                <a:latin typeface="Comic Sans MS" pitchFamily="66" charset="0"/>
              </a:rPr>
              <a:t>Make two Graphic Organizers as pictured.  </a:t>
            </a:r>
          </a:p>
          <a:p>
            <a:pPr eaLnBrk="1" hangingPunct="1"/>
            <a:r>
              <a:rPr lang="en-US" altLang="en-US" sz="2800">
                <a:latin typeface="Comic Sans MS" pitchFamily="66" charset="0"/>
              </a:rPr>
              <a:t>We will label them on the next slide. </a:t>
            </a:r>
          </a:p>
        </p:txBody>
      </p:sp>
    </p:spTree>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9"/>
            <a:ext cx="9143999" cy="1399032"/>
          </a:xfrm>
        </p:spPr>
        <p:txBody>
          <a:bodyPr/>
          <a:lstStyle/>
          <a:p>
            <a:pPr marL="4763" algn="ctr" eaLnBrk="1" fontAlgn="auto" hangingPunct="1">
              <a:spcAft>
                <a:spcPts val="0"/>
              </a:spcAft>
              <a:defRPr/>
            </a:pPr>
            <a:r>
              <a:rPr lang="en-US" dirty="0" smtClean="0">
                <a:solidFill>
                  <a:schemeClr val="accent1">
                    <a:tint val="83000"/>
                    <a:satMod val="150000"/>
                  </a:schemeClr>
                </a:solidFill>
              </a:rPr>
              <a:t>MEXICO CITY Graphic Organizers</a:t>
            </a:r>
            <a:br>
              <a:rPr lang="en-US" dirty="0" smtClean="0">
                <a:solidFill>
                  <a:schemeClr val="accent1">
                    <a:tint val="83000"/>
                    <a:satMod val="150000"/>
                  </a:schemeClr>
                </a:solidFill>
              </a:rPr>
            </a:br>
            <a:r>
              <a:rPr lang="en-US" dirty="0" smtClean="0">
                <a:solidFill>
                  <a:schemeClr val="accent1">
                    <a:tint val="83000"/>
                    <a:satMod val="150000"/>
                  </a:schemeClr>
                </a:solidFill>
              </a:rPr>
              <a:t>T-Chart and Tables</a:t>
            </a:r>
            <a:endParaRPr lang="en-US" dirty="0">
              <a:solidFill>
                <a:schemeClr val="accent1">
                  <a:tint val="83000"/>
                  <a:satMod val="150000"/>
                </a:schemeClr>
              </a:solidFill>
            </a:endParaRPr>
          </a:p>
        </p:txBody>
      </p:sp>
      <p:pic>
        <p:nvPicPr>
          <p:cNvPr id="28675" name="Content Placeholder 3" descr="t_char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33525"/>
            <a:ext cx="9144000" cy="1743075"/>
          </a:xfrm>
        </p:spPr>
      </p:pic>
      <p:sp>
        <p:nvSpPr>
          <p:cNvPr id="28676" name="TextBox 5"/>
          <p:cNvSpPr txBox="1">
            <a:spLocks noChangeArrowheads="1"/>
          </p:cNvSpPr>
          <p:nvPr/>
        </p:nvSpPr>
        <p:spPr bwMode="auto">
          <a:xfrm>
            <a:off x="381000" y="1700213"/>
            <a:ext cx="3962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r>
              <a:rPr lang="en-US" altLang="en-US" sz="2400">
                <a:solidFill>
                  <a:schemeClr val="bg1"/>
                </a:solidFill>
              </a:rPr>
              <a:t>EARLY 2OTH CENTURY MEXICO</a:t>
            </a:r>
          </a:p>
        </p:txBody>
      </p:sp>
      <p:sp>
        <p:nvSpPr>
          <p:cNvPr id="28677" name="TextBox 6"/>
          <p:cNvSpPr txBox="1">
            <a:spLocks noChangeArrowheads="1"/>
          </p:cNvSpPr>
          <p:nvPr/>
        </p:nvSpPr>
        <p:spPr bwMode="auto">
          <a:xfrm>
            <a:off x="4619625" y="1654175"/>
            <a:ext cx="411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r>
              <a:rPr lang="en-US" altLang="en-US" sz="2400">
                <a:solidFill>
                  <a:schemeClr val="bg1"/>
                </a:solidFill>
              </a:rPr>
              <a:t>MEXICO CITY TODAY</a:t>
            </a:r>
          </a:p>
        </p:txBody>
      </p:sp>
      <p:graphicFrame>
        <p:nvGraphicFramePr>
          <p:cNvPr id="8" name="Content Placeholder 3"/>
          <p:cNvGraphicFramePr>
            <a:graphicFrameLocks/>
          </p:cNvGraphicFramePr>
          <p:nvPr/>
        </p:nvGraphicFramePr>
        <p:xfrm>
          <a:off x="0" y="3505200"/>
          <a:ext cx="4343400" cy="3352802"/>
        </p:xfrm>
        <a:graphic>
          <a:graphicData uri="http://schemas.openxmlformats.org/drawingml/2006/table">
            <a:tbl>
              <a:tblPr firstRow="1" bandRow="1">
                <a:tableStyleId>{073A0DAA-6AF3-43AB-8588-CEC1D06C72B9}</a:tableStyleId>
              </a:tblPr>
              <a:tblGrid>
                <a:gridCol w="4343400"/>
              </a:tblGrid>
              <a:tr h="719282">
                <a:tc>
                  <a:txBody>
                    <a:bodyPr/>
                    <a:lstStyle/>
                    <a:p>
                      <a:pPr algn="ctr"/>
                      <a:r>
                        <a:rPr lang="en-US" sz="1800" dirty="0" smtClean="0"/>
                        <a:t>SOURCES</a:t>
                      </a:r>
                      <a:r>
                        <a:rPr lang="en-US" sz="1800" baseline="0" dirty="0" smtClean="0"/>
                        <a:t> OF POLLUTION PROBLEMS IN MEXICO CITY</a:t>
                      </a:r>
                      <a:endParaRPr lang="en-US" sz="1800" dirty="0"/>
                    </a:p>
                  </a:txBody>
                  <a:tcPr marL="121451" marR="121451"/>
                </a:tc>
              </a:tr>
              <a:tr h="526704">
                <a:tc>
                  <a:txBody>
                    <a:bodyPr/>
                    <a:lstStyle/>
                    <a:p>
                      <a:r>
                        <a:rPr lang="en-US" sz="1800" b="1" dirty="0" smtClean="0"/>
                        <a:t>1.</a:t>
                      </a:r>
                      <a:r>
                        <a:rPr lang="en-US" sz="1800" b="1" baseline="0" dirty="0" smtClean="0"/>
                        <a:t> </a:t>
                      </a:r>
                      <a:endParaRPr lang="en-US" sz="1800" b="1" dirty="0"/>
                    </a:p>
                  </a:txBody>
                  <a:tcPr marL="121451" marR="121451"/>
                </a:tc>
              </a:tr>
              <a:tr h="526704">
                <a:tc>
                  <a:txBody>
                    <a:bodyPr/>
                    <a:lstStyle/>
                    <a:p>
                      <a:r>
                        <a:rPr lang="en-US" sz="1800" b="1" dirty="0" smtClean="0"/>
                        <a:t>2.</a:t>
                      </a:r>
                      <a:endParaRPr lang="en-US" sz="1800" b="1" dirty="0"/>
                    </a:p>
                  </a:txBody>
                  <a:tcPr marL="121451" marR="121451"/>
                </a:tc>
              </a:tr>
              <a:tr h="526704">
                <a:tc>
                  <a:txBody>
                    <a:bodyPr/>
                    <a:lstStyle/>
                    <a:p>
                      <a:r>
                        <a:rPr lang="en-US" sz="1800" b="1" dirty="0" smtClean="0"/>
                        <a:t>3.</a:t>
                      </a:r>
                      <a:endParaRPr lang="en-US" sz="1800" b="1" dirty="0"/>
                    </a:p>
                  </a:txBody>
                  <a:tcPr marL="121451" marR="121451"/>
                </a:tc>
              </a:tr>
              <a:tr h="526704">
                <a:tc>
                  <a:txBody>
                    <a:bodyPr/>
                    <a:lstStyle/>
                    <a:p>
                      <a:r>
                        <a:rPr lang="en-US" sz="1800" b="1" dirty="0" smtClean="0"/>
                        <a:t>4.</a:t>
                      </a:r>
                      <a:endParaRPr lang="en-US" sz="1800" b="1" dirty="0"/>
                    </a:p>
                  </a:txBody>
                  <a:tcPr marL="121451" marR="121451"/>
                </a:tc>
              </a:tr>
              <a:tr h="526704">
                <a:tc>
                  <a:txBody>
                    <a:bodyPr/>
                    <a:lstStyle/>
                    <a:p>
                      <a:endParaRPr lang="en-US" sz="1800" dirty="0"/>
                    </a:p>
                  </a:txBody>
                  <a:tcPr marL="121451" marR="121451"/>
                </a:tc>
              </a:tr>
            </a:tbl>
          </a:graphicData>
        </a:graphic>
      </p:graphicFrame>
      <p:graphicFrame>
        <p:nvGraphicFramePr>
          <p:cNvPr id="9" name="Content Placeholder 3"/>
          <p:cNvGraphicFramePr>
            <a:graphicFrameLocks/>
          </p:cNvGraphicFramePr>
          <p:nvPr/>
        </p:nvGraphicFramePr>
        <p:xfrm>
          <a:off x="4619625" y="3505200"/>
          <a:ext cx="4524375" cy="3352800"/>
        </p:xfrm>
        <a:graphic>
          <a:graphicData uri="http://schemas.openxmlformats.org/drawingml/2006/table">
            <a:tbl>
              <a:tblPr firstRow="1" bandRow="1">
                <a:tableStyleId>{073A0DAA-6AF3-43AB-8588-CEC1D06C72B9}</a:tableStyleId>
              </a:tblPr>
              <a:tblGrid>
                <a:gridCol w="4524375"/>
              </a:tblGrid>
              <a:tr h="1073154">
                <a:tc>
                  <a:txBody>
                    <a:bodyPr/>
                    <a:lstStyle/>
                    <a:p>
                      <a:pPr algn="ctr"/>
                      <a:r>
                        <a:rPr lang="en-US" dirty="0" smtClean="0"/>
                        <a:t>LIST</a:t>
                      </a:r>
                      <a:r>
                        <a:rPr lang="en-US" baseline="0" dirty="0" smtClean="0"/>
                        <a:t> AT LEAST THREE WAYS THAT MEXICO CITY’S GEOGRAPHY CONTRIBUTES TO ITS SMOG PROBLEM.</a:t>
                      </a:r>
                      <a:endParaRPr lang="en-US" dirty="0"/>
                    </a:p>
                  </a:txBody>
                  <a:tcPr marL="91431" marR="91431"/>
                </a:tc>
              </a:tr>
              <a:tr h="759882">
                <a:tc>
                  <a:txBody>
                    <a:bodyPr/>
                    <a:lstStyle/>
                    <a:p>
                      <a:r>
                        <a:rPr lang="en-US" b="1" dirty="0" smtClean="0"/>
                        <a:t>1.</a:t>
                      </a:r>
                      <a:endParaRPr lang="en-US" b="1" dirty="0"/>
                    </a:p>
                  </a:txBody>
                  <a:tcPr marL="91431" marR="91431"/>
                </a:tc>
              </a:tr>
              <a:tr h="759882">
                <a:tc>
                  <a:txBody>
                    <a:bodyPr/>
                    <a:lstStyle/>
                    <a:p>
                      <a:r>
                        <a:rPr lang="en-US" b="1" dirty="0" smtClean="0"/>
                        <a:t>2.</a:t>
                      </a:r>
                      <a:endParaRPr lang="en-US" b="1" dirty="0"/>
                    </a:p>
                  </a:txBody>
                  <a:tcPr marL="91431" marR="91431"/>
                </a:tc>
              </a:tr>
              <a:tr h="759882">
                <a:tc>
                  <a:txBody>
                    <a:bodyPr/>
                    <a:lstStyle/>
                    <a:p>
                      <a:r>
                        <a:rPr lang="en-US" b="1" dirty="0" smtClean="0"/>
                        <a:t>3.</a:t>
                      </a:r>
                      <a:endParaRPr lang="en-US" b="1" dirty="0"/>
                    </a:p>
                  </a:txBody>
                  <a:tcPr marL="91431" marR="91431"/>
                </a:tc>
              </a:tr>
            </a:tbl>
          </a:graphicData>
        </a:graphic>
      </p:graphicFrame>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7126</TotalTime>
  <Words>2097</Words>
  <Application>Microsoft Office PowerPoint</Application>
  <PresentationFormat>On-screen Show (4:3)</PresentationFormat>
  <Paragraphs>263</Paragraphs>
  <Slides>73</Slides>
  <Notes>3</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Verve</vt:lpstr>
      <vt:lpstr>Flow</vt:lpstr>
      <vt:lpstr>Environmental Issues of Latin America</vt:lpstr>
      <vt:lpstr>MAINTENANCE ACTIVITY</vt:lpstr>
      <vt:lpstr>Our Learning Target</vt:lpstr>
      <vt:lpstr>VOCABULARY PREVIEW </vt:lpstr>
      <vt:lpstr>What is smog? </vt:lpstr>
      <vt:lpstr>What is Deforestation? </vt:lpstr>
      <vt:lpstr>An oil spill is a release of a liquid petroleum hydrocarbon into the environment due to human                                                  activity, and is a form of pollution. </vt:lpstr>
      <vt:lpstr>PowerPoint Presentation</vt:lpstr>
      <vt:lpstr>MEXICO CITY Graphic Organizers T-Chart and Tables</vt:lpstr>
      <vt:lpstr>PowerPoint Presentation</vt:lpstr>
      <vt:lpstr>In the early 20th Century, Mexico City was known for its clear skies, and view of distant snowcapped mountains.  Today, however, Mexico City is one of the world’s worst areas of air pollution. On most days, the hazy, polluted sky blocks the view to the mountains.</vt:lpstr>
      <vt:lpstr>PowerPoint Presentation</vt:lpstr>
      <vt:lpstr>PowerPoint Presentation</vt:lpstr>
      <vt:lpstr>PowerPoint Presentation</vt:lpstr>
      <vt:lpstr>SOLUTIONS</vt:lpstr>
      <vt:lpstr>Mexico City –  On the Road to Cleaner Air</vt:lpstr>
      <vt:lpstr>Mexico City –  Building Eats Smog! </vt:lpstr>
      <vt:lpstr>PowerPoint Presentation</vt:lpstr>
      <vt:lpstr>Exit Ticket…</vt:lpstr>
      <vt:lpstr>AIR POLLUTION IN MEXICO CITY ASSESSMENT QUESTIONS</vt:lpstr>
      <vt:lpstr> What are the main sources of air pollution in Mexico City?</vt:lpstr>
      <vt:lpstr>AIR POLLUTION IN MEXICO CITY ASSESSMENT QUESTIONS</vt:lpstr>
      <vt:lpstr>How does geography play a role in Mexico City’s air pollution problem?  </vt:lpstr>
      <vt:lpstr>Which solution is a way that the government is trying to reduce pollution in Mexico City? </vt:lpstr>
      <vt:lpstr>Which solution is a way that the government is trying to reduce pollution in Mexico City?</vt:lpstr>
      <vt:lpstr>Which solution to Mexico City’s air pollution problem would be most challenging to businesses? </vt:lpstr>
      <vt:lpstr> Which solution to Mexico City’s air pollution problem would be most challenging to businesses?</vt:lpstr>
      <vt:lpstr>Warm- up</vt:lpstr>
      <vt:lpstr>The Amazon Rainforest</vt:lpstr>
      <vt:lpstr>Use graphic  organizer  as we  explore the  Amazon  Rainforest. </vt:lpstr>
      <vt:lpstr>What are rainforests?</vt:lpstr>
      <vt:lpstr>Where are rainforests located?</vt:lpstr>
      <vt:lpstr>Why are rainforests important?</vt:lpstr>
      <vt:lpstr>Why are rainforests important?</vt:lpstr>
      <vt:lpstr>Why are rainforests important?</vt:lpstr>
      <vt:lpstr>Why are rainforests important?</vt:lpstr>
      <vt:lpstr>The Rainforest of Brazil Deforestation </vt:lpstr>
      <vt:lpstr>Why are rainforests being destroyed?</vt:lpstr>
      <vt:lpstr>Why are rainforests being destroyed?</vt:lpstr>
      <vt:lpstr> In the last few years, soy production has become a major force in the destruction of     rainforests and other critical ecosystems, most notably in Brazil.    The US imports little soy from Brazil,   since the US is a major soy producer. But                                                                                                                       other industrialized countries, such as   those in the Europe, as well as Asia, are   major   importers of soy products from Brazil.    One of the ironies of the destruction  of rainforests for soy production is that   soy was seen by many as an alternative  product to reduce the beef production   that was responsible for so much   rainforest clearing in recent times.    Soy production has grown so quickly  in Brazil that it has now become a  major threat to rainforests and soy   farms are expanding into undemarcated   indigenous lands, threatening tribal   people. </vt:lpstr>
      <vt:lpstr>Why are rainforests being destroyed?</vt:lpstr>
      <vt:lpstr>Cattle Ranching</vt:lpstr>
      <vt:lpstr>Cattle Ranching</vt:lpstr>
      <vt:lpstr>Why are rainforests being destroyed?</vt:lpstr>
      <vt:lpstr>PowerPoint Presentation</vt:lpstr>
      <vt:lpstr>Why are Rainforest being destroyed?</vt:lpstr>
      <vt:lpstr>PowerPoint Presentation</vt:lpstr>
      <vt:lpstr>PowerPoint Presentation</vt:lpstr>
      <vt:lpstr>Which is a problem associated with deforestation? </vt:lpstr>
      <vt:lpstr> Which is a problem associated with deforestation?</vt:lpstr>
      <vt:lpstr> Why does deforestation increase when the value of crops and cattle go up? </vt:lpstr>
      <vt:lpstr>Why does deforestation increase when the value of crops and cattle go up.</vt:lpstr>
      <vt:lpstr>What is the main crop grown in areas of deforestation? </vt:lpstr>
      <vt:lpstr>What is the main crop grown in areas of deforestation?</vt:lpstr>
      <vt:lpstr>The world gets 20 percent of which resource from the Amazon rain forest? </vt:lpstr>
      <vt:lpstr> The world gets 20 percent of which resource from the Amazon rain forest?</vt:lpstr>
      <vt:lpstr>Oil-Related Pollution in Venezuela</vt:lpstr>
      <vt:lpstr>Warm-up</vt:lpstr>
      <vt:lpstr>Venezuela’s Oil-Related Pollution</vt:lpstr>
      <vt:lpstr>http://prezi.com/pir38erxehi2/copy-of-oil-drilling-in-venezuela/</vt:lpstr>
      <vt:lpstr>PowerPoint Presentation</vt:lpstr>
      <vt:lpstr>Oil Related Pollution Issues </vt:lpstr>
      <vt:lpstr>PowerPoint Presentation</vt:lpstr>
      <vt:lpstr>    Government Cleanups </vt:lpstr>
      <vt:lpstr>What problem has been caused by oil production in Venezuela? </vt:lpstr>
      <vt:lpstr>What problem has been caused by oil production in Venezuela?</vt:lpstr>
      <vt:lpstr> Why might the Venezuelan government NOT want to stop oil production in the country, even though it causes a lot of pollution?</vt:lpstr>
      <vt:lpstr>Why might the Venezuelan government NOT want to stop oil production in the country, even though it causes a lot of pollution?</vt:lpstr>
      <vt:lpstr>Who is affected first by carbon dioxide pollution? </vt:lpstr>
      <vt:lpstr>Who is affected first by carbon dioxide pollution?</vt:lpstr>
      <vt:lpstr> Which problem is associated with too much carbon in the air?</vt:lpstr>
      <vt:lpstr> Which problem is associated with too much carbon in the air?</vt:lpstr>
      <vt:lpstr>Important Facts: Oil Pollution in Venezuela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CONCERNS IN LATIN AMERICA</dc:title>
  <dc:creator>rcboe-user</dc:creator>
  <cp:lastModifiedBy>Susan</cp:lastModifiedBy>
  <cp:revision>67</cp:revision>
  <cp:lastPrinted>2014-09-27T22:01:37Z</cp:lastPrinted>
  <dcterms:created xsi:type="dcterms:W3CDTF">2011-12-06T19:15:03Z</dcterms:created>
  <dcterms:modified xsi:type="dcterms:W3CDTF">2014-09-28T10:31:43Z</dcterms:modified>
</cp:coreProperties>
</file>