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4"/>
  </p:notesMasterIdLst>
  <p:sldIdLst>
    <p:sldId id="291" r:id="rId2"/>
    <p:sldId id="303" r:id="rId3"/>
    <p:sldId id="305" r:id="rId4"/>
    <p:sldId id="295" r:id="rId5"/>
    <p:sldId id="297" r:id="rId6"/>
    <p:sldId id="257" r:id="rId7"/>
    <p:sldId id="266" r:id="rId8"/>
    <p:sldId id="267" r:id="rId9"/>
    <p:sldId id="307" r:id="rId10"/>
    <p:sldId id="308" r:id="rId11"/>
    <p:sldId id="268" r:id="rId12"/>
    <p:sldId id="288" r:id="rId13"/>
    <p:sldId id="289" r:id="rId14"/>
    <p:sldId id="309" r:id="rId15"/>
    <p:sldId id="290" r:id="rId16"/>
    <p:sldId id="258" r:id="rId17"/>
    <p:sldId id="269" r:id="rId18"/>
    <p:sldId id="300" r:id="rId19"/>
    <p:sldId id="310" r:id="rId20"/>
    <p:sldId id="270" r:id="rId21"/>
    <p:sldId id="271" r:id="rId22"/>
    <p:sldId id="259" r:id="rId23"/>
    <p:sldId id="272" r:id="rId24"/>
    <p:sldId id="273" r:id="rId25"/>
    <p:sldId id="311" r:id="rId26"/>
    <p:sldId id="260" r:id="rId27"/>
    <p:sldId id="301" r:id="rId28"/>
    <p:sldId id="274" r:id="rId29"/>
    <p:sldId id="275" r:id="rId30"/>
    <p:sldId id="276" r:id="rId31"/>
    <p:sldId id="277" r:id="rId32"/>
    <p:sldId id="278" r:id="rId33"/>
    <p:sldId id="312" r:id="rId34"/>
    <p:sldId id="279" r:id="rId35"/>
    <p:sldId id="304" r:id="rId36"/>
    <p:sldId id="313" r:id="rId37"/>
    <p:sldId id="262" r:id="rId38"/>
    <p:sldId id="280" r:id="rId39"/>
    <p:sldId id="299" r:id="rId40"/>
    <p:sldId id="263" r:id="rId41"/>
    <p:sldId id="298" r:id="rId42"/>
    <p:sldId id="281" r:id="rId43"/>
    <p:sldId id="264" r:id="rId44"/>
    <p:sldId id="282" r:id="rId45"/>
    <p:sldId id="315" r:id="rId46"/>
    <p:sldId id="283" r:id="rId47"/>
    <p:sldId id="284" r:id="rId48"/>
    <p:sldId id="265" r:id="rId49"/>
    <p:sldId id="285" r:id="rId50"/>
    <p:sldId id="286" r:id="rId51"/>
    <p:sldId id="302" r:id="rId52"/>
    <p:sldId id="306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0929"/>
  </p:normalViewPr>
  <p:slideViewPr>
    <p:cSldViewPr>
      <p:cViewPr>
        <p:scale>
          <a:sx n="69" d="100"/>
          <a:sy n="69" d="100"/>
        </p:scale>
        <p:origin x="-108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317352-63AD-4247-BD23-55BA001F4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E9829-BB52-452D-9D9D-57244CE197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B9E5E-491B-49AA-A246-9BE4D7DB478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B3DF2-773E-44AF-A045-F63F49D3F4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E6507-B0F0-4B54-B850-4A9111E2A18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95E7F-EEB9-4F66-ABF0-C024A005CC3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951F4-65D5-4E83-AE27-9E84D36116D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13C3D-481C-48C2-A74D-736A8636A4B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F663-69F7-438D-AE64-BC694C57F89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5F1DD-57AF-4ADE-9BBB-C96195B2D6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47B5-D374-4168-B389-14319F234F5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0373A-E72F-47A4-A149-1079F567F5B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836F7-7370-40D8-8300-256E1C5FCB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E475F-A0A9-4D88-88D0-972EDFD46EC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01DDE-CB5A-43A1-8DEF-71959CCA655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D4F1B-478C-481C-81CB-3D5EBC2DE47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500F6-95E9-42A1-936C-909B2CAF38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97D55-345B-48C1-B204-D59A9145A9F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426F8-0AEF-49BD-BD3C-3BD7E9664DE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1BE4D-61AC-4F71-B55D-A9B19996D39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D9F08-1D62-4E6A-91BA-41B832D05A5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11FA7-639A-4682-8492-166997D9281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5C7DC-9704-48CD-A42E-CDFA6BBA8C5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43F6F-1462-4D64-BAE8-EAED719050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87054-A6F7-4B86-B4F2-89EA7ABC53F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60A37-C92A-4D74-8D8F-28FC338C8A7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5984-FF3E-4833-93AD-5912A663D26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FF70B-CBB0-414D-8618-2F678936992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D39BC-54AF-4385-9816-B3DABF28B40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22E1F-586C-4CD3-8850-8C7990DA2A2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89565-FEFC-4451-8CF1-620433BFB431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99125-2EFB-46BF-9E69-0C9C1B796856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954B-34BD-4471-B3DD-93D9BD56D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6B64C-858E-4800-8BE1-51D649358CE2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33F4A-0868-4313-8B7F-C6314B5035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92482-6F6A-43A5-BD4C-271D68F9A27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EBC19-F2E6-4FB6-9A07-CB6DDAFF5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BF23E-D185-465E-8679-D2D31BB2385B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AAD9B-C9AA-4776-BB5A-06986DFFD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3417F-2AC2-4BBF-AEAC-EB77DD4CFD57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6B06EF6-CA9F-4B1A-AC65-CBC6DED62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86B3F-8290-46A3-9569-B637BC41E0AD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6AA1-542F-4AFD-ADEA-F7F0FA4DA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70520-D699-4AA7-BDB2-03EBF10C8E92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C90D-FCEB-4B3A-A244-F090F382C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E43B0-51D8-46A3-AC1D-A7D63BC6B3B3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6121A-7A69-4ADE-88F2-0B3AC8DD3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DB435-8DEF-4955-8CA5-2277C5CF6FCF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5FC2F-2B4F-4B43-BEA2-23F844658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6ED894-63EE-4092-B0A2-9BBB65817495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73EB5E-BC84-4399-BA21-54B6A24686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8EUKn8hTc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The Geography of Europe</a:t>
            </a:r>
            <a:r>
              <a:rPr lang="en-US" sz="6000" dirty="0" smtClean="0">
                <a:latin typeface="Blackadder ITC" pitchFamily="82" charset="0"/>
              </a:rPr>
              <a:t/>
            </a:r>
            <a:br>
              <a:rPr lang="en-US" sz="6000" dirty="0" smtClean="0">
                <a:latin typeface="Blackadder ITC" pitchFamily="82" charset="0"/>
              </a:rPr>
            </a:br>
            <a:r>
              <a:rPr lang="en-US" sz="6000" dirty="0" smtClean="0">
                <a:latin typeface="Blackadder ITC" pitchFamily="82" charset="0"/>
              </a:rPr>
              <a:t/>
            </a:r>
            <a:br>
              <a:rPr lang="en-US" sz="6000" dirty="0" smtClean="0">
                <a:latin typeface="Blackadder ITC" pitchFamily="82" charset="0"/>
              </a:rPr>
            </a:br>
            <a:endParaRPr lang="en-US" sz="2000" dirty="0" smtClean="0">
              <a:latin typeface="Blackadder ITC" pitchFamily="82" charset="0"/>
            </a:endParaRPr>
          </a:p>
        </p:txBody>
      </p:sp>
      <p:sp>
        <p:nvSpPr>
          <p:cNvPr id="256" name="Date Placeholder 2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D7927-44FF-46D0-B937-9C78B1E88258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258" name="Footer Placeholder 2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257" name="Slide Number Placeholder 2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Video of the Rhine River</a:t>
            </a:r>
            <a:endParaRPr lang="en-US" sz="6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86B3F-8290-46A3-9569-B637BC41E0AD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6AA1-542F-4AFD-ADEA-F7F0FA4DA9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http://www.youtube.com/watch?v=8J2zm-70qgw</a:t>
            </a:r>
          </a:p>
        </p:txBody>
      </p:sp>
    </p:spTree>
    <p:extLst>
      <p:ext uri="{BB962C8B-B14F-4D97-AF65-F5344CB8AC3E}">
        <p14:creationId xmlns:p14="http://schemas.microsoft.com/office/powerpoint/2010/main" val="19415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EC4B9-1A38-4501-9EF2-24B3E3EA894B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292" name="Picture 4" descr="730px-Rhine_f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>
                <a:latin typeface="Berlin Sans FB" pitchFamily="34" charset="0"/>
              </a:rPr>
              <a:t>Danube River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1148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3600" dirty="0" smtClean="0">
                <a:latin typeface="Arial Rounded MT Bold" pitchFamily="34" charset="0"/>
              </a:rPr>
              <a:t>The Danube River is the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second largest river </a:t>
            </a:r>
            <a:r>
              <a:rPr lang="en-US" sz="3600" dirty="0" smtClean="0">
                <a:latin typeface="Arial Rounded MT Bold" pitchFamily="34" charset="0"/>
              </a:rPr>
              <a:t>in Europe and an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important shipping route </a:t>
            </a:r>
            <a:r>
              <a:rPr lang="en-US" sz="3600" dirty="0" smtClean="0">
                <a:latin typeface="Arial Rounded MT Bold" pitchFamily="34" charset="0"/>
              </a:rPr>
              <a:t>across the continent.  The Danube flows from west to east from Germany to the Black Sea.  It either flows through or forms the border of ten countries.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9B09A-A098-4CC3-A443-968DFCE52336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Content Placeholder 3" descr="Map-DanubeRiv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A5061-FF62-4B79-99FD-C89C5A60FDF7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Danube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http://www.youtube.com/watch?v=MW-CejCB57Y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Content Placeholder 3" descr="800px-Danube_river_confluence_In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911B41-139D-45B7-8617-0191194BC55F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>
                <a:latin typeface="Berlin Sans FB" pitchFamily="34" charset="0"/>
              </a:rPr>
              <a:t>The Alps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3600" dirty="0" smtClean="0">
                <a:latin typeface="Arial Rounded MT Bold" pitchFamily="34" charset="0"/>
              </a:rPr>
              <a:t>The Alps are a magnificent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mountain range in south-central Europe</a:t>
            </a:r>
            <a:r>
              <a:rPr lang="en-US" sz="3600" dirty="0" smtClean="0">
                <a:latin typeface="Arial Rounded MT Bold" pitchFamily="34" charset="0"/>
              </a:rPr>
              <a:t> stretching from eastern France and northern Italy through Switzerland and Austria.  Snowmelt from the Alps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pours into many </a:t>
            </a:r>
            <a:r>
              <a:rPr lang="en-US" sz="3600" dirty="0" smtClean="0">
                <a:latin typeface="Arial Rounded MT Bold" pitchFamily="34" charset="0"/>
              </a:rPr>
              <a:t>of Europe’s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rivers</a:t>
            </a:r>
            <a:r>
              <a:rPr lang="en-US" sz="36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CD184-DE3B-4062-99CB-2E6B4AE249CC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AE834-6C0F-4FF8-B1A8-FA6DE73867BD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7412" name="Picture 4" descr="the_al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itchFamily="34" charset="0"/>
              </a:rPr>
              <a:t>Mt. Blanc in the Alps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381000" y="5881688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It’s the highest mountain in the Alps: 15,771 feet.</a:t>
            </a:r>
          </a:p>
        </p:txBody>
      </p:sp>
      <p:pic>
        <p:nvPicPr>
          <p:cNvPr id="18436" name="Picture 4" descr="mbl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371600" y="1066800"/>
            <a:ext cx="60960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37EE3-E65F-4633-BA7C-BC08ABDBADD8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http://app.discoveryeducation.com/search?Ntt=the+alps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90600"/>
            <a:ext cx="69659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SS6G8 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will locate selected features of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594B8-28D8-4DB2-8DCE-5EB3FE0EFBC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47D11-E412-4CE0-97F9-4BB088368597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9460" name="Picture 4" descr="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35E32-7D46-4528-8552-8819B9EBDB9C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484" name="Picture 4" descr="summer_in_the_al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latin typeface="Berlin Sans FB" pitchFamily="34" charset="0"/>
              </a:rPr>
              <a:t>Pyrenees Mountains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4000" dirty="0" smtClean="0">
                <a:latin typeface="Arial Rounded MT Bold" pitchFamily="34" charset="0"/>
              </a:rPr>
              <a:t>The Pyrenees mountain range extends along the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border between France and Spain</a:t>
            </a:r>
            <a:r>
              <a:rPr lang="en-US" sz="4000" dirty="0" smtClean="0">
                <a:latin typeface="Arial Rounded MT Bold" pitchFamily="34" charset="0"/>
              </a:rPr>
              <a:t>.  Most of the Pyrenees are in Spain.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C75AA-2E0C-4E42-A404-F62BA48FCDAF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96BCE-E37F-4978-BA39-7870A6C013EE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2532" name="Picture 4" descr="pyren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93F8B-1E16-471B-8863-CC19C8607C5E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3556" name="Picture 4" descr="hautes-pyrenees-national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pyrenees</a:t>
            </a:r>
            <a:r>
              <a:rPr lang="en-US" dirty="0" smtClean="0"/>
              <a:t>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http://vimeo.com/48282976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>
                <a:latin typeface="Berlin Sans FB" pitchFamily="34" charset="0"/>
              </a:rPr>
              <a:t>Ural Mountains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4400" dirty="0" smtClean="0">
                <a:latin typeface="Arial Rounded MT Bold" pitchFamily="34" charset="0"/>
              </a:rPr>
              <a:t>The Ural Mountains in western Russia form the </a:t>
            </a:r>
            <a:r>
              <a:rPr lang="en-US" sz="4400" dirty="0" smtClean="0">
                <a:solidFill>
                  <a:srgbClr val="FF0000"/>
                </a:solidFill>
                <a:latin typeface="Arial Rounded MT Bold" pitchFamily="34" charset="0"/>
              </a:rPr>
              <a:t>boundary between Europe and Asia</a:t>
            </a:r>
            <a:r>
              <a:rPr lang="en-US" sz="4400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8F650-78E1-4C99-8D33-F1F3F0790F26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Ural Mountains: “The Great Divide”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76200" y="5957888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 divides the European and Asian sections of Russia.</a:t>
            </a:r>
          </a:p>
        </p:txBody>
      </p:sp>
      <p:pic>
        <p:nvPicPr>
          <p:cNvPr id="25604" name="Picture 4" descr="europe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10400" cy="4822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5" name="Oval 5"/>
          <p:cNvSpPr>
            <a:spLocks noChangeArrowheads="1"/>
          </p:cNvSpPr>
          <p:nvPr/>
        </p:nvSpPr>
        <p:spPr bwMode="auto">
          <a:xfrm rot="1691026">
            <a:off x="6318250" y="1571625"/>
            <a:ext cx="1416050" cy="2792413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3622108">
            <a:off x="6477001" y="27432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3300"/>
                </a:solidFill>
              </a:rPr>
              <a:t>1500 miles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CE862-FDB2-42F9-8FA8-261AA07AB5A7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1587E-1622-4130-A24B-3DC4E85C36DD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6628" name="Picture 4" descr="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7AAB5-D69C-4A02-85B4-58F80541BC38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7652" name="Picture 4" descr="0018a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69659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locations of select countries and physical features in Europe impact climate, natural resources, where people live and how they make a living and trade?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594B8-28D8-4DB2-8DCE-5EB3FE0EFBC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BC6D2-03AC-42C8-9D8D-CDF050BC5CCE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8676" name="Picture 4" descr="800px-Ural_mountains_448118648_586f4d0d14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448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latin typeface="Berlin Sans FB" pitchFamily="34" charset="0"/>
              </a:rPr>
              <a:t>The English Channel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3600" dirty="0" smtClean="0">
                <a:latin typeface="Arial Rounded MT Bold" pitchFamily="34" charset="0"/>
              </a:rPr>
              <a:t>The English Channel is a narrow sea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between Great Britain and France</a:t>
            </a:r>
            <a:r>
              <a:rPr lang="en-US" sz="3600" dirty="0" smtClean="0">
                <a:latin typeface="Arial Rounded MT Bold" pitchFamily="34" charset="0"/>
              </a:rPr>
              <a:t>.  In 1994, and underground rail tunnel called the “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chunnel</a:t>
            </a:r>
            <a:r>
              <a:rPr lang="en-US" sz="3600" dirty="0" smtClean="0">
                <a:latin typeface="Arial Rounded MT Bold" pitchFamily="34" charset="0"/>
              </a:rPr>
              <a:t>” was opened for transportation under the channel.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357F0-CB93-4E16-9CD9-51F1C7CF39A5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4D4BA-92EC-45FF-98F4-FFD797E2DF5C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24" name="Picture 4" descr="English_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english</a:t>
            </a:r>
            <a:r>
              <a:rPr lang="en-US" dirty="0" smtClean="0"/>
              <a:t> channe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http://www.youtube.com/watch?v=vGBnjM72WsA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1B177-565D-45A3-8ADB-3C24E02CF9DA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1748" name="Picture 4" descr="15_10_18---Yatch--The-English-Channel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http://www.chunneltrain.org/wp-content/uploads/2011/01/chunneltra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91046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5BF65-9E4C-475F-AD9D-B7DAF97D9B3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english</a:t>
            </a:r>
            <a:r>
              <a:rPr lang="en-US" dirty="0" smtClean="0"/>
              <a:t> channe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www.youtube.com/watch?v=p8EUKn8hTcI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latin typeface="Berlin Sans FB" pitchFamily="34" charset="0"/>
              </a:rPr>
              <a:t>Iberian Peninsula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3600" dirty="0" smtClean="0">
                <a:latin typeface="Arial Rounded MT Bold" pitchFamily="34" charset="0"/>
              </a:rPr>
              <a:t>The Iberian Peninsula in southwest Europe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contains Spain and Portugal</a:t>
            </a:r>
            <a:r>
              <a:rPr lang="en-US" sz="3600" dirty="0" smtClean="0">
                <a:latin typeface="Arial Rounded MT Bold" pitchFamily="34" charset="0"/>
              </a:rPr>
              <a:t>.  It is separated from the rest of Europe by the Pyrenees Mountains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46426-1347-44C3-A1A9-10811FFC072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C2AD34-1BED-4C05-9F32-6626CCB6D50A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3796" name="Picture 4" descr="680px-Iberian_map_eu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63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630873A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295400" y="838200"/>
            <a:ext cx="64008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752600" y="76200"/>
            <a:ext cx="5486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800">
                <a:latin typeface="Blackadder ITC" pitchFamily="82" charset="0"/>
              </a:rPr>
              <a:t>Southern Peninsulas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52600" y="5181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Iberian Peninsula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676400" y="4876800"/>
            <a:ext cx="1524000" cy="1219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733800" y="5334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Italian Peninsula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rot="-2458462">
            <a:off x="3962400" y="4953000"/>
            <a:ext cx="9144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724400" y="55308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Balkan Peninsula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 rot="-2458462">
            <a:off x="4648200" y="5145088"/>
            <a:ext cx="1219200" cy="1471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43600" y="46482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Crimean</a:t>
            </a:r>
            <a:br>
              <a:rPr lang="en-US" sz="18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Peninsula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 rot="-2458462">
            <a:off x="6019800" y="4572000"/>
            <a:ext cx="1143000" cy="8001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4B4CD-CF44-45B1-8D03-6750D3729317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 animBg="1"/>
      <p:bldP spid="11273" grpId="0"/>
      <p:bldP spid="11274" grpId="0" animBg="1"/>
      <p:bldP spid="11275" grpId="0"/>
      <p:bldP spid="11276" grpId="0" animBg="1"/>
      <p:bldP spid="11279" grpId="0"/>
      <p:bldP spid="112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uropeAfterTheColdWar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57200" y="266700"/>
            <a:ext cx="8382000" cy="628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77850" y="977900"/>
            <a:ext cx="2774950" cy="469900"/>
          </a:xfrm>
          <a:prstGeom prst="rect">
            <a:avLst/>
          </a:prstGeom>
          <a:noFill/>
          <a:ln w="12700">
            <a:solidFill>
              <a:srgbClr val="00CC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3,800 square miles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0DAD8-FE5F-4BE7-81F4-8EFB4F98B77B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smtClean="0">
                <a:latin typeface="Berlin Sans FB" pitchFamily="34" charset="0"/>
              </a:rPr>
              <a:t>Scandinavian Peninsula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4000" dirty="0" smtClean="0">
                <a:latin typeface="Arial Rounded MT Bold" pitchFamily="34" charset="0"/>
              </a:rPr>
              <a:t>The Scandinavian Peninsula in northern Europe is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occupied by Norway and Sweden</a:t>
            </a:r>
            <a:r>
              <a:rPr lang="en-US" sz="4000" dirty="0" smtClean="0">
                <a:latin typeface="Arial Rounded MT Bold" pitchFamily="34" charset="0"/>
              </a:rPr>
              <a:t>.  This mountainous region is bordered on the north by the Barents Sea.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C0493-DA50-4B83-80D4-7D8D4D470321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T630873A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295400" y="838200"/>
            <a:ext cx="64008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 rot="1527801">
            <a:off x="4135438" y="762000"/>
            <a:ext cx="1524000" cy="289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338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omic Sans MS" pitchFamily="66" charset="0"/>
              </a:rPr>
              <a:t>Scandinavian Peninsula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CE06F-7C06-4881-AD55-B95622F65550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F87E8-C208-44C2-A43C-D7A04D86524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7892" name="Picture 4" descr="Scandinav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488" y="2717800"/>
            <a:ext cx="13414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scanp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latin typeface="Berlin Sans FB" pitchFamily="34" charset="0"/>
              </a:rPr>
              <a:t>Mediterranean Sea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en-US" sz="4000" dirty="0" smtClean="0">
                <a:latin typeface="Arial Rounded MT Bold" pitchFamily="34" charset="0"/>
              </a:rPr>
              <a:t>The Mediterranean Sea is the world’s largest inland sea, </a:t>
            </a:r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located between Europe, Africa, and Asia</a:t>
            </a:r>
            <a:r>
              <a:rPr lang="en-US" sz="4000" dirty="0" smtClean="0">
                <a:latin typeface="Arial Rounded MT Bold" pitchFamily="34" charset="0"/>
              </a:rPr>
              <a:t>.  The region around it has a dry, warm climate.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ECF1EB-4749-42E3-B932-01738455E281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239E9-F97F-427D-AB5B-1FA0BED663A5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3994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mediterranean</a:t>
            </a:r>
            <a:r>
              <a:rPr lang="en-US" dirty="0" smtClean="0"/>
              <a:t>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http://video.nationalgeographic.com/video/places/parks-and-nature-places/oceans/oceans-mediterranean/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A77E-4786-4C75-9010-F91867E6BEC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0964" name="Picture 4" descr="34007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015C6-BBE1-4CAF-851E-A1C90D794154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1988" name="Picture 4" descr="12071018073lHQ3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Berlin Sans FB" pitchFamily="34" charset="0"/>
              </a:rPr>
              <a:t>The European Plain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dirty="0" smtClean="0">
                <a:latin typeface="Arial Rounded MT Bold" pitchFamily="34" charset="0"/>
              </a:rPr>
              <a:t>The European Plain is a vast, flat area that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stretches across the northern part of Europe</a:t>
            </a:r>
            <a:r>
              <a:rPr lang="en-US" sz="3600" dirty="0" smtClean="0">
                <a:latin typeface="Arial Rounded MT Bold" pitchFamily="34" charset="0"/>
              </a:rPr>
              <a:t>. This region has a rich farmland and some of the largest cities in Europe, like Paris, Berlin, and Moscow.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F3CC5-BFE2-4AEB-A1E9-E539B787730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8D841-9AA9-41DB-A1D3-3ABC6684CAD8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4036" name="Picture 4" descr="737px-European_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4724400" y="26670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European Plain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242888"/>
            <a:ext cx="8458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5000">
                <a:latin typeface="Berlin Sans FB" pitchFamily="34" charset="0"/>
              </a:rPr>
              <a:t>Continents by Size (sq. km.)</a:t>
            </a:r>
          </a:p>
        </p:txBody>
      </p:sp>
      <p:pic>
        <p:nvPicPr>
          <p:cNvPr id="8195" name="Picture 3" descr="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3" y="30607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898" name="Group 34"/>
          <p:cNvGraphicFramePr>
            <a:graphicFrameLocks noGrp="1"/>
          </p:cNvGraphicFramePr>
          <p:nvPr/>
        </p:nvGraphicFramePr>
        <p:xfrm>
          <a:off x="1905000" y="1400175"/>
          <a:ext cx="5257800" cy="4549879"/>
        </p:xfrm>
        <a:graphic>
          <a:graphicData uri="http://schemas.openxmlformats.org/drawingml/2006/table">
            <a:tbl>
              <a:tblPr/>
              <a:tblGrid>
                <a:gridCol w="2671763"/>
                <a:gridCol w="2586037"/>
              </a:tblGrid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Asia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44,579,000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Africa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30,065,000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North America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24,256,000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3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South America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17,819,000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Antarctica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13,209,000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20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 Europe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BC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9,938,000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ABC7">
                        <a:alpha val="50000"/>
                      </a:srgbClr>
                    </a:solidFill>
                  </a:tcPr>
                </a:tc>
              </a:tr>
              <a:tr h="822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Oceania (incl. Australia)  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pitchFamily="18" charset="0"/>
                        </a:rPr>
                        <a:t>7,687,000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FD643-3988-4D0D-BDB6-BC842A6F51DA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1D785B-D2CA-4E65-AD27-9B9DB468F096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5060" name="Picture 4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38200" y="76200"/>
            <a:ext cx="8229600" cy="661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rot="10800000" vert="eaVert">
            <a:spAutoFit/>
          </a:bodyPr>
          <a:lstStyle/>
          <a:p>
            <a:endParaRPr lang="en-US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 rot="-790353">
            <a:off x="3886200" y="3200400"/>
            <a:ext cx="26670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9900"/>
                </a:solidFill>
              </a:rPr>
              <a:t>Northern European Plain</a:t>
            </a: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829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8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95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9815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49053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105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257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09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6767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1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3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5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7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5149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8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541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0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0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1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2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3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5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76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8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5029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19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486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0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562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1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715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2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3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4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5334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29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0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2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4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5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6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48175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39" name="Picture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0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1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2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24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3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44196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4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4958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5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43434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6146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267200"/>
            <a:ext cx="171450" cy="123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5435F-A8A7-44D4-9189-E08D62DC30FB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02A8-4CF1-415E-9000-B6CE840B0CE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QUICK QUIZ</a:t>
            </a:r>
          </a:p>
          <a:p>
            <a:endParaRPr lang="en-US" sz="1600" dirty="0" smtClean="0"/>
          </a:p>
          <a:p>
            <a:pPr marL="228600" indent="-228600">
              <a:buAutoNum type="arabicPeriod"/>
            </a:pPr>
            <a:r>
              <a:rPr lang="en-US" sz="1600" dirty="0" smtClean="0"/>
              <a:t>What mountain range separates Europe from Asia? __________________________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What peninsula is occupied by Spain and Portugal? __________________________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What body of water is between Europe, Africa, and Asia? _____________________</a:t>
            </a:r>
          </a:p>
          <a:p>
            <a:pPr marL="228600" indent="-228600">
              <a:buAutoNum type="arabicPeriod"/>
            </a:pPr>
            <a:r>
              <a:rPr lang="en-US" sz="1600" dirty="0" smtClean="0"/>
              <a:t>What river originating in the Alps has had a major influence on European history</a:t>
            </a:r>
          </a:p>
          <a:p>
            <a:pPr marL="228600" indent="-228600">
              <a:buNone/>
            </a:pPr>
            <a:r>
              <a:rPr lang="en-US" sz="1600" dirty="0" smtClean="0"/>
              <a:t>    and economics? ___________________________</a:t>
            </a:r>
          </a:p>
          <a:p>
            <a:pPr>
              <a:buNone/>
            </a:pPr>
            <a:r>
              <a:rPr lang="en-US" sz="1600" dirty="0" smtClean="0"/>
              <a:t>5.  What mountain range separates Spain and France? ___________________________</a:t>
            </a:r>
          </a:p>
          <a:p>
            <a:pPr>
              <a:buNone/>
            </a:pPr>
            <a:r>
              <a:rPr lang="en-US" sz="1600" dirty="0" smtClean="0"/>
              <a:t>6.  What peninsula contains Norway and Sweden? ______________________________</a:t>
            </a:r>
          </a:p>
          <a:p>
            <a:pPr>
              <a:buNone/>
            </a:pPr>
            <a:r>
              <a:rPr lang="en-US" sz="1600" dirty="0" smtClean="0"/>
              <a:t>7.  What body of water separates England from France? _________________________</a:t>
            </a:r>
          </a:p>
          <a:p>
            <a:pPr>
              <a:buNone/>
            </a:pPr>
            <a:r>
              <a:rPr lang="en-US" sz="1600" dirty="0" smtClean="0"/>
              <a:t>8.  What region of rich farmland stretches across the northern part of Europe? ________________________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14300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Ural Mountains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7800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Iberian Peninsula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752600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Mediterranean Sea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36220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Rhine River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59080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Pyrenees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289560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Scandinavian Peninsula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200400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English Channel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733800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European Plain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latin typeface="Berlin Sans FB" pitchFamily="34" charset="0"/>
              </a:rPr>
              <a:t>Rhine River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>
                <a:latin typeface="Arial Rounded MT Bold" pitchFamily="34" charset="0"/>
              </a:rPr>
              <a:t>The Rhine River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originates in the Swiss Alps</a:t>
            </a:r>
            <a:r>
              <a:rPr lang="en-US" dirty="0" smtClean="0">
                <a:latin typeface="Arial Rounded MT Bold" pitchFamily="34" charset="0"/>
              </a:rPr>
              <a:t> mountain range and flows northwest to the North Sea.  Throughout history, Europeans have depended on the Rhine to ship goods throughout the continent.  The river had a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major influence </a:t>
            </a:r>
            <a:r>
              <a:rPr lang="en-US" dirty="0" smtClean="0">
                <a:latin typeface="Arial Rounded MT Bold" pitchFamily="34" charset="0"/>
              </a:rPr>
              <a:t>on the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history and economy </a:t>
            </a:r>
            <a:r>
              <a:rPr lang="en-US" dirty="0" smtClean="0">
                <a:latin typeface="Arial Rounded MT Bold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Europe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0EE4B-65A6-4B59-B467-57FE4A4DCFAA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158D5-BEE6-40BB-AA3B-1C3F48834151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44" name="Picture 4" descr="r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22155-ACBA-4D7D-83E0-416BDE76BDB1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267" name="Picture 4" descr="800px-Rhine_Rhein_Basel_2006_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8F6D-BC2B-4BDE-95B7-2D75C9D28879}" type="datetime1">
              <a:rPr lang="en-US" smtClean="0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Bennifield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F883-02ED-4FCF-82AA-F2D74A627B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" y="228600"/>
            <a:ext cx="9029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2974</TotalTime>
  <Words>816</Words>
  <Application>Microsoft Office PowerPoint</Application>
  <PresentationFormat>On-screen Show (4:3)</PresentationFormat>
  <Paragraphs>274</Paragraphs>
  <Slides>52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The Geography of Europe  </vt:lpstr>
      <vt:lpstr>PowerPoint Presentation</vt:lpstr>
      <vt:lpstr>PowerPoint Presentation</vt:lpstr>
      <vt:lpstr>PowerPoint Presentation</vt:lpstr>
      <vt:lpstr>PowerPoint Presentation</vt:lpstr>
      <vt:lpstr>Rhine River</vt:lpstr>
      <vt:lpstr>PowerPoint Presentation</vt:lpstr>
      <vt:lpstr>PowerPoint Presentation</vt:lpstr>
      <vt:lpstr>PowerPoint Presentation</vt:lpstr>
      <vt:lpstr>http://www.youtube.com/watch?v=8J2zm-70qgw</vt:lpstr>
      <vt:lpstr>PowerPoint Presentation</vt:lpstr>
      <vt:lpstr>Danube River</vt:lpstr>
      <vt:lpstr>PowerPoint Presentation</vt:lpstr>
      <vt:lpstr>The Danube River</vt:lpstr>
      <vt:lpstr>PowerPoint Presentation</vt:lpstr>
      <vt:lpstr>The Alps </vt:lpstr>
      <vt:lpstr>PowerPoint Presentation</vt:lpstr>
      <vt:lpstr>PowerPoint Presentation</vt:lpstr>
      <vt:lpstr>The alps</vt:lpstr>
      <vt:lpstr>PowerPoint Presentation</vt:lpstr>
      <vt:lpstr>PowerPoint Presentation</vt:lpstr>
      <vt:lpstr>Pyrenees Mountains</vt:lpstr>
      <vt:lpstr>PowerPoint Presentation</vt:lpstr>
      <vt:lpstr>PowerPoint Presentation</vt:lpstr>
      <vt:lpstr>The pyrenees mountains</vt:lpstr>
      <vt:lpstr>Ural Mountains</vt:lpstr>
      <vt:lpstr>PowerPoint Presentation</vt:lpstr>
      <vt:lpstr>PowerPoint Presentation</vt:lpstr>
      <vt:lpstr>PowerPoint Presentation</vt:lpstr>
      <vt:lpstr>PowerPoint Presentation</vt:lpstr>
      <vt:lpstr>The English Channel</vt:lpstr>
      <vt:lpstr>PowerPoint Presentation</vt:lpstr>
      <vt:lpstr>The english channel</vt:lpstr>
      <vt:lpstr>PowerPoint Presentation</vt:lpstr>
      <vt:lpstr>PowerPoint Presentation</vt:lpstr>
      <vt:lpstr>The english channel</vt:lpstr>
      <vt:lpstr>Iberian Peninsula</vt:lpstr>
      <vt:lpstr>PowerPoint Presentation</vt:lpstr>
      <vt:lpstr>PowerPoint Presentation</vt:lpstr>
      <vt:lpstr>Scandinavian Peninsula</vt:lpstr>
      <vt:lpstr>PowerPoint Presentation</vt:lpstr>
      <vt:lpstr>PowerPoint Presentation</vt:lpstr>
      <vt:lpstr>Mediterranean Sea</vt:lpstr>
      <vt:lpstr>PowerPoint Presentation</vt:lpstr>
      <vt:lpstr>The mediterranean sea</vt:lpstr>
      <vt:lpstr>PowerPoint Presentation</vt:lpstr>
      <vt:lpstr>PowerPoint Presentation</vt:lpstr>
      <vt:lpstr>The European Plain</vt:lpstr>
      <vt:lpstr>PowerPoint Presentation</vt:lpstr>
      <vt:lpstr>PowerPoint Presentation</vt:lpstr>
      <vt:lpstr>PowerPoint Presentation</vt:lpstr>
      <vt:lpstr>PowerPoint Presentation</vt:lpstr>
    </vt:vector>
  </TitlesOfParts>
  <Company>Ansley Bennett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Features of Europe</dc:title>
  <dc:creator>Ansley Bennett User</dc:creator>
  <cp:lastModifiedBy>Susan</cp:lastModifiedBy>
  <cp:revision>78</cp:revision>
  <dcterms:created xsi:type="dcterms:W3CDTF">2008-08-17T13:31:11Z</dcterms:created>
  <dcterms:modified xsi:type="dcterms:W3CDTF">2014-01-09T19:29:46Z</dcterms:modified>
</cp:coreProperties>
</file>