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0" r:id="rId1"/>
  </p:sldMasterIdLst>
  <p:notesMasterIdLst>
    <p:notesMasterId r:id="rId49"/>
  </p:notesMasterIdLst>
  <p:sldIdLst>
    <p:sldId id="256" r:id="rId2"/>
    <p:sldId id="273" r:id="rId3"/>
    <p:sldId id="257" r:id="rId4"/>
    <p:sldId id="274" r:id="rId5"/>
    <p:sldId id="260" r:id="rId6"/>
    <p:sldId id="264" r:id="rId7"/>
    <p:sldId id="262" r:id="rId8"/>
    <p:sldId id="282" r:id="rId9"/>
    <p:sldId id="308" r:id="rId10"/>
    <p:sldId id="263" r:id="rId11"/>
    <p:sldId id="261" r:id="rId12"/>
    <p:sldId id="270" r:id="rId13"/>
    <p:sldId id="267" r:id="rId14"/>
    <p:sldId id="281" r:id="rId15"/>
    <p:sldId id="285" r:id="rId16"/>
    <p:sldId id="266" r:id="rId17"/>
    <p:sldId id="275" r:id="rId18"/>
    <p:sldId id="276" r:id="rId19"/>
    <p:sldId id="277" r:id="rId20"/>
    <p:sldId id="278" r:id="rId21"/>
    <p:sldId id="279" r:id="rId22"/>
    <p:sldId id="280" r:id="rId23"/>
    <p:sldId id="265" r:id="rId24"/>
    <p:sldId id="307" r:id="rId25"/>
    <p:sldId id="305" r:id="rId26"/>
    <p:sldId id="268" r:id="rId27"/>
    <p:sldId id="283" r:id="rId28"/>
    <p:sldId id="284"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6"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132" autoAdjust="0"/>
    <p:restoredTop sz="94660"/>
  </p:normalViewPr>
  <p:slideViewPr>
    <p:cSldViewPr snapToGrid="0">
      <p:cViewPr varScale="1">
        <p:scale>
          <a:sx n="71" d="100"/>
          <a:sy n="71" d="100"/>
        </p:scale>
        <p:origin x="1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25500-FAF8-45E1-B89F-27902209C65E}" type="datetimeFigureOut">
              <a:rPr lang="en-US" smtClean="0"/>
              <a:t>9/16/2014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29A379-D4B5-4A49-B2F9-84C54153590C}" type="slidenum">
              <a:rPr lang="en-US" smtClean="0"/>
              <a:t>‹#›</a:t>
            </a:fld>
            <a:endParaRPr lang="en-US"/>
          </a:p>
        </p:txBody>
      </p:sp>
    </p:spTree>
    <p:extLst>
      <p:ext uri="{BB962C8B-B14F-4D97-AF65-F5344CB8AC3E}">
        <p14:creationId xmlns:p14="http://schemas.microsoft.com/office/powerpoint/2010/main" val="3421544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290C3C-3080-4770-85D9-81AFC73035BE}" type="slidenum">
              <a:rPr lang="en-US" altLang="en-US">
                <a:latin typeface="Calibri" panose="020F0502020204030204" pitchFamily="34" charset="0"/>
              </a:rPr>
              <a:pPr eaLnBrk="1" hangingPunct="1"/>
              <a:t>30</a:t>
            </a:fld>
            <a:endParaRPr lang="en-US" altLang="en-US">
              <a:latin typeface="Calibri" panose="020F0502020204030204" pitchFamily="34" charset="0"/>
            </a:endParaRPr>
          </a:p>
        </p:txBody>
      </p:sp>
    </p:spTree>
    <p:extLst>
      <p:ext uri="{BB962C8B-B14F-4D97-AF65-F5344CB8AC3E}">
        <p14:creationId xmlns:p14="http://schemas.microsoft.com/office/powerpoint/2010/main" val="1484797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091F278-2C0C-4167-AF85-8660F2B5EEAB}" type="slidenum">
              <a:rPr lang="en-US" altLang="en-US"/>
              <a:pPr eaLnBrk="1" hangingPunct="1">
                <a:spcBef>
                  <a:spcPct val="0"/>
                </a:spcBef>
              </a:pPr>
              <a:t>42</a:t>
            </a:fld>
            <a:endParaRPr lang="en-US" altLang="en-US"/>
          </a:p>
        </p:txBody>
      </p:sp>
    </p:spTree>
    <p:extLst>
      <p:ext uri="{BB962C8B-B14F-4D97-AF65-F5344CB8AC3E}">
        <p14:creationId xmlns:p14="http://schemas.microsoft.com/office/powerpoint/2010/main" val="1853228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A085A09-2419-4C46-A2FC-64D1E74C2591}" type="slidenum">
              <a:rPr lang="en-US" altLang="en-US"/>
              <a:pPr eaLnBrk="1" hangingPunct="1">
                <a:spcBef>
                  <a:spcPct val="0"/>
                </a:spcBef>
              </a:pPr>
              <a:t>43</a:t>
            </a:fld>
            <a:endParaRPr lang="en-US" altLang="en-US"/>
          </a:p>
        </p:txBody>
      </p:sp>
    </p:spTree>
    <p:extLst>
      <p:ext uri="{BB962C8B-B14F-4D97-AF65-F5344CB8AC3E}">
        <p14:creationId xmlns:p14="http://schemas.microsoft.com/office/powerpoint/2010/main" val="3471513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A1DF36D-3CFE-4260-B8BD-A1DECA98D28D}" type="slidenum">
              <a:rPr lang="en-US" altLang="en-US"/>
              <a:pPr eaLnBrk="1" hangingPunct="1">
                <a:spcBef>
                  <a:spcPct val="0"/>
                </a:spcBef>
              </a:pPr>
              <a:t>44</a:t>
            </a:fld>
            <a:endParaRPr lang="en-US" altLang="en-US"/>
          </a:p>
        </p:txBody>
      </p:sp>
    </p:spTree>
    <p:extLst>
      <p:ext uri="{BB962C8B-B14F-4D97-AF65-F5344CB8AC3E}">
        <p14:creationId xmlns:p14="http://schemas.microsoft.com/office/powerpoint/2010/main" val="3794446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573C090-49E7-486A-84F8-A155DE0DBABE}" type="slidenum">
              <a:rPr lang="en-US" altLang="en-US"/>
              <a:pPr eaLnBrk="1" hangingPunct="1">
                <a:spcBef>
                  <a:spcPct val="0"/>
                </a:spcBef>
              </a:pPr>
              <a:t>45</a:t>
            </a:fld>
            <a:endParaRPr lang="en-US" altLang="en-US"/>
          </a:p>
        </p:txBody>
      </p:sp>
    </p:spTree>
    <p:extLst>
      <p:ext uri="{BB962C8B-B14F-4D97-AF65-F5344CB8AC3E}">
        <p14:creationId xmlns:p14="http://schemas.microsoft.com/office/powerpoint/2010/main" val="1109431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EB9D4EE-10EB-4F98-9750-C6D1C974E81B}" type="slidenum">
              <a:rPr lang="en-US" altLang="en-US"/>
              <a:pPr eaLnBrk="1" hangingPunct="1">
                <a:spcBef>
                  <a:spcPct val="0"/>
                </a:spcBef>
              </a:pPr>
              <a:t>46</a:t>
            </a:fld>
            <a:endParaRPr lang="en-US" altLang="en-US"/>
          </a:p>
        </p:txBody>
      </p:sp>
    </p:spTree>
    <p:extLst>
      <p:ext uri="{BB962C8B-B14F-4D97-AF65-F5344CB8AC3E}">
        <p14:creationId xmlns:p14="http://schemas.microsoft.com/office/powerpoint/2010/main" val="1495286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446FB4-BC49-4F1B-AFB7-815DAD59A8F3}" type="slidenum">
              <a:rPr lang="en-US" altLang="en-US">
                <a:latin typeface="Calibri" panose="020F0502020204030204" pitchFamily="34" charset="0"/>
              </a:rPr>
              <a:pPr eaLnBrk="1" hangingPunct="1"/>
              <a:t>31</a:t>
            </a:fld>
            <a:endParaRPr lang="en-US" altLang="en-US">
              <a:latin typeface="Calibri" panose="020F0502020204030204" pitchFamily="34" charset="0"/>
            </a:endParaRPr>
          </a:p>
        </p:txBody>
      </p:sp>
    </p:spTree>
    <p:extLst>
      <p:ext uri="{BB962C8B-B14F-4D97-AF65-F5344CB8AC3E}">
        <p14:creationId xmlns:p14="http://schemas.microsoft.com/office/powerpoint/2010/main" val="99023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C6A419-3368-48F2-AEA6-EEE76E6D94C5}" type="slidenum">
              <a:rPr lang="en-US" altLang="en-US">
                <a:solidFill>
                  <a:srgbClr val="000000"/>
                </a:solidFill>
                <a:latin typeface="Calibri" panose="020F0502020204030204" pitchFamily="34" charset="0"/>
              </a:rPr>
              <a:pPr eaLnBrk="1" hangingPunct="1"/>
              <a:t>33</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71495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A526FF-8CCD-4DF8-8966-E147F3E8F4EF}" type="slidenum">
              <a:rPr lang="en-US" altLang="en-US">
                <a:latin typeface="Calibri" panose="020F0502020204030204" pitchFamily="34" charset="0"/>
              </a:rPr>
              <a:pPr eaLnBrk="1" hangingPunct="1"/>
              <a:t>35</a:t>
            </a:fld>
            <a:endParaRPr lang="en-US" altLang="en-US">
              <a:latin typeface="Calibri" panose="020F0502020204030204" pitchFamily="34" charset="0"/>
            </a:endParaRPr>
          </a:p>
        </p:txBody>
      </p:sp>
    </p:spTree>
    <p:extLst>
      <p:ext uri="{BB962C8B-B14F-4D97-AF65-F5344CB8AC3E}">
        <p14:creationId xmlns:p14="http://schemas.microsoft.com/office/powerpoint/2010/main" val="966743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Click to answer the item.</a:t>
            </a:r>
          </a:p>
          <a:p>
            <a:r>
              <a:rPr lang="en-US" altLang="en-US" smtClean="0"/>
              <a:t>Click to transition to CR item.</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6C782F-CBF9-408D-9547-568BCCFDA764}" type="slidenum">
              <a:rPr lang="en-US" altLang="en-US">
                <a:latin typeface="Calibri" panose="020F0502020204030204" pitchFamily="34" charset="0"/>
              </a:rPr>
              <a:pPr eaLnBrk="1" hangingPunct="1"/>
              <a:t>36</a:t>
            </a:fld>
            <a:endParaRPr lang="en-US" altLang="en-US">
              <a:latin typeface="Calibri" panose="020F0502020204030204" pitchFamily="34" charset="0"/>
            </a:endParaRPr>
          </a:p>
        </p:txBody>
      </p:sp>
    </p:spTree>
    <p:extLst>
      <p:ext uri="{BB962C8B-B14F-4D97-AF65-F5344CB8AC3E}">
        <p14:creationId xmlns:p14="http://schemas.microsoft.com/office/powerpoint/2010/main" val="1057525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Click to answer the item.</a:t>
            </a:r>
          </a:p>
          <a:p>
            <a:r>
              <a:rPr lang="en-US" altLang="en-US" smtClean="0"/>
              <a:t>Click to transition to CR item.</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D14BB2-EA1A-49C0-94DA-5388FED10B4D}" type="slidenum">
              <a:rPr lang="en-US" altLang="en-US">
                <a:latin typeface="Calibri" panose="020F0502020204030204" pitchFamily="34" charset="0"/>
              </a:rPr>
              <a:pPr eaLnBrk="1" hangingPunct="1"/>
              <a:t>37</a:t>
            </a:fld>
            <a:endParaRPr lang="en-US" altLang="en-US">
              <a:latin typeface="Calibri" panose="020F0502020204030204" pitchFamily="34" charset="0"/>
            </a:endParaRPr>
          </a:p>
        </p:txBody>
      </p:sp>
    </p:spTree>
    <p:extLst>
      <p:ext uri="{BB962C8B-B14F-4D97-AF65-F5344CB8AC3E}">
        <p14:creationId xmlns:p14="http://schemas.microsoft.com/office/powerpoint/2010/main" val="1740511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Click to answer the item.</a:t>
            </a:r>
          </a:p>
          <a:p>
            <a:r>
              <a:rPr lang="en-US" altLang="en-US" smtClean="0"/>
              <a:t>Click to transition to CR item.</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D7F201-0F5F-40E4-852D-1B9184CE5A38}" type="slidenum">
              <a:rPr lang="en-US" altLang="en-US">
                <a:latin typeface="Calibri" panose="020F0502020204030204" pitchFamily="34" charset="0"/>
              </a:rPr>
              <a:pPr eaLnBrk="1" hangingPunct="1"/>
              <a:t>38</a:t>
            </a:fld>
            <a:endParaRPr lang="en-US" altLang="en-US">
              <a:latin typeface="Calibri" panose="020F0502020204030204" pitchFamily="34" charset="0"/>
            </a:endParaRPr>
          </a:p>
        </p:txBody>
      </p:sp>
    </p:spTree>
    <p:extLst>
      <p:ext uri="{BB962C8B-B14F-4D97-AF65-F5344CB8AC3E}">
        <p14:creationId xmlns:p14="http://schemas.microsoft.com/office/powerpoint/2010/main" val="117679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Click to answer the item.</a:t>
            </a:r>
          </a:p>
          <a:p>
            <a:r>
              <a:rPr lang="en-US" altLang="en-US" smtClean="0"/>
              <a:t>Click to transition to CR item.</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8411E6-56C0-45AD-BA90-0B8247409F30}" type="slidenum">
              <a:rPr lang="en-US" altLang="en-US">
                <a:latin typeface="Calibri" panose="020F0502020204030204" pitchFamily="34" charset="0"/>
              </a:rPr>
              <a:pPr eaLnBrk="1" hangingPunct="1"/>
              <a:t>39</a:t>
            </a:fld>
            <a:endParaRPr lang="en-US" altLang="en-US">
              <a:latin typeface="Calibri" panose="020F0502020204030204" pitchFamily="34" charset="0"/>
            </a:endParaRPr>
          </a:p>
        </p:txBody>
      </p:sp>
    </p:spTree>
    <p:extLst>
      <p:ext uri="{BB962C8B-B14F-4D97-AF65-F5344CB8AC3E}">
        <p14:creationId xmlns:p14="http://schemas.microsoft.com/office/powerpoint/2010/main" val="669358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C36DFF9-E3F8-404E-9D82-627A70470251}" type="slidenum">
              <a:rPr lang="en-US" altLang="en-US"/>
              <a:pPr eaLnBrk="1" hangingPunct="1">
                <a:spcBef>
                  <a:spcPct val="0"/>
                </a:spcBef>
              </a:pPr>
              <a:t>41</a:t>
            </a:fld>
            <a:endParaRPr lang="en-US" altLang="en-US"/>
          </a:p>
        </p:txBody>
      </p:sp>
    </p:spTree>
    <p:extLst>
      <p:ext uri="{BB962C8B-B14F-4D97-AF65-F5344CB8AC3E}">
        <p14:creationId xmlns:p14="http://schemas.microsoft.com/office/powerpoint/2010/main" val="461374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3679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918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6887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439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8604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906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1997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814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11041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1777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5234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903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7694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827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602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938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9/16/2014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732865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pamela.walker@douglas.k12.ga.us" TargetMode="External"/><Relationship Id="rId2" Type="http://schemas.openxmlformats.org/officeDocument/2006/relationships/hyperlink" Target="http://student.societyforscience.org/form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8.png"/></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brightenaademymiddleschool.weebl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7</a:t>
            </a:r>
            <a:r>
              <a:rPr lang="en-US" baseline="30000" dirty="0" smtClean="0"/>
              <a:t>th</a:t>
            </a:r>
            <a:r>
              <a:rPr lang="en-US" dirty="0" smtClean="0"/>
              <a:t> &amp; 8</a:t>
            </a:r>
            <a:r>
              <a:rPr lang="en-US" baseline="30000" dirty="0" smtClean="0"/>
              <a:t>th</a:t>
            </a:r>
            <a:r>
              <a:rPr lang="en-US" dirty="0" smtClean="0"/>
              <a:t> Grade Parent Meeting</a:t>
            </a:r>
            <a:endParaRPr lang="en-US" dirty="0"/>
          </a:p>
        </p:txBody>
      </p:sp>
      <p:sp>
        <p:nvSpPr>
          <p:cNvPr id="3" name="Subtitle 2"/>
          <p:cNvSpPr>
            <a:spLocks noGrp="1"/>
          </p:cNvSpPr>
          <p:nvPr>
            <p:ph type="subTitle" idx="1"/>
          </p:nvPr>
        </p:nvSpPr>
        <p:spPr/>
        <p:txBody>
          <a:bodyPr>
            <a:normAutofit lnSpcReduction="10000"/>
          </a:bodyPr>
          <a:lstStyle/>
          <a:p>
            <a:r>
              <a:rPr lang="en-US" sz="3600" dirty="0" smtClean="0"/>
              <a:t>A </a:t>
            </a:r>
            <a:r>
              <a:rPr lang="en-US" sz="3600" dirty="0"/>
              <a:t>u</a:t>
            </a:r>
            <a:r>
              <a:rPr lang="en-US" sz="3600" dirty="0" smtClean="0"/>
              <a:t>seful guide to being successful in Middle School</a:t>
            </a:r>
            <a:endParaRPr lang="en-US" sz="3600" dirty="0"/>
          </a:p>
        </p:txBody>
      </p:sp>
    </p:spTree>
    <p:extLst>
      <p:ext uri="{BB962C8B-B14F-4D97-AF65-F5344CB8AC3E}">
        <p14:creationId xmlns:p14="http://schemas.microsoft.com/office/powerpoint/2010/main" val="396180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up Student work when absent</a:t>
            </a:r>
            <a:endParaRPr lang="en-US" dirty="0"/>
          </a:p>
        </p:txBody>
      </p:sp>
      <p:sp>
        <p:nvSpPr>
          <p:cNvPr id="3" name="Content Placeholder 2"/>
          <p:cNvSpPr>
            <a:spLocks noGrp="1"/>
          </p:cNvSpPr>
          <p:nvPr>
            <p:ph idx="1"/>
          </p:nvPr>
        </p:nvSpPr>
        <p:spPr>
          <a:xfrm>
            <a:off x="1096588" y="1662952"/>
            <a:ext cx="9647611" cy="4361329"/>
          </a:xfrm>
        </p:spPr>
        <p:txBody>
          <a:bodyPr>
            <a:normAutofit lnSpcReduction="10000"/>
          </a:bodyPr>
          <a:lstStyle/>
          <a:p>
            <a:pPr lvl="0"/>
            <a:r>
              <a:rPr lang="en-US" sz="3000" dirty="0" smtClean="0"/>
              <a:t>Students </a:t>
            </a:r>
            <a:r>
              <a:rPr lang="en-US" sz="3000" dirty="0"/>
              <a:t>will be given one day for each day absent to make up work. </a:t>
            </a:r>
          </a:p>
          <a:p>
            <a:pPr lvl="0"/>
            <a:r>
              <a:rPr lang="en-US" sz="3000" dirty="0"/>
              <a:t>If a student is absent for two or more consecutive days, a parent may call the office and request their assignments. Please allow 24 hours for teachers to get assignments ready. </a:t>
            </a:r>
          </a:p>
          <a:p>
            <a:pPr lvl="0"/>
            <a:r>
              <a:rPr lang="en-US" sz="3000" b="1" dirty="0"/>
              <a:t>It is the student’s responsibility to check the website and ask the teacher for missed assignments. </a:t>
            </a:r>
            <a:endParaRPr lang="en-US" sz="3000" dirty="0"/>
          </a:p>
          <a:p>
            <a:pPr lvl="1"/>
            <a:endParaRPr lang="en-US" dirty="0" smtClean="0"/>
          </a:p>
        </p:txBody>
      </p:sp>
    </p:spTree>
    <p:extLst>
      <p:ext uri="{BB962C8B-B14F-4D97-AF65-F5344CB8AC3E}">
        <p14:creationId xmlns:p14="http://schemas.microsoft.com/office/powerpoint/2010/main" val="1395687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Protocol	</a:t>
            </a:r>
            <a:endParaRPr lang="en-US" dirty="0"/>
          </a:p>
        </p:txBody>
      </p:sp>
      <p:sp>
        <p:nvSpPr>
          <p:cNvPr id="3" name="Content Placeholder 2"/>
          <p:cNvSpPr>
            <a:spLocks noGrp="1"/>
          </p:cNvSpPr>
          <p:nvPr>
            <p:ph idx="1"/>
          </p:nvPr>
        </p:nvSpPr>
        <p:spPr>
          <a:xfrm>
            <a:off x="1528931" y="1595718"/>
            <a:ext cx="10110152" cy="4015740"/>
          </a:xfrm>
        </p:spPr>
        <p:txBody>
          <a:bodyPr>
            <a:normAutofit/>
          </a:bodyPr>
          <a:lstStyle/>
          <a:p>
            <a:r>
              <a:rPr lang="en-US" sz="2400" dirty="0" smtClean="0"/>
              <a:t>This </a:t>
            </a:r>
            <a:r>
              <a:rPr lang="en-US" sz="2400" dirty="0"/>
              <a:t>agenda needs to remain intact throughout the school year.  If ANY of the pages are missing, the student will serve detention.  If the agenda is dismantled (binding missing), the student will be required to purchase a new agenda. </a:t>
            </a:r>
            <a:endParaRPr lang="en-US" sz="2400" dirty="0" smtClean="0"/>
          </a:p>
          <a:p>
            <a:pPr marL="0" indent="0">
              <a:buNone/>
            </a:pPr>
            <a:r>
              <a:rPr lang="en-US" sz="1000" dirty="0"/>
              <a:t> </a:t>
            </a:r>
            <a:endParaRPr lang="en-US" sz="4400" dirty="0"/>
          </a:p>
          <a:p>
            <a:r>
              <a:rPr lang="en-US" sz="2400" dirty="0" smtClean="0"/>
              <a:t>If </a:t>
            </a:r>
            <a:r>
              <a:rPr lang="en-US" sz="2400" dirty="0"/>
              <a:t>the agenda pages are defaced in any way that makes reading the information difficult (highlighting over words, drawing in assignments spaces, etc.), the student will serve detention.  </a:t>
            </a:r>
          </a:p>
          <a:p>
            <a:pPr lvl="1"/>
            <a:endParaRPr lang="en-US" dirty="0" smtClean="0"/>
          </a:p>
        </p:txBody>
      </p:sp>
    </p:spTree>
    <p:extLst>
      <p:ext uri="{BB962C8B-B14F-4D97-AF65-F5344CB8AC3E}">
        <p14:creationId xmlns:p14="http://schemas.microsoft.com/office/powerpoint/2010/main" val="394842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Snack and Drink Policy in the Classroom</a:t>
            </a:r>
            <a:endParaRPr lang="en-US" dirty="0"/>
          </a:p>
        </p:txBody>
      </p:sp>
      <p:sp>
        <p:nvSpPr>
          <p:cNvPr id="3" name="Content Placeholder 2"/>
          <p:cNvSpPr>
            <a:spLocks noGrp="1"/>
          </p:cNvSpPr>
          <p:nvPr>
            <p:ph idx="1"/>
          </p:nvPr>
        </p:nvSpPr>
        <p:spPr>
          <a:xfrm>
            <a:off x="1083142" y="1595718"/>
            <a:ext cx="8915400" cy="4374776"/>
          </a:xfrm>
        </p:spPr>
        <p:txBody>
          <a:bodyPr>
            <a:normAutofit/>
          </a:bodyPr>
          <a:lstStyle/>
          <a:p>
            <a:endParaRPr lang="en-US" dirty="0" smtClean="0"/>
          </a:p>
          <a:p>
            <a:pPr lvl="0"/>
            <a:r>
              <a:rPr lang="en-US" sz="2800" dirty="0" smtClean="0"/>
              <a:t>Students are not allowed to have snacks in class unless the teacher offer explicit permission.</a:t>
            </a:r>
          </a:p>
          <a:p>
            <a:pPr lvl="0"/>
            <a:r>
              <a:rPr lang="en-US" sz="2800" dirty="0" smtClean="0"/>
              <a:t>Students may only have water to drink in class.</a:t>
            </a:r>
            <a:endParaRPr lang="en-US" sz="2800" dirty="0" smtClean="0"/>
          </a:p>
          <a:p>
            <a:pPr marL="0" lvl="0" indent="0">
              <a:buNone/>
            </a:pPr>
            <a:endParaRPr lang="en-US" dirty="0" smtClean="0"/>
          </a:p>
        </p:txBody>
      </p:sp>
    </p:spTree>
    <p:extLst>
      <p:ext uri="{BB962C8B-B14F-4D97-AF65-F5344CB8AC3E}">
        <p14:creationId xmlns:p14="http://schemas.microsoft.com/office/powerpoint/2010/main" val="1702495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&amp; Telephone Use</a:t>
            </a:r>
            <a:endParaRPr lang="en-US" dirty="0"/>
          </a:p>
        </p:txBody>
      </p:sp>
      <p:sp>
        <p:nvSpPr>
          <p:cNvPr id="3" name="Content Placeholder 2"/>
          <p:cNvSpPr>
            <a:spLocks noGrp="1"/>
          </p:cNvSpPr>
          <p:nvPr>
            <p:ph idx="1"/>
          </p:nvPr>
        </p:nvSpPr>
        <p:spPr>
          <a:xfrm>
            <a:off x="1083141" y="1264555"/>
            <a:ext cx="9593823" cy="4719386"/>
          </a:xfrm>
        </p:spPr>
        <p:txBody>
          <a:bodyPr>
            <a:normAutofit fontScale="92500"/>
          </a:bodyPr>
          <a:lstStyle/>
          <a:p>
            <a:r>
              <a:rPr lang="en-US" sz="2400" dirty="0" smtClean="0"/>
              <a:t>Because </a:t>
            </a:r>
            <a:r>
              <a:rPr lang="en-US" sz="2400" dirty="0"/>
              <a:t>of truly unfortunate events that have occurred in the United States in the past few years, cell phones have become a source of comfort between students and parents. Recognizing changing times, the Brighten Academy administration makes accommodations for students to possess cell phones at school under the following guidelines: </a:t>
            </a:r>
          </a:p>
          <a:p>
            <a:pPr lvl="1"/>
            <a:r>
              <a:rPr lang="en-US" sz="2000" dirty="0"/>
              <a:t>Cell phones are to be turned off during the school day. </a:t>
            </a:r>
          </a:p>
          <a:p>
            <a:pPr lvl="1"/>
            <a:r>
              <a:rPr lang="en-US" sz="2000" dirty="0"/>
              <a:t>Cell phones may not be used during the day, without permission from a teacher or administrator, for any reason, anywhere on school property. </a:t>
            </a:r>
          </a:p>
          <a:p>
            <a:pPr lvl="1"/>
            <a:r>
              <a:rPr lang="en-US" sz="2000" dirty="0"/>
              <a:t>Cell phones are to be kept out of sight during the day and not on your person.</a:t>
            </a:r>
          </a:p>
          <a:p>
            <a:pPr lvl="1"/>
            <a:r>
              <a:rPr lang="en-US" sz="2000" dirty="0"/>
              <a:t>Cell phones are the responsibility of the student; Brighten Academy takes no responsibility in case of theft or loss of a cell phone. </a:t>
            </a:r>
          </a:p>
          <a:p>
            <a:pPr lvl="1"/>
            <a:endParaRPr lang="en-US" dirty="0" smtClean="0"/>
          </a:p>
        </p:txBody>
      </p:sp>
    </p:spTree>
    <p:extLst>
      <p:ext uri="{BB962C8B-B14F-4D97-AF65-F5344CB8AC3E}">
        <p14:creationId xmlns:p14="http://schemas.microsoft.com/office/powerpoint/2010/main" val="1378106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 Accounts &amp; Numbers</a:t>
            </a:r>
            <a:endParaRPr lang="en-US" dirty="0"/>
          </a:p>
        </p:txBody>
      </p:sp>
      <p:sp>
        <p:nvSpPr>
          <p:cNvPr id="3" name="Content Placeholder 2"/>
          <p:cNvSpPr>
            <a:spLocks noGrp="1"/>
          </p:cNvSpPr>
          <p:nvPr>
            <p:ph idx="1"/>
          </p:nvPr>
        </p:nvSpPr>
        <p:spPr>
          <a:xfrm>
            <a:off x="1096589" y="1609164"/>
            <a:ext cx="8915400" cy="4998113"/>
          </a:xfrm>
        </p:spPr>
        <p:txBody>
          <a:bodyPr>
            <a:normAutofit lnSpcReduction="10000"/>
          </a:bodyPr>
          <a:lstStyle/>
          <a:p>
            <a:r>
              <a:rPr lang="en-US" sz="2400" dirty="0" smtClean="0"/>
              <a:t>We are trying to get every to sign up for an account with SLA, our lunch vendor. You do not have to add money to your account through them, but it will allow them to communicate with the parents to let them know when accounts are low. Parents also have access to know their student’s balance at any given time. </a:t>
            </a:r>
          </a:p>
          <a:p>
            <a:r>
              <a:rPr lang="en-US" sz="2400" dirty="0" smtClean="0"/>
              <a:t>You can add money online or bring money to school. Students bring the money with them to lunch.</a:t>
            </a:r>
          </a:p>
          <a:p>
            <a:r>
              <a:rPr lang="en-US" sz="2400" dirty="0" smtClean="0"/>
              <a:t>Checks need to be made out to Brighten Academy.</a:t>
            </a:r>
          </a:p>
          <a:p>
            <a:r>
              <a:rPr lang="en-US" sz="2400" dirty="0" smtClean="0"/>
              <a:t>Cash is welcome as well.</a:t>
            </a:r>
            <a:endParaRPr lang="en-US" sz="2400" dirty="0"/>
          </a:p>
          <a:p>
            <a:r>
              <a:rPr lang="en-US" sz="2400" dirty="0"/>
              <a:t>An incentive to sign-up:  The first homeroom to have all students signed up will get the entire class a dress down pass.</a:t>
            </a:r>
          </a:p>
          <a:p>
            <a:pPr lvl="1"/>
            <a:endParaRPr lang="en-US" b="1" dirty="0" smtClean="0"/>
          </a:p>
        </p:txBody>
      </p:sp>
    </p:spTree>
    <p:extLst>
      <p:ext uri="{BB962C8B-B14F-4D97-AF65-F5344CB8AC3E}">
        <p14:creationId xmlns:p14="http://schemas.microsoft.com/office/powerpoint/2010/main" val="3427285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 Accounts &amp; Numbers</a:t>
            </a:r>
            <a:endParaRPr lang="en-US" dirty="0"/>
          </a:p>
        </p:txBody>
      </p:sp>
      <p:sp>
        <p:nvSpPr>
          <p:cNvPr id="3" name="Content Placeholder 2"/>
          <p:cNvSpPr>
            <a:spLocks noGrp="1"/>
          </p:cNvSpPr>
          <p:nvPr>
            <p:ph idx="1"/>
          </p:nvPr>
        </p:nvSpPr>
        <p:spPr>
          <a:xfrm>
            <a:off x="1096589" y="1609164"/>
            <a:ext cx="8915400" cy="4589929"/>
          </a:xfrm>
        </p:spPr>
        <p:txBody>
          <a:bodyPr>
            <a:normAutofit lnSpcReduction="10000"/>
          </a:bodyPr>
          <a:lstStyle/>
          <a:p>
            <a:r>
              <a:rPr lang="en-US" sz="3200" dirty="0" smtClean="0"/>
              <a:t>Why is it important to know my child’s balance</a:t>
            </a:r>
          </a:p>
          <a:p>
            <a:pPr lvl="1"/>
            <a:r>
              <a:rPr lang="en-US" sz="2800" dirty="0" smtClean="0"/>
              <a:t>You can make sure the correct amount has been credited to the account.</a:t>
            </a:r>
          </a:p>
          <a:p>
            <a:pPr lvl="1"/>
            <a:r>
              <a:rPr lang="en-US" sz="2800" dirty="0" smtClean="0"/>
              <a:t>You can be warned when you account is too low.</a:t>
            </a:r>
          </a:p>
          <a:p>
            <a:pPr lvl="1"/>
            <a:r>
              <a:rPr lang="en-US" sz="2800" dirty="0" smtClean="0"/>
              <a:t>Students whose </a:t>
            </a:r>
            <a:r>
              <a:rPr lang="en-US" sz="2800" dirty="0"/>
              <a:t>a</a:t>
            </a:r>
            <a:r>
              <a:rPr lang="en-US" sz="2800" dirty="0" smtClean="0"/>
              <a:t>ccounts have reached the -$8.00 balance will be offered a cheese sandwich and a drink. Students will be charged a full meal price.</a:t>
            </a:r>
            <a:endParaRPr lang="en-US" sz="2800" dirty="0"/>
          </a:p>
          <a:p>
            <a:pPr lvl="1"/>
            <a:endParaRPr lang="en-US" b="1" dirty="0" smtClean="0"/>
          </a:p>
        </p:txBody>
      </p:sp>
    </p:spTree>
    <p:extLst>
      <p:ext uri="{BB962C8B-B14F-4D97-AF65-F5344CB8AC3E}">
        <p14:creationId xmlns:p14="http://schemas.microsoft.com/office/powerpoint/2010/main" val="3816411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a:t>
            </a:r>
            <a:endParaRPr lang="en-US" dirty="0"/>
          </a:p>
        </p:txBody>
      </p:sp>
      <p:sp>
        <p:nvSpPr>
          <p:cNvPr id="3" name="Content Placeholder 2"/>
          <p:cNvSpPr>
            <a:spLocks noGrp="1"/>
          </p:cNvSpPr>
          <p:nvPr>
            <p:ph idx="1"/>
          </p:nvPr>
        </p:nvSpPr>
        <p:spPr>
          <a:xfrm>
            <a:off x="1110036" y="1264024"/>
            <a:ext cx="10394576" cy="5378823"/>
          </a:xfrm>
        </p:spPr>
        <p:txBody>
          <a:bodyPr>
            <a:noAutofit/>
          </a:bodyPr>
          <a:lstStyle/>
          <a:p>
            <a:r>
              <a:rPr lang="en-US" dirty="0" smtClean="0"/>
              <a:t>Shirts</a:t>
            </a:r>
            <a:endParaRPr lang="en-US" sz="1200" dirty="0"/>
          </a:p>
          <a:p>
            <a:pPr lvl="1"/>
            <a:r>
              <a:rPr lang="en-US" sz="1400" dirty="0"/>
              <a:t>1. Shirts must be solid red, white, or navy blue in color.</a:t>
            </a:r>
          </a:p>
          <a:p>
            <a:pPr lvl="1"/>
            <a:r>
              <a:rPr lang="en-US" sz="1400" dirty="0"/>
              <a:t>2. Shirts may have a Brighten logo or another logo that is no more than two inches high and three inches wide.</a:t>
            </a:r>
          </a:p>
          <a:p>
            <a:pPr lvl="1"/>
            <a:r>
              <a:rPr lang="en-US" sz="1400" dirty="0"/>
              <a:t>3. The following styles may be worn:</a:t>
            </a:r>
          </a:p>
          <a:p>
            <a:pPr lvl="2">
              <a:spcBef>
                <a:spcPts val="0"/>
              </a:spcBef>
            </a:pPr>
            <a:r>
              <a:rPr lang="en-US" sz="1200" dirty="0"/>
              <a:t>a. Oxford button down</a:t>
            </a:r>
          </a:p>
          <a:p>
            <a:pPr lvl="2">
              <a:spcBef>
                <a:spcPts val="0"/>
              </a:spcBef>
            </a:pPr>
            <a:r>
              <a:rPr lang="en-US" sz="1200" dirty="0"/>
              <a:t>b. Golf or polo (long or short sleeved)</a:t>
            </a:r>
          </a:p>
          <a:p>
            <a:pPr lvl="2">
              <a:spcBef>
                <a:spcPts val="0"/>
              </a:spcBef>
            </a:pPr>
            <a:r>
              <a:rPr lang="en-US" sz="1200" dirty="0"/>
              <a:t>c. Turtlenecks</a:t>
            </a:r>
          </a:p>
          <a:p>
            <a:pPr lvl="2">
              <a:spcBef>
                <a:spcPts val="0"/>
              </a:spcBef>
            </a:pPr>
            <a:r>
              <a:rPr lang="en-US" sz="1200" dirty="0"/>
              <a:t>d. Crew neck t-shirt with Brighten logo purchased through school approved vendor</a:t>
            </a:r>
          </a:p>
          <a:p>
            <a:pPr lvl="1"/>
            <a:r>
              <a:rPr lang="en-US" sz="1400" dirty="0"/>
              <a:t>4. Additional adornments (lace, rhinestones, etc.) are not permitted.</a:t>
            </a:r>
          </a:p>
          <a:p>
            <a:pPr lvl="1"/>
            <a:r>
              <a:rPr lang="en-US" sz="1400" dirty="0"/>
              <a:t>5. Oxfords, golf, and polo shirts must be buttoned all the way up except for the top button.</a:t>
            </a:r>
          </a:p>
          <a:p>
            <a:pPr lvl="1"/>
            <a:r>
              <a:rPr lang="en-US" sz="1400" dirty="0"/>
              <a:t>6. Exterior shirts must be long enough to cover the waist (midriff).</a:t>
            </a:r>
          </a:p>
          <a:p>
            <a:pPr lvl="1"/>
            <a:r>
              <a:rPr lang="en-US" sz="1400" dirty="0"/>
              <a:t>7. Shirts must be the proper size for the student wearing them. Shirts may not be form fitting nor loose enough to show cleavage, chest, or shoulders.</a:t>
            </a:r>
          </a:p>
          <a:p>
            <a:pPr lvl="1"/>
            <a:r>
              <a:rPr lang="en-US" sz="1400" dirty="0"/>
              <a:t>8. Undershirts worn under an exterior shirt must not be visible from the bottom or arms of the shirt and must be tucked in as necessary so they will not be visible. Long sleeve crew neck style shirts may be worn under a collared shirt (which meets dress code requirements).</a:t>
            </a:r>
          </a:p>
          <a:p>
            <a:pPr lvl="1"/>
            <a:r>
              <a:rPr lang="en-US" sz="1400" dirty="0"/>
              <a:t>9. Exterior shirts must not be pinned, rolled, knotted, or otherwise worn to expose garments worn underneath the exterior shirt, with the exception of having collars (in the specified solid colors) visible under a sweater.</a:t>
            </a:r>
          </a:p>
          <a:p>
            <a:pPr lvl="1"/>
            <a:endParaRPr lang="en-US" sz="1100" dirty="0" smtClean="0"/>
          </a:p>
        </p:txBody>
      </p:sp>
    </p:spTree>
    <p:extLst>
      <p:ext uri="{BB962C8B-B14F-4D97-AF65-F5344CB8AC3E}">
        <p14:creationId xmlns:p14="http://schemas.microsoft.com/office/powerpoint/2010/main" val="339712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a:t>
            </a:r>
            <a:endParaRPr lang="en-US" dirty="0"/>
          </a:p>
        </p:txBody>
      </p:sp>
      <p:sp>
        <p:nvSpPr>
          <p:cNvPr id="3" name="Content Placeholder 2"/>
          <p:cNvSpPr>
            <a:spLocks noGrp="1"/>
          </p:cNvSpPr>
          <p:nvPr>
            <p:ph idx="1"/>
          </p:nvPr>
        </p:nvSpPr>
        <p:spPr>
          <a:xfrm>
            <a:off x="1069694" y="1595717"/>
            <a:ext cx="10434917" cy="4939553"/>
          </a:xfrm>
        </p:spPr>
        <p:txBody>
          <a:bodyPr>
            <a:noAutofit/>
          </a:bodyPr>
          <a:lstStyle/>
          <a:p>
            <a:r>
              <a:rPr lang="en-US" dirty="0" smtClean="0"/>
              <a:t>Pants </a:t>
            </a:r>
            <a:r>
              <a:rPr lang="en-US" dirty="0"/>
              <a:t>and Skirts</a:t>
            </a:r>
          </a:p>
          <a:p>
            <a:pPr lvl="1">
              <a:spcBef>
                <a:spcPts val="0"/>
              </a:spcBef>
            </a:pPr>
            <a:r>
              <a:rPr lang="en-US" sz="1200" dirty="0"/>
              <a:t>a. The following styles are acceptable for boys or girls</a:t>
            </a:r>
            <a:r>
              <a:rPr lang="en-US" sz="1200" dirty="0" smtClean="0"/>
              <a:t>:</a:t>
            </a:r>
            <a:endParaRPr lang="en-US" sz="1200" dirty="0"/>
          </a:p>
          <a:p>
            <a:pPr lvl="2">
              <a:spcBef>
                <a:spcPts val="0"/>
              </a:spcBef>
            </a:pPr>
            <a:r>
              <a:rPr lang="en-US" sz="1200" dirty="0"/>
              <a:t>1. Slacks</a:t>
            </a:r>
          </a:p>
          <a:p>
            <a:pPr lvl="2">
              <a:spcBef>
                <a:spcPts val="0"/>
              </a:spcBef>
            </a:pPr>
            <a:r>
              <a:rPr lang="en-US" sz="1200" dirty="0"/>
              <a:t>2. Shorts</a:t>
            </a:r>
          </a:p>
          <a:p>
            <a:pPr lvl="1">
              <a:spcBef>
                <a:spcPts val="0"/>
              </a:spcBef>
            </a:pPr>
            <a:r>
              <a:rPr lang="en-US" sz="1200" dirty="0"/>
              <a:t>b. The following styles are acceptable for girls:</a:t>
            </a:r>
          </a:p>
          <a:p>
            <a:pPr lvl="2">
              <a:spcBef>
                <a:spcPts val="0"/>
              </a:spcBef>
            </a:pPr>
            <a:r>
              <a:rPr lang="en-US" sz="1200" dirty="0"/>
              <a:t>1. Capri pants</a:t>
            </a:r>
          </a:p>
          <a:p>
            <a:pPr lvl="2">
              <a:spcBef>
                <a:spcPts val="0"/>
              </a:spcBef>
            </a:pPr>
            <a:r>
              <a:rPr lang="en-US" sz="1200" dirty="0"/>
              <a:t>2. Skirts</a:t>
            </a:r>
          </a:p>
          <a:p>
            <a:pPr lvl="2">
              <a:spcBef>
                <a:spcPts val="0"/>
              </a:spcBef>
            </a:pPr>
            <a:r>
              <a:rPr lang="en-US" sz="1200" dirty="0"/>
              <a:t>3. </a:t>
            </a:r>
            <a:r>
              <a:rPr lang="en-US" sz="1200" dirty="0" err="1"/>
              <a:t>Skorts</a:t>
            </a:r>
            <a:endParaRPr lang="en-US" sz="1200" dirty="0"/>
          </a:p>
          <a:p>
            <a:pPr lvl="2">
              <a:spcBef>
                <a:spcPts val="0"/>
              </a:spcBef>
            </a:pPr>
            <a:r>
              <a:rPr lang="en-US" sz="1200" dirty="0"/>
              <a:t>4. Jumpers</a:t>
            </a:r>
          </a:p>
          <a:p>
            <a:pPr lvl="2">
              <a:spcBef>
                <a:spcPts val="0"/>
              </a:spcBef>
            </a:pPr>
            <a:r>
              <a:rPr lang="en-US" sz="1200" dirty="0"/>
              <a:t>5. Dresses</a:t>
            </a:r>
          </a:p>
          <a:p>
            <a:r>
              <a:rPr lang="en-US" sz="1400" dirty="0" smtClean="0"/>
              <a:t>Acceptable </a:t>
            </a:r>
            <a:r>
              <a:rPr lang="en-US" sz="1400" dirty="0"/>
              <a:t>colors are solid navy blue or khaki.</a:t>
            </a:r>
          </a:p>
          <a:p>
            <a:r>
              <a:rPr lang="en-US" sz="1400" dirty="0" smtClean="0"/>
              <a:t>Logos </a:t>
            </a:r>
            <a:r>
              <a:rPr lang="en-US" sz="1400" dirty="0"/>
              <a:t>that are no more than two inches high and three inches wide are permitted.</a:t>
            </a:r>
          </a:p>
          <a:p>
            <a:r>
              <a:rPr lang="en-US" sz="1400" dirty="0" smtClean="0"/>
              <a:t>All </a:t>
            </a:r>
            <a:r>
              <a:rPr lang="en-US" sz="1400" dirty="0"/>
              <a:t>of the garments listed above must be worn at the waist and must extend down to at least two inches from the top of the kneecap.</a:t>
            </a:r>
          </a:p>
          <a:p>
            <a:r>
              <a:rPr lang="en-US" sz="1400" dirty="0" smtClean="0"/>
              <a:t>Additional </a:t>
            </a:r>
            <a:r>
              <a:rPr lang="en-US" sz="1400" dirty="0"/>
              <a:t>adornments (lace, rhinestones, etc.) are not permitted.</a:t>
            </a:r>
          </a:p>
          <a:p>
            <a:r>
              <a:rPr lang="en-US" sz="1400" dirty="0" smtClean="0"/>
              <a:t> </a:t>
            </a:r>
            <a:r>
              <a:rPr lang="en-US" sz="1400" dirty="0"/>
              <a:t>Slacks may not be rolled up.</a:t>
            </a:r>
          </a:p>
          <a:p>
            <a:r>
              <a:rPr lang="en-US" sz="1400" dirty="0" smtClean="0"/>
              <a:t>Excessively </a:t>
            </a:r>
            <a:r>
              <a:rPr lang="en-US" sz="1400" dirty="0"/>
              <a:t>baggy pants and shorts are not permitted.</a:t>
            </a:r>
          </a:p>
          <a:p>
            <a:pPr lvl="1"/>
            <a:endParaRPr lang="en-US" sz="100" dirty="0" smtClean="0"/>
          </a:p>
        </p:txBody>
      </p:sp>
    </p:spTree>
    <p:extLst>
      <p:ext uri="{BB962C8B-B14F-4D97-AF65-F5344CB8AC3E}">
        <p14:creationId xmlns:p14="http://schemas.microsoft.com/office/powerpoint/2010/main" val="1810229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a:t>
            </a:r>
            <a:endParaRPr lang="en-US" dirty="0"/>
          </a:p>
        </p:txBody>
      </p:sp>
      <p:sp>
        <p:nvSpPr>
          <p:cNvPr id="3" name="Content Placeholder 2"/>
          <p:cNvSpPr>
            <a:spLocks noGrp="1"/>
          </p:cNvSpPr>
          <p:nvPr>
            <p:ph idx="1"/>
          </p:nvPr>
        </p:nvSpPr>
        <p:spPr>
          <a:xfrm>
            <a:off x="1083142" y="1609164"/>
            <a:ext cx="10683034" cy="4845424"/>
          </a:xfrm>
        </p:spPr>
        <p:txBody>
          <a:bodyPr>
            <a:normAutofit/>
          </a:bodyPr>
          <a:lstStyle/>
          <a:p>
            <a:r>
              <a:rPr lang="en-US" dirty="0" smtClean="0"/>
              <a:t>Sweaters</a:t>
            </a:r>
          </a:p>
          <a:p>
            <a:pPr lvl="1"/>
            <a:r>
              <a:rPr lang="en-US" dirty="0" smtClean="0"/>
              <a:t>1</a:t>
            </a:r>
            <a:r>
              <a:rPr lang="en-US" dirty="0"/>
              <a:t>. Sweaters must be solid red, white, or navy blue in color.</a:t>
            </a:r>
          </a:p>
          <a:p>
            <a:pPr lvl="1"/>
            <a:r>
              <a:rPr lang="en-US" dirty="0"/>
              <a:t>2. V-neck or short-sleeve sweaters (e.g., golf sweaters or sweater vests) are permitted if worn over a shirt that meets the requirements set forth above.</a:t>
            </a:r>
          </a:p>
          <a:p>
            <a:pPr lvl="2"/>
            <a:r>
              <a:rPr lang="en-US" dirty="0"/>
              <a:t>a. Logos that are no more than two inches high and three inches wide are permitted</a:t>
            </a:r>
            <a:r>
              <a:rPr lang="en-US" dirty="0" smtClean="0"/>
              <a:t>.</a:t>
            </a:r>
          </a:p>
          <a:p>
            <a:r>
              <a:rPr lang="en-US" dirty="0"/>
              <a:t>Coats / Jackets</a:t>
            </a:r>
          </a:p>
          <a:p>
            <a:pPr lvl="1"/>
            <a:r>
              <a:rPr lang="en-US" dirty="0"/>
              <a:t>1. All coats and jackets must be solid red, white, or navy blue in color.</a:t>
            </a:r>
          </a:p>
          <a:p>
            <a:pPr lvl="1"/>
            <a:r>
              <a:rPr lang="en-US" dirty="0"/>
              <a:t>2. Coats and jackets may have logos that are no more than two inches high and three inches wide.</a:t>
            </a:r>
          </a:p>
          <a:p>
            <a:pPr lvl="1"/>
            <a:r>
              <a:rPr lang="en-US" dirty="0"/>
              <a:t>3. Coats and jackets may not be worn in lieu of shirts.</a:t>
            </a:r>
          </a:p>
          <a:p>
            <a:pPr lvl="1"/>
            <a:r>
              <a:rPr lang="en-US" dirty="0"/>
              <a:t>4. Hooded sweatshirts with a full zipper is considered a jacket and allowable.</a:t>
            </a:r>
          </a:p>
          <a:p>
            <a:pPr lvl="1"/>
            <a:r>
              <a:rPr lang="en-US" dirty="0"/>
              <a:t>5. Hooded sweatshirts with no zipper (with or without front pocket) is considered a hoodie and not part of dress code.</a:t>
            </a:r>
          </a:p>
          <a:p>
            <a:endParaRPr lang="en-US" dirty="0"/>
          </a:p>
          <a:p>
            <a:pPr lvl="1"/>
            <a:endParaRPr lang="en-US" dirty="0" smtClean="0"/>
          </a:p>
        </p:txBody>
      </p:sp>
    </p:spTree>
    <p:extLst>
      <p:ext uri="{BB962C8B-B14F-4D97-AF65-F5344CB8AC3E}">
        <p14:creationId xmlns:p14="http://schemas.microsoft.com/office/powerpoint/2010/main" val="550161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a:t>
            </a:r>
            <a:endParaRPr lang="en-US" dirty="0"/>
          </a:p>
        </p:txBody>
      </p:sp>
      <p:sp>
        <p:nvSpPr>
          <p:cNvPr id="3" name="Content Placeholder 2"/>
          <p:cNvSpPr>
            <a:spLocks noGrp="1"/>
          </p:cNvSpPr>
          <p:nvPr>
            <p:ph idx="1"/>
          </p:nvPr>
        </p:nvSpPr>
        <p:spPr>
          <a:xfrm>
            <a:off x="1105554" y="1568825"/>
            <a:ext cx="10790611" cy="5087470"/>
          </a:xfrm>
        </p:spPr>
        <p:txBody>
          <a:bodyPr>
            <a:normAutofit lnSpcReduction="10000"/>
          </a:bodyPr>
          <a:lstStyle/>
          <a:p>
            <a:r>
              <a:rPr lang="en-US" dirty="0" smtClean="0"/>
              <a:t>Shoes</a:t>
            </a:r>
          </a:p>
          <a:p>
            <a:pPr lvl="1"/>
            <a:r>
              <a:rPr lang="en-US" dirty="0" smtClean="0"/>
              <a:t>1</a:t>
            </a:r>
            <a:r>
              <a:rPr lang="en-US" dirty="0"/>
              <a:t>. Shoes must be predominantly white, navy blue, black, gray, or brown in color.</a:t>
            </a:r>
          </a:p>
          <a:p>
            <a:pPr lvl="1"/>
            <a:r>
              <a:rPr lang="en-US" dirty="0"/>
              <a:t>2. The following shoe styles are acceptable:</a:t>
            </a:r>
          </a:p>
          <a:p>
            <a:pPr lvl="2">
              <a:spcBef>
                <a:spcPts val="0"/>
              </a:spcBef>
            </a:pPr>
            <a:r>
              <a:rPr lang="en-US" dirty="0"/>
              <a:t>a</a:t>
            </a:r>
            <a:r>
              <a:rPr lang="en-US" dirty="0" smtClean="0"/>
              <a:t>. </a:t>
            </a:r>
            <a:r>
              <a:rPr lang="en-US" dirty="0"/>
              <a:t>Tennis Shoes</a:t>
            </a:r>
          </a:p>
          <a:p>
            <a:pPr lvl="2">
              <a:spcBef>
                <a:spcPts val="0"/>
              </a:spcBef>
            </a:pPr>
            <a:r>
              <a:rPr lang="en-US" dirty="0"/>
              <a:t>b. Athletic Footwear</a:t>
            </a:r>
          </a:p>
          <a:p>
            <a:pPr lvl="2">
              <a:spcBef>
                <a:spcPts val="0"/>
              </a:spcBef>
            </a:pPr>
            <a:r>
              <a:rPr lang="en-US" dirty="0"/>
              <a:t>c. Boots</a:t>
            </a:r>
          </a:p>
          <a:p>
            <a:pPr lvl="2">
              <a:spcBef>
                <a:spcPts val="0"/>
              </a:spcBef>
            </a:pPr>
            <a:r>
              <a:rPr lang="en-US" dirty="0"/>
              <a:t>d. Loafers</a:t>
            </a:r>
          </a:p>
          <a:p>
            <a:pPr lvl="2">
              <a:spcBef>
                <a:spcPts val="0"/>
              </a:spcBef>
            </a:pPr>
            <a:r>
              <a:rPr lang="en-US" dirty="0"/>
              <a:t>e. Closed toe shoes with less than a one inch heel</a:t>
            </a:r>
          </a:p>
          <a:p>
            <a:pPr lvl="1"/>
            <a:r>
              <a:rPr lang="en-US" dirty="0"/>
              <a:t>4. Shoes may have a manufacturer’s logo and name</a:t>
            </a:r>
          </a:p>
          <a:p>
            <a:pPr lvl="1"/>
            <a:r>
              <a:rPr lang="en-US" dirty="0"/>
              <a:t>5. Shoes may have a second color for accents or trim, provided one of the colors listed above is the predominant color.</a:t>
            </a:r>
          </a:p>
          <a:p>
            <a:pPr lvl="1"/>
            <a:r>
              <a:rPr lang="en-US" dirty="0"/>
              <a:t>6. Bedroom shoes and slippers may NOT be worn unless permission is given to wear them on a special-dress day.</a:t>
            </a:r>
          </a:p>
          <a:p>
            <a:pPr lvl="1"/>
            <a:r>
              <a:rPr lang="en-US" dirty="0"/>
              <a:t>7. Students are </a:t>
            </a:r>
            <a:r>
              <a:rPr lang="en-US" sz="2600" dirty="0"/>
              <a:t>required</a:t>
            </a:r>
            <a:r>
              <a:rPr lang="en-US" dirty="0"/>
              <a:t> to wear athletic shoes during Physical Education or Dance and Movement classes.</a:t>
            </a:r>
          </a:p>
          <a:p>
            <a:pPr lvl="1"/>
            <a:r>
              <a:rPr lang="en-US" dirty="0"/>
              <a:t>8. Students in grades 6-8 may wear sandals with back straps.</a:t>
            </a:r>
          </a:p>
          <a:p>
            <a:pPr lvl="1"/>
            <a:r>
              <a:rPr lang="en-US" dirty="0"/>
              <a:t>9. Flip-flops are not </a:t>
            </a:r>
            <a:r>
              <a:rPr lang="en-US" dirty="0" smtClean="0"/>
              <a:t>permitted.</a:t>
            </a:r>
          </a:p>
          <a:p>
            <a:endParaRPr lang="en-US" dirty="0"/>
          </a:p>
          <a:p>
            <a:pPr lvl="1"/>
            <a:endParaRPr lang="en-US" dirty="0" smtClean="0"/>
          </a:p>
        </p:txBody>
      </p:sp>
    </p:spTree>
    <p:extLst>
      <p:ext uri="{BB962C8B-B14F-4D97-AF65-F5344CB8AC3E}">
        <p14:creationId xmlns:p14="http://schemas.microsoft.com/office/powerpoint/2010/main" val="249174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Middle School Dances</a:t>
            </a:r>
            <a:endParaRPr lang="en-US" sz="4800" dirty="0"/>
          </a:p>
        </p:txBody>
      </p:sp>
      <p:sp>
        <p:nvSpPr>
          <p:cNvPr id="3" name="Content Placeholder 2"/>
          <p:cNvSpPr>
            <a:spLocks noGrp="1"/>
          </p:cNvSpPr>
          <p:nvPr>
            <p:ph idx="1"/>
          </p:nvPr>
        </p:nvSpPr>
        <p:spPr>
          <a:xfrm>
            <a:off x="1073730" y="1627094"/>
            <a:ext cx="10632588" cy="4685258"/>
          </a:xfrm>
        </p:spPr>
        <p:txBody>
          <a:bodyPr>
            <a:normAutofit/>
          </a:bodyPr>
          <a:lstStyle/>
          <a:p>
            <a:r>
              <a:rPr lang="en-US" sz="3600" dirty="0" smtClean="0"/>
              <a:t>Middle School Dances – </a:t>
            </a:r>
          </a:p>
          <a:p>
            <a:pPr lvl="1"/>
            <a:r>
              <a:rPr lang="en-US" sz="3200" dirty="0" smtClean="0"/>
              <a:t>Our </a:t>
            </a:r>
            <a:r>
              <a:rPr lang="en-US" sz="3200" dirty="0"/>
              <a:t>middle school dances fund middle </a:t>
            </a:r>
            <a:r>
              <a:rPr lang="en-US" sz="3200" dirty="0" smtClean="0"/>
              <a:t>school reward days and 8</a:t>
            </a:r>
            <a:r>
              <a:rPr lang="en-US" sz="3200" baseline="30000" dirty="0" smtClean="0"/>
              <a:t>th</a:t>
            </a:r>
            <a:r>
              <a:rPr lang="en-US" sz="3200" dirty="0" smtClean="0"/>
              <a:t> Grade graduation.</a:t>
            </a:r>
          </a:p>
          <a:p>
            <a:pPr lvl="2"/>
            <a:r>
              <a:rPr lang="en-US" sz="2800" dirty="0" smtClean="0"/>
              <a:t>November 7</a:t>
            </a:r>
            <a:r>
              <a:rPr lang="en-US" sz="2800" baseline="30000" dirty="0" smtClean="0"/>
              <a:t>th</a:t>
            </a:r>
            <a:r>
              <a:rPr lang="en-US" sz="2800" dirty="0" smtClean="0"/>
              <a:t> from 7pm-10pm</a:t>
            </a:r>
          </a:p>
          <a:p>
            <a:pPr lvl="2"/>
            <a:r>
              <a:rPr lang="en-US" sz="2800" dirty="0" smtClean="0"/>
              <a:t>February 20</a:t>
            </a:r>
            <a:r>
              <a:rPr lang="en-US" sz="2800" baseline="30000" dirty="0" smtClean="0"/>
              <a:t>th</a:t>
            </a:r>
            <a:r>
              <a:rPr lang="en-US" sz="2800" dirty="0" smtClean="0"/>
              <a:t> from 7pm -10pm</a:t>
            </a:r>
          </a:p>
          <a:p>
            <a:pPr lvl="2"/>
            <a:endParaRPr lang="en-US" sz="2800" dirty="0" smtClean="0"/>
          </a:p>
          <a:p>
            <a:pPr lvl="1"/>
            <a:r>
              <a:rPr lang="en-US" sz="3200" dirty="0" smtClean="0"/>
              <a:t>8</a:t>
            </a:r>
            <a:r>
              <a:rPr lang="en-US" sz="3200" baseline="30000" dirty="0" smtClean="0"/>
              <a:t>th</a:t>
            </a:r>
            <a:r>
              <a:rPr lang="en-US" sz="3200" dirty="0" smtClean="0"/>
              <a:t> Grade Dance</a:t>
            </a:r>
          </a:p>
          <a:p>
            <a:pPr lvl="2"/>
            <a:r>
              <a:rPr lang="en-US" sz="2800" dirty="0" smtClean="0"/>
              <a:t>May 15</a:t>
            </a:r>
            <a:r>
              <a:rPr lang="en-US" sz="2800" baseline="30000" dirty="0" smtClean="0"/>
              <a:t>th</a:t>
            </a:r>
            <a:r>
              <a:rPr lang="en-US" sz="2800" dirty="0" smtClean="0"/>
              <a:t> from 7pm-10pm</a:t>
            </a:r>
            <a:endParaRPr lang="en-US" sz="2800" dirty="0"/>
          </a:p>
        </p:txBody>
      </p:sp>
    </p:spTree>
    <p:extLst>
      <p:ext uri="{BB962C8B-B14F-4D97-AF65-F5344CB8AC3E}">
        <p14:creationId xmlns:p14="http://schemas.microsoft.com/office/powerpoint/2010/main" val="1040154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a:t>
            </a:r>
            <a:endParaRPr lang="en-US" dirty="0"/>
          </a:p>
        </p:txBody>
      </p:sp>
      <p:sp>
        <p:nvSpPr>
          <p:cNvPr id="3" name="Content Placeholder 2"/>
          <p:cNvSpPr>
            <a:spLocks noGrp="1"/>
          </p:cNvSpPr>
          <p:nvPr>
            <p:ph idx="1"/>
          </p:nvPr>
        </p:nvSpPr>
        <p:spPr>
          <a:xfrm>
            <a:off x="1096589" y="1595717"/>
            <a:ext cx="10777164" cy="4845423"/>
          </a:xfrm>
        </p:spPr>
        <p:txBody>
          <a:bodyPr>
            <a:normAutofit fontScale="70000" lnSpcReduction="20000"/>
          </a:bodyPr>
          <a:lstStyle/>
          <a:p>
            <a:r>
              <a:rPr lang="en-US" sz="2000" dirty="0" smtClean="0"/>
              <a:t>Hair</a:t>
            </a:r>
          </a:p>
          <a:p>
            <a:pPr lvl="1"/>
            <a:r>
              <a:rPr lang="en-US" sz="2000" dirty="0" smtClean="0"/>
              <a:t>1</a:t>
            </a:r>
            <a:r>
              <a:rPr lang="en-US" sz="2000" dirty="0"/>
              <a:t>. Hair must be reasonably neat and clean.</a:t>
            </a:r>
          </a:p>
          <a:p>
            <a:pPr lvl="1"/>
            <a:r>
              <a:rPr lang="en-US" sz="2000" dirty="0"/>
              <a:t>2. Hair must appear natural in color.</a:t>
            </a:r>
          </a:p>
          <a:p>
            <a:pPr lvl="1"/>
            <a:r>
              <a:rPr lang="en-US" sz="2000" dirty="0"/>
              <a:t>3. Hairstyles (Mohawks, rat tails, etc.) and adornments (bows, barrettes, etc.) must not be distracting to the individual student or those around him or her.</a:t>
            </a:r>
          </a:p>
          <a:p>
            <a:r>
              <a:rPr lang="en-US" sz="2000" dirty="0" smtClean="0"/>
              <a:t>Accessories</a:t>
            </a:r>
            <a:endParaRPr lang="en-US" sz="2000" dirty="0"/>
          </a:p>
          <a:p>
            <a:pPr lvl="1"/>
            <a:r>
              <a:rPr lang="en-US" sz="2000" dirty="0"/>
              <a:t>1. Socks, tights, and leggings must be red, white, navy blue, black, or gray in color.</a:t>
            </a:r>
          </a:p>
          <a:p>
            <a:pPr lvl="1"/>
            <a:r>
              <a:rPr lang="en-US" sz="2000" dirty="0"/>
              <a:t>2. Socks, tights, and leggings must be solid in color.</a:t>
            </a:r>
          </a:p>
          <a:p>
            <a:pPr lvl="1"/>
            <a:r>
              <a:rPr lang="en-US" sz="2000" dirty="0"/>
              <a:t>3. Hats may not be worn indoors unless specifically authorized by the administration for special-dress days.</a:t>
            </a:r>
          </a:p>
          <a:p>
            <a:r>
              <a:rPr lang="en-US" sz="2000" dirty="0"/>
              <a:t>Jewelry</a:t>
            </a:r>
          </a:p>
          <a:p>
            <a:pPr lvl="1"/>
            <a:r>
              <a:rPr lang="en-US" sz="2000" dirty="0"/>
              <a:t>1. Students (male or female) are permitted to wear earrings in one or both ears. Earrings (studs, bars, chains) may not be visible in any other part of the body other than the ear.</a:t>
            </a:r>
          </a:p>
          <a:p>
            <a:pPr lvl="1"/>
            <a:r>
              <a:rPr lang="en-US" sz="2000" dirty="0"/>
              <a:t>Students are not permitted to wear more than 2 earrings in each ear.</a:t>
            </a:r>
          </a:p>
          <a:p>
            <a:pPr lvl="1"/>
            <a:r>
              <a:rPr lang="en-US" sz="2000" dirty="0"/>
              <a:t>2. Students may not wear chains protruding from pants pockets or any other area.</a:t>
            </a:r>
          </a:p>
          <a:p>
            <a:pPr lvl="1"/>
            <a:r>
              <a:rPr lang="en-US" sz="2000" dirty="0"/>
              <a:t>3. Students may not wear jewelry that makes excessive noise or that is distracting to others. Jewelry is to remain modest.</a:t>
            </a:r>
          </a:p>
          <a:p>
            <a:pPr lvl="1"/>
            <a:r>
              <a:rPr lang="en-US" sz="2000" dirty="0"/>
              <a:t>4. Neither Brighten Academy nor its staff is responsible for jewelry that is lost or stolen.</a:t>
            </a:r>
          </a:p>
          <a:p>
            <a:endParaRPr lang="en-US" dirty="0"/>
          </a:p>
          <a:p>
            <a:pPr lvl="1"/>
            <a:endParaRPr lang="en-US" dirty="0" smtClean="0"/>
          </a:p>
        </p:txBody>
      </p:sp>
    </p:spTree>
    <p:extLst>
      <p:ext uri="{BB962C8B-B14F-4D97-AF65-F5344CB8AC3E}">
        <p14:creationId xmlns:p14="http://schemas.microsoft.com/office/powerpoint/2010/main" val="3674749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 – When can I dress down?</a:t>
            </a:r>
            <a:endParaRPr lang="en-US" dirty="0"/>
          </a:p>
        </p:txBody>
      </p:sp>
      <p:sp>
        <p:nvSpPr>
          <p:cNvPr id="3" name="Content Placeholder 2"/>
          <p:cNvSpPr>
            <a:spLocks noGrp="1"/>
          </p:cNvSpPr>
          <p:nvPr>
            <p:ph idx="1"/>
          </p:nvPr>
        </p:nvSpPr>
        <p:spPr>
          <a:xfrm>
            <a:off x="1083142" y="1582271"/>
            <a:ext cx="10421470" cy="4495800"/>
          </a:xfrm>
        </p:spPr>
        <p:txBody>
          <a:bodyPr>
            <a:normAutofit/>
          </a:bodyPr>
          <a:lstStyle/>
          <a:p>
            <a:r>
              <a:rPr lang="en-US" sz="2800" dirty="0" smtClean="0"/>
              <a:t>Dress down is a privilege. Students earn it through their Dojo  percentage.</a:t>
            </a:r>
          </a:p>
          <a:p>
            <a:pPr lvl="1"/>
            <a:r>
              <a:rPr lang="en-US" sz="2400" dirty="0" smtClean="0"/>
              <a:t>85% and higher, students earn dress down</a:t>
            </a:r>
          </a:p>
          <a:p>
            <a:pPr lvl="1"/>
            <a:r>
              <a:rPr lang="en-US" sz="2400" dirty="0" smtClean="0"/>
              <a:t>71% - 84%, student does not earn dress down. They must be in uniform</a:t>
            </a:r>
          </a:p>
          <a:p>
            <a:pPr lvl="1"/>
            <a:r>
              <a:rPr lang="en-US" sz="2400" dirty="0" smtClean="0"/>
              <a:t>70% and lower, student earns detention</a:t>
            </a:r>
          </a:p>
          <a:p>
            <a:pPr lvl="1"/>
            <a:r>
              <a:rPr lang="en-US" sz="2400" dirty="0" smtClean="0"/>
              <a:t>Students will go over their Dojo percentage in Crew on Monday. </a:t>
            </a:r>
          </a:p>
          <a:p>
            <a:pPr lvl="1"/>
            <a:r>
              <a:rPr lang="en-US" sz="2400" dirty="0" smtClean="0"/>
              <a:t>Students will reflect and set goals for the next week.</a:t>
            </a:r>
            <a:endParaRPr lang="en-US" sz="2400" dirty="0"/>
          </a:p>
          <a:p>
            <a:endParaRPr lang="en-US" dirty="0"/>
          </a:p>
          <a:p>
            <a:pPr lvl="1"/>
            <a:endParaRPr lang="en-US" dirty="0" smtClean="0"/>
          </a:p>
        </p:txBody>
      </p:sp>
    </p:spTree>
    <p:extLst>
      <p:ext uri="{BB962C8B-B14F-4D97-AF65-F5344CB8AC3E}">
        <p14:creationId xmlns:p14="http://schemas.microsoft.com/office/powerpoint/2010/main" val="265422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 – When can I dress down?</a:t>
            </a:r>
            <a:endParaRPr lang="en-US" dirty="0"/>
          </a:p>
        </p:txBody>
      </p:sp>
      <p:sp>
        <p:nvSpPr>
          <p:cNvPr id="3" name="Content Placeholder 2"/>
          <p:cNvSpPr>
            <a:spLocks noGrp="1"/>
          </p:cNvSpPr>
          <p:nvPr>
            <p:ph idx="1"/>
          </p:nvPr>
        </p:nvSpPr>
        <p:spPr>
          <a:xfrm>
            <a:off x="1083142" y="1609164"/>
            <a:ext cx="10421470" cy="4710953"/>
          </a:xfrm>
        </p:spPr>
        <p:txBody>
          <a:bodyPr>
            <a:normAutofit/>
          </a:bodyPr>
          <a:lstStyle/>
          <a:p>
            <a:r>
              <a:rPr lang="en-US" sz="2400" dirty="0" smtClean="0"/>
              <a:t>On Mondays – </a:t>
            </a:r>
          </a:p>
          <a:p>
            <a:pPr lvl="1"/>
            <a:r>
              <a:rPr lang="en-US" sz="2000" dirty="0" smtClean="0"/>
              <a:t>Students are in dress code. They can also wear a Brighten Spirit wear</a:t>
            </a:r>
          </a:p>
          <a:p>
            <a:r>
              <a:rPr lang="en-US" sz="2400" dirty="0" smtClean="0"/>
              <a:t>On Thursdays –</a:t>
            </a:r>
          </a:p>
          <a:p>
            <a:pPr lvl="1"/>
            <a:r>
              <a:rPr lang="en-US" sz="2000" dirty="0"/>
              <a:t>S</a:t>
            </a:r>
            <a:r>
              <a:rPr lang="en-US" sz="2000" dirty="0" smtClean="0"/>
              <a:t>tudents may wear regular blue jeans.</a:t>
            </a:r>
          </a:p>
          <a:p>
            <a:pPr lvl="1"/>
            <a:r>
              <a:rPr lang="en-US" sz="2000" dirty="0" smtClean="0"/>
              <a:t> Students may also wear a jersey for $1.00</a:t>
            </a:r>
          </a:p>
          <a:p>
            <a:pPr lvl="2"/>
            <a:r>
              <a:rPr lang="en-US" sz="1800" dirty="0" smtClean="0"/>
              <a:t>The jersey must represent an actual team; not a designer team (Abercrombie Eagles)</a:t>
            </a:r>
          </a:p>
          <a:p>
            <a:r>
              <a:rPr lang="en-US" sz="2400" dirty="0" smtClean="0"/>
              <a:t>On Fridays – </a:t>
            </a:r>
          </a:p>
          <a:p>
            <a:pPr lvl="1"/>
            <a:r>
              <a:rPr lang="en-US" sz="2000" dirty="0" smtClean="0"/>
              <a:t>Students may wear a hat for $1.00</a:t>
            </a:r>
          </a:p>
          <a:p>
            <a:pPr lvl="1"/>
            <a:endParaRPr lang="en-US" sz="2000" dirty="0"/>
          </a:p>
          <a:p>
            <a:pPr marL="457200" lvl="1" indent="0">
              <a:buNone/>
            </a:pPr>
            <a:r>
              <a:rPr lang="en-US" sz="2000" dirty="0" smtClean="0"/>
              <a:t>(Proceeds from the hat and jersey passes support middle school activities)</a:t>
            </a:r>
          </a:p>
          <a:p>
            <a:pPr lvl="1"/>
            <a:endParaRPr lang="en-US" dirty="0"/>
          </a:p>
          <a:p>
            <a:endParaRPr lang="en-US" dirty="0"/>
          </a:p>
          <a:p>
            <a:pPr lvl="1"/>
            <a:endParaRPr lang="en-US" dirty="0" smtClean="0"/>
          </a:p>
        </p:txBody>
      </p:sp>
    </p:spTree>
    <p:extLst>
      <p:ext uri="{BB962C8B-B14F-4D97-AF65-F5344CB8AC3E}">
        <p14:creationId xmlns:p14="http://schemas.microsoft.com/office/powerpoint/2010/main" val="3843818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Dojo</a:t>
            </a:r>
            <a:endParaRPr lang="en-US" dirty="0"/>
          </a:p>
        </p:txBody>
      </p:sp>
      <p:sp>
        <p:nvSpPr>
          <p:cNvPr id="3" name="Content Placeholder 2"/>
          <p:cNvSpPr>
            <a:spLocks noGrp="1"/>
          </p:cNvSpPr>
          <p:nvPr>
            <p:ph idx="1"/>
          </p:nvPr>
        </p:nvSpPr>
        <p:spPr>
          <a:xfrm>
            <a:off x="1096589" y="1609164"/>
            <a:ext cx="8915400" cy="4589929"/>
          </a:xfrm>
        </p:spPr>
        <p:txBody>
          <a:bodyPr>
            <a:normAutofit fontScale="85000" lnSpcReduction="20000"/>
          </a:bodyPr>
          <a:lstStyle/>
          <a:p>
            <a:r>
              <a:rPr lang="en-US" sz="2800" dirty="0" smtClean="0"/>
              <a:t>Class </a:t>
            </a:r>
            <a:r>
              <a:rPr lang="en-US" sz="2800" dirty="0"/>
              <a:t>Dojo </a:t>
            </a:r>
            <a:r>
              <a:rPr lang="en-US" sz="2800" dirty="0" smtClean="0"/>
              <a:t>in own tool that we can use to measure some targets in the Habits </a:t>
            </a:r>
            <a:r>
              <a:rPr lang="en-US" sz="2800" dirty="0"/>
              <a:t>of Scholarships. </a:t>
            </a:r>
            <a:endParaRPr lang="en-US" sz="2800" dirty="0" smtClean="0"/>
          </a:p>
          <a:p>
            <a:r>
              <a:rPr lang="en-US" sz="2800" dirty="0" smtClean="0"/>
              <a:t>Students </a:t>
            </a:r>
            <a:r>
              <a:rPr lang="en-US" sz="2800" dirty="0"/>
              <a:t>earning a 85% or better will be able to dress down on Fridays. </a:t>
            </a:r>
            <a:endParaRPr lang="en-US" sz="2800" dirty="0" smtClean="0"/>
          </a:p>
          <a:p>
            <a:r>
              <a:rPr lang="en-US" sz="2800" dirty="0" smtClean="0"/>
              <a:t>Students </a:t>
            </a:r>
            <a:r>
              <a:rPr lang="en-US" sz="2800" dirty="0"/>
              <a:t>earning 70% or less will have detention on Fridays. </a:t>
            </a:r>
            <a:endParaRPr lang="en-US" sz="2800" dirty="0" smtClean="0"/>
          </a:p>
          <a:p>
            <a:pPr lvl="1"/>
            <a:r>
              <a:rPr lang="en-US" sz="2400" dirty="0"/>
              <a:t>Detention:  Must be in Mrs. </a:t>
            </a:r>
            <a:r>
              <a:rPr lang="en-US" sz="2400" dirty="0" err="1"/>
              <a:t>Olvey’s</a:t>
            </a:r>
            <a:r>
              <a:rPr lang="en-US" sz="2400" dirty="0"/>
              <a:t> room by 7:15. Students will reflect on their choices that lead them to have a low percentage for the week. </a:t>
            </a:r>
            <a:endParaRPr lang="en-US" sz="2600" dirty="0" smtClean="0"/>
          </a:p>
          <a:p>
            <a:r>
              <a:rPr lang="en-US" sz="2800" dirty="0" smtClean="0"/>
              <a:t>Students </a:t>
            </a:r>
            <a:r>
              <a:rPr lang="en-US" sz="2800" dirty="0"/>
              <a:t>will complete a reflection sheet every Monday in Crew. </a:t>
            </a:r>
            <a:endParaRPr lang="en-US" sz="2800" dirty="0" smtClean="0"/>
          </a:p>
          <a:p>
            <a:pPr lvl="1"/>
            <a:r>
              <a:rPr lang="en-US" sz="2400" dirty="0" smtClean="0"/>
              <a:t>This </a:t>
            </a:r>
            <a:r>
              <a:rPr lang="en-US" sz="2400" dirty="0"/>
              <a:t>will help students to identify strengths/weaknesses and set goals for the next week.</a:t>
            </a:r>
          </a:p>
          <a:p>
            <a:pPr lvl="1"/>
            <a:endParaRPr lang="en-US" sz="2000" b="1" dirty="0" smtClean="0"/>
          </a:p>
        </p:txBody>
      </p:sp>
    </p:spTree>
    <p:extLst>
      <p:ext uri="{BB962C8B-B14F-4D97-AF65-F5344CB8AC3E}">
        <p14:creationId xmlns:p14="http://schemas.microsoft.com/office/powerpoint/2010/main" val="2529805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Dojo</a:t>
            </a:r>
            <a:endParaRPr lang="en-US" dirty="0"/>
          </a:p>
        </p:txBody>
      </p:sp>
      <p:sp>
        <p:nvSpPr>
          <p:cNvPr id="3" name="Content Placeholder 2"/>
          <p:cNvSpPr>
            <a:spLocks noGrp="1"/>
          </p:cNvSpPr>
          <p:nvPr>
            <p:ph idx="1"/>
          </p:nvPr>
        </p:nvSpPr>
        <p:spPr>
          <a:xfrm>
            <a:off x="1096589" y="1609164"/>
            <a:ext cx="8915400" cy="4589929"/>
          </a:xfrm>
        </p:spPr>
        <p:txBody>
          <a:bodyPr>
            <a:normAutofit/>
          </a:bodyPr>
          <a:lstStyle/>
          <a:p>
            <a:r>
              <a:rPr lang="en-US" sz="2800" dirty="0" smtClean="0"/>
              <a:t>Parents and students can have access to their page. We sent home the codes to be able to check progress on Class Dojo. </a:t>
            </a:r>
          </a:p>
          <a:p>
            <a:r>
              <a:rPr lang="en-US" sz="2800" dirty="0" smtClean="0"/>
              <a:t>You can login on a computer or your smart phone.</a:t>
            </a:r>
          </a:p>
          <a:p>
            <a:r>
              <a:rPr lang="en-US" sz="2800" dirty="0" smtClean="0"/>
              <a:t>If you need your login code, please let your child’s homeroom teacher know.</a:t>
            </a:r>
            <a:endParaRPr lang="en-US" sz="2400" dirty="0"/>
          </a:p>
          <a:p>
            <a:pPr lvl="1"/>
            <a:endParaRPr lang="en-US" sz="2000" b="1" dirty="0" smtClean="0"/>
          </a:p>
        </p:txBody>
      </p:sp>
    </p:spTree>
    <p:extLst>
      <p:ext uri="{BB962C8B-B14F-4D97-AF65-F5344CB8AC3E}">
        <p14:creationId xmlns:p14="http://schemas.microsoft.com/office/powerpoint/2010/main" val="9550929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Expeditionary Learning – </a:t>
            </a:r>
            <a:br>
              <a:rPr lang="en-US" dirty="0" smtClean="0"/>
            </a:br>
            <a:r>
              <a:rPr lang="en-US" dirty="0" smtClean="0"/>
              <a:t>What </a:t>
            </a:r>
            <a:r>
              <a:rPr lang="en-US" dirty="0"/>
              <a:t>does it mean to Brighten?</a:t>
            </a:r>
            <a:br>
              <a:rPr lang="en-US" dirty="0"/>
            </a:br>
            <a:endParaRPr lang="en-US" dirty="0"/>
          </a:p>
        </p:txBody>
      </p:sp>
      <p:sp>
        <p:nvSpPr>
          <p:cNvPr id="3" name="Content Placeholder 2"/>
          <p:cNvSpPr>
            <a:spLocks noGrp="1"/>
          </p:cNvSpPr>
          <p:nvPr>
            <p:ph idx="1"/>
          </p:nvPr>
        </p:nvSpPr>
        <p:spPr>
          <a:xfrm>
            <a:off x="1110037" y="2012577"/>
            <a:ext cx="8915400" cy="3777622"/>
          </a:xfrm>
        </p:spPr>
        <p:txBody>
          <a:bodyPr/>
          <a:lstStyle/>
          <a:p>
            <a:r>
              <a:rPr lang="en-US" dirty="0" smtClean="0"/>
              <a:t>We are working on more in-depth projects that will slowly grow more in-depth in the next few years</a:t>
            </a:r>
          </a:p>
          <a:p>
            <a:r>
              <a:rPr lang="en-US" dirty="0" smtClean="0"/>
              <a:t>CREW</a:t>
            </a:r>
            <a:endParaRPr lang="en-US" sz="1100" dirty="0"/>
          </a:p>
          <a:p>
            <a:pPr lvl="1"/>
            <a:r>
              <a:rPr lang="en-US" dirty="0"/>
              <a:t>Crew provides each student a one-to-one relationship with an adult advisor at the school, as well as a consistent and ongoing peer community</a:t>
            </a:r>
            <a:r>
              <a:rPr lang="en-US" dirty="0" smtClean="0"/>
              <a:t>.</a:t>
            </a:r>
            <a:endParaRPr lang="en-US" sz="1000" dirty="0"/>
          </a:p>
          <a:p>
            <a:pPr lvl="1"/>
            <a:r>
              <a:rPr lang="en-US" dirty="0"/>
              <a:t>Crew is like family within the Brighten Academy community. We start in a circle. While you may not like your family, you still sit with them</a:t>
            </a:r>
            <a:r>
              <a:rPr lang="en-US" dirty="0" smtClean="0"/>
              <a:t>.</a:t>
            </a:r>
          </a:p>
          <a:p>
            <a:pPr lvl="1"/>
            <a:r>
              <a:rPr lang="en-US" dirty="0" smtClean="0"/>
              <a:t>In crew we work on relationship building, Academic Progress Monitoring, Service Learning, Literacy, and Numeracy.</a:t>
            </a:r>
            <a:endParaRPr lang="en-US" dirty="0"/>
          </a:p>
          <a:p>
            <a:pPr lvl="1"/>
            <a:endParaRPr lang="en-US" dirty="0"/>
          </a:p>
        </p:txBody>
      </p:sp>
    </p:spTree>
    <p:extLst>
      <p:ext uri="{BB962C8B-B14F-4D97-AF65-F5344CB8AC3E}">
        <p14:creationId xmlns:p14="http://schemas.microsoft.com/office/powerpoint/2010/main" val="38570078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 Field Trip</a:t>
            </a:r>
            <a:endParaRPr lang="en-US" dirty="0"/>
          </a:p>
        </p:txBody>
      </p:sp>
      <p:sp>
        <p:nvSpPr>
          <p:cNvPr id="3" name="Content Placeholder 2"/>
          <p:cNvSpPr>
            <a:spLocks noGrp="1"/>
          </p:cNvSpPr>
          <p:nvPr>
            <p:ph idx="1"/>
          </p:nvPr>
        </p:nvSpPr>
        <p:spPr>
          <a:xfrm>
            <a:off x="1096589" y="1609164"/>
            <a:ext cx="8915400" cy="4536141"/>
          </a:xfrm>
        </p:spPr>
        <p:txBody>
          <a:bodyPr>
            <a:normAutofit/>
          </a:bodyPr>
          <a:lstStyle/>
          <a:p>
            <a:pPr lvl="1"/>
            <a:r>
              <a:rPr lang="en-US" dirty="0" smtClean="0"/>
              <a:t>May 4</a:t>
            </a:r>
            <a:r>
              <a:rPr lang="en-US" baseline="30000" dirty="0" smtClean="0"/>
              <a:t>th</a:t>
            </a:r>
            <a:r>
              <a:rPr lang="en-US" dirty="0" smtClean="0"/>
              <a:t> – 7</a:t>
            </a:r>
            <a:r>
              <a:rPr lang="en-US" baseline="30000" dirty="0" smtClean="0"/>
              <a:t>th</a:t>
            </a:r>
            <a:r>
              <a:rPr lang="en-US" dirty="0" smtClean="0"/>
              <a:t> </a:t>
            </a:r>
          </a:p>
          <a:p>
            <a:pPr lvl="1"/>
            <a:r>
              <a:rPr lang="en-US" dirty="0" smtClean="0"/>
              <a:t>We will travel to - </a:t>
            </a:r>
          </a:p>
          <a:p>
            <a:pPr lvl="2"/>
            <a:r>
              <a:rPr lang="en-US" dirty="0" smtClean="0"/>
              <a:t>Savannah </a:t>
            </a:r>
          </a:p>
          <a:p>
            <a:pPr lvl="2"/>
            <a:r>
              <a:rPr lang="en-US" dirty="0" smtClean="0"/>
              <a:t>Andersonville </a:t>
            </a:r>
          </a:p>
          <a:p>
            <a:pPr lvl="2"/>
            <a:r>
              <a:rPr lang="en-US" dirty="0" smtClean="0"/>
              <a:t>Columbus </a:t>
            </a:r>
          </a:p>
          <a:p>
            <a:pPr lvl="2"/>
            <a:r>
              <a:rPr lang="en-US" dirty="0" smtClean="0"/>
              <a:t>Okefenokee Swamp </a:t>
            </a:r>
          </a:p>
          <a:p>
            <a:pPr lvl="2"/>
            <a:r>
              <a:rPr lang="en-US" dirty="0" smtClean="0"/>
              <a:t>Plains, GA </a:t>
            </a:r>
          </a:p>
          <a:p>
            <a:pPr lvl="2"/>
            <a:r>
              <a:rPr lang="en-US" dirty="0" smtClean="0"/>
              <a:t>Cumberland Island</a:t>
            </a:r>
            <a:endParaRPr lang="en-US" dirty="0" smtClean="0"/>
          </a:p>
          <a:p>
            <a:pPr lvl="1"/>
            <a:r>
              <a:rPr lang="en-US" dirty="0" smtClean="0"/>
              <a:t>Total cost is $415.00.</a:t>
            </a:r>
          </a:p>
          <a:p>
            <a:pPr lvl="1"/>
            <a:r>
              <a:rPr lang="en-US" dirty="0" smtClean="0"/>
              <a:t>Deposit of $150.00 is due in November.</a:t>
            </a:r>
          </a:p>
          <a:p>
            <a:pPr lvl="1"/>
            <a:r>
              <a:rPr lang="en-US" dirty="0" smtClean="0"/>
              <a:t>I will need 20 chaperones.</a:t>
            </a:r>
          </a:p>
          <a:p>
            <a:pPr lvl="1"/>
            <a:r>
              <a:rPr lang="en-US" dirty="0" smtClean="0"/>
              <a:t>Parent meeting with all of the details will be in October.</a:t>
            </a:r>
            <a:endParaRPr lang="en-US" dirty="0" smtClean="0"/>
          </a:p>
        </p:txBody>
      </p:sp>
    </p:spTree>
    <p:extLst>
      <p:ext uri="{BB962C8B-B14F-4D97-AF65-F5344CB8AC3E}">
        <p14:creationId xmlns:p14="http://schemas.microsoft.com/office/powerpoint/2010/main" val="2555508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Fair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7235948"/>
              </p:ext>
            </p:extLst>
          </p:nvPr>
        </p:nvGraphicFramePr>
        <p:xfrm>
          <a:off x="1815353" y="1553575"/>
          <a:ext cx="9372599" cy="4363962"/>
        </p:xfrm>
        <a:graphic>
          <a:graphicData uri="http://schemas.openxmlformats.org/drawingml/2006/table">
            <a:tbl>
              <a:tblPr firstRow="1" firstCol="1" bandRow="1">
                <a:tableStyleId>{5C22544A-7EE6-4342-B048-85BDC9FD1C3A}</a:tableStyleId>
              </a:tblPr>
              <a:tblGrid>
                <a:gridCol w="2717403"/>
                <a:gridCol w="6655196"/>
              </a:tblGrid>
              <a:tr h="181977">
                <a:tc>
                  <a:txBody>
                    <a:bodyPr/>
                    <a:lstStyle/>
                    <a:p>
                      <a:pPr marL="0" marR="0" algn="l">
                        <a:lnSpc>
                          <a:spcPct val="107000"/>
                        </a:lnSpc>
                        <a:spcBef>
                          <a:spcPts val="0"/>
                        </a:spcBef>
                        <a:spcAft>
                          <a:spcPts val="0"/>
                        </a:spcAft>
                      </a:pPr>
                      <a:r>
                        <a:rPr lang="en-US" sz="600" dirty="0">
                          <a:effectLst/>
                        </a:rPr>
                        <a:t>Critical Dates</a:t>
                      </a:r>
                      <a:endParaRPr lang="en-US" sz="800" dirty="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Item/Event Description</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Tuesday, August 19,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Deadline for students to return SIGNED parent permission letters</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Tuesday, August 26,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Deadline for logbook purchase.  </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Thursday, September 4,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Topic Deadline/Topic Approval.  Checkpoint #1 Worksheet Due  </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Tuesday, September 9,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Last day for students to begin background research</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Friday, September 12,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Final day for construction of a Hypothesis (teacher should approve)</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382316">
                <a:tc>
                  <a:txBody>
                    <a:bodyPr/>
                    <a:lstStyle/>
                    <a:p>
                      <a:pPr marL="0" marR="0" algn="l">
                        <a:lnSpc>
                          <a:spcPct val="107000"/>
                        </a:lnSpc>
                        <a:spcBef>
                          <a:spcPts val="0"/>
                        </a:spcBef>
                        <a:spcAft>
                          <a:spcPts val="0"/>
                        </a:spcAft>
                      </a:pPr>
                      <a:r>
                        <a:rPr lang="en-US" sz="600">
                          <a:effectLst/>
                        </a:rPr>
                        <a:t>Wed., September 17,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Deadline for 3 required GSEF forms needed at region fair</a:t>
                      </a:r>
                      <a:endParaRPr lang="en-US" sz="800">
                        <a:effectLst/>
                      </a:endParaRPr>
                    </a:p>
                    <a:p>
                      <a:pPr marL="0" marR="0" algn="l">
                        <a:lnSpc>
                          <a:spcPct val="107000"/>
                        </a:lnSpc>
                        <a:spcBef>
                          <a:spcPts val="0"/>
                        </a:spcBef>
                        <a:spcAft>
                          <a:spcPts val="0"/>
                        </a:spcAft>
                      </a:pPr>
                      <a:r>
                        <a:rPr lang="en-US" sz="600">
                          <a:effectLst/>
                        </a:rPr>
                        <a:t>(checklist for adult sponsor, research plan 1A, approval plan 1B)</a:t>
                      </a:r>
                      <a:endParaRPr lang="en-US" sz="800">
                        <a:effectLst/>
                      </a:endParaRPr>
                    </a:p>
                    <a:p>
                      <a:pPr marL="0" marR="0" algn="l">
                        <a:lnSpc>
                          <a:spcPct val="107000"/>
                        </a:lnSpc>
                        <a:spcBef>
                          <a:spcPts val="0"/>
                        </a:spcBef>
                        <a:spcAft>
                          <a:spcPts val="0"/>
                        </a:spcAft>
                      </a:pPr>
                      <a:r>
                        <a:rPr lang="en-US" sz="600">
                          <a:effectLst/>
                        </a:rPr>
                        <a:t>           </a:t>
                      </a:r>
                      <a:r>
                        <a:rPr lang="en-US" sz="600" u="sng">
                          <a:effectLst/>
                          <a:hlinkClick r:id="rId2"/>
                        </a:rPr>
                        <a:t>http://student.societyforscience.org/forms</a:t>
                      </a:r>
                      <a:r>
                        <a:rPr lang="en-US" sz="600">
                          <a:effectLst/>
                        </a:rPr>
                        <a:t> </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Wed., September 17,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Checkpoint #2 Worksheet Due (Required County Grade)</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286738">
                <a:tc>
                  <a:txBody>
                    <a:bodyPr/>
                    <a:lstStyle/>
                    <a:p>
                      <a:pPr marL="0" marR="0" algn="l">
                        <a:lnSpc>
                          <a:spcPct val="107000"/>
                        </a:lnSpc>
                        <a:spcBef>
                          <a:spcPts val="0"/>
                        </a:spcBef>
                        <a:spcAft>
                          <a:spcPts val="0"/>
                        </a:spcAft>
                      </a:pPr>
                      <a:r>
                        <a:rPr lang="en-US" sz="600">
                          <a:effectLst/>
                        </a:rPr>
                        <a:t>Wed., September 24,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Final day for the development of the initial experiment plan (teacher should approve)</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Monday, September 29,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Final day for students to begin experiment</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477896">
                <a:tc>
                  <a:txBody>
                    <a:bodyPr/>
                    <a:lstStyle/>
                    <a:p>
                      <a:pPr marL="0" marR="0" algn="l">
                        <a:lnSpc>
                          <a:spcPct val="107000"/>
                        </a:lnSpc>
                        <a:spcBef>
                          <a:spcPts val="0"/>
                        </a:spcBef>
                        <a:spcAft>
                          <a:spcPts val="0"/>
                        </a:spcAft>
                      </a:pPr>
                      <a:r>
                        <a:rPr lang="en-US" sz="600">
                          <a:effectLst/>
                        </a:rPr>
                        <a:t>Wednesday, October 15,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Rough Draft Due (including cover-page, partial abstract (excluding results), table of contents, introduction, background information, hypothesis, procedures, and materials. Students should exclude results from experiment, as they may still be experimenting)</a:t>
                      </a:r>
                      <a:endParaRPr lang="en-US" sz="800">
                        <a:effectLst/>
                      </a:endParaRPr>
                    </a:p>
                    <a:p>
                      <a:pPr marL="0" marR="0" algn="l">
                        <a:lnSpc>
                          <a:spcPct val="107000"/>
                        </a:lnSpc>
                        <a:spcBef>
                          <a:spcPts val="0"/>
                        </a:spcBef>
                        <a:spcAft>
                          <a:spcPts val="0"/>
                        </a:spcAft>
                      </a:pPr>
                      <a:r>
                        <a:rPr lang="en-US" sz="600">
                          <a:effectLst/>
                        </a:rPr>
                        <a:t>   Abstract form at </a:t>
                      </a:r>
                      <a:r>
                        <a:rPr lang="en-US" sz="600" u="sng">
                          <a:effectLst/>
                          <a:hlinkClick r:id="rId2"/>
                        </a:rPr>
                        <a:t>http://student.societyforscience.org/forms</a:t>
                      </a:r>
                      <a:endParaRPr lang="en-US" sz="800">
                        <a:effectLst/>
                        <a:latin typeface="Times New Roman" panose="02020603050405020304" pitchFamily="18" charset="0"/>
                        <a:ea typeface="Times New Roman" panose="02020603050405020304" pitchFamily="18" charset="0"/>
                      </a:endParaRPr>
                    </a:p>
                  </a:txBody>
                  <a:tcPr marL="44667" marR="44667" marT="0" marB="0"/>
                </a:tc>
              </a:tr>
              <a:tr h="210928">
                <a:tc>
                  <a:txBody>
                    <a:bodyPr/>
                    <a:lstStyle/>
                    <a:p>
                      <a:pPr marL="0" marR="0" algn="l">
                        <a:lnSpc>
                          <a:spcPct val="107000"/>
                        </a:lnSpc>
                        <a:spcBef>
                          <a:spcPts val="0"/>
                        </a:spcBef>
                        <a:spcAft>
                          <a:spcPts val="0"/>
                        </a:spcAft>
                      </a:pPr>
                      <a:r>
                        <a:rPr lang="en-US" sz="600">
                          <a:effectLst/>
                        </a:rPr>
                        <a:t>Friday, November 21,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All Science Fair experimentation should be done</a:t>
                      </a:r>
                      <a:endParaRPr lang="en-US" sz="800">
                        <a:effectLst/>
                        <a:latin typeface="Times New Roman" panose="02020603050405020304" pitchFamily="18" charset="0"/>
                        <a:ea typeface="Times New Roman" panose="02020603050405020304" pitchFamily="18" charset="0"/>
                      </a:endParaRPr>
                    </a:p>
                  </a:txBody>
                  <a:tcPr marL="44667" marR="44667" marT="0" marB="0"/>
                </a:tc>
              </a:tr>
              <a:tr h="286738">
                <a:tc>
                  <a:txBody>
                    <a:bodyPr/>
                    <a:lstStyle/>
                    <a:p>
                      <a:pPr marL="0" marR="0" algn="l">
                        <a:lnSpc>
                          <a:spcPct val="107000"/>
                        </a:lnSpc>
                        <a:spcBef>
                          <a:spcPts val="0"/>
                        </a:spcBef>
                        <a:spcAft>
                          <a:spcPts val="0"/>
                        </a:spcAft>
                      </a:pPr>
                      <a:r>
                        <a:rPr lang="en-US" sz="600">
                          <a:effectLst/>
                        </a:rPr>
                        <a:t>Monday, December 1, 2014 to Thursday, December 18, 2014</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During this time:  Tri-Panel Display, logbook and formal report due to teachers; projects should be presented to the class, and graded as well.</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Dec. 1, 2014-  to January 9, 2015</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Individual School Science Fairs</a:t>
                      </a:r>
                      <a:endParaRPr lang="en-US" sz="800">
                        <a:effectLst/>
                      </a:endParaRPr>
                    </a:p>
                    <a:p>
                      <a:pPr marL="0" marR="0" algn="l">
                        <a:lnSpc>
                          <a:spcPct val="107000"/>
                        </a:lnSpc>
                        <a:spcBef>
                          <a:spcPts val="0"/>
                        </a:spcBef>
                        <a:spcAft>
                          <a:spcPts val="0"/>
                        </a:spcAft>
                      </a:pP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Jan. 12</a:t>
                      </a:r>
                      <a:r>
                        <a:rPr lang="en-US" sz="600" baseline="30000">
                          <a:effectLst/>
                        </a:rPr>
                        <a:t>th</a:t>
                      </a:r>
                      <a:r>
                        <a:rPr lang="en-US" sz="600">
                          <a:effectLst/>
                        </a:rPr>
                        <a:t> , 2015</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Turn in student entries to Central office by Noon today.  Email to </a:t>
                      </a:r>
                      <a:r>
                        <a:rPr lang="en-US" sz="600" u="sng">
                          <a:effectLst/>
                          <a:hlinkClick r:id="rId3"/>
                        </a:rPr>
                        <a:t>pamela.walker@douglas.k12.ga.us</a:t>
                      </a:r>
                      <a:r>
                        <a:rPr lang="en-US" sz="600">
                          <a:effectLst/>
                        </a:rPr>
                        <a:t> </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Friday, January 16, 2015</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Projects may be set up at the annex from 3:00-5:30 this afternoon if students are unable to do it on the morning of Jan. 20</a:t>
                      </a:r>
                      <a:r>
                        <a:rPr lang="en-US" sz="600" baseline="30000">
                          <a:effectLst/>
                        </a:rPr>
                        <a:t>th</a:t>
                      </a:r>
                      <a:r>
                        <a:rPr lang="en-US" sz="600">
                          <a:effectLst/>
                        </a:rPr>
                        <a:t>.</a:t>
                      </a:r>
                      <a:endParaRPr lang="en-US" sz="800">
                        <a:effectLst/>
                        <a:latin typeface="Times New Roman" panose="02020603050405020304" pitchFamily="18" charset="0"/>
                        <a:ea typeface="Times New Roman" panose="02020603050405020304" pitchFamily="18" charset="0"/>
                      </a:endParaRPr>
                    </a:p>
                  </a:txBody>
                  <a:tcPr marL="44667" marR="44667" marT="0" marB="0"/>
                </a:tc>
              </a:tr>
              <a:tr h="286738">
                <a:tc>
                  <a:txBody>
                    <a:bodyPr/>
                    <a:lstStyle/>
                    <a:p>
                      <a:pPr marL="0" marR="0" algn="l">
                        <a:lnSpc>
                          <a:spcPct val="107000"/>
                        </a:lnSpc>
                        <a:spcBef>
                          <a:spcPts val="0"/>
                        </a:spcBef>
                        <a:spcAft>
                          <a:spcPts val="0"/>
                        </a:spcAft>
                      </a:pPr>
                      <a:r>
                        <a:rPr lang="en-US" sz="600">
                          <a:effectLst/>
                        </a:rPr>
                        <a:t>Tuesday, January 20, 2015</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Set-up, judging and interviews at the Annex (unless otherwise noted).  All set up should be completed by 10:00AM this morning. Judging begins at 1:00.  Student interviews begin at 4:00PM</a:t>
                      </a:r>
                      <a:endParaRPr lang="en-US" sz="800">
                        <a:effectLst/>
                        <a:latin typeface="Times New Roman" panose="02020603050405020304" pitchFamily="18" charset="0"/>
                        <a:ea typeface="Times New Roman" panose="02020603050405020304" pitchFamily="18" charset="0"/>
                      </a:endParaRPr>
                    </a:p>
                  </a:txBody>
                  <a:tcPr marL="44667" marR="44667" marT="0" marB="0"/>
                </a:tc>
              </a:tr>
              <a:tr h="191158">
                <a:tc>
                  <a:txBody>
                    <a:bodyPr/>
                    <a:lstStyle/>
                    <a:p>
                      <a:pPr marL="0" marR="0" algn="l">
                        <a:lnSpc>
                          <a:spcPct val="107000"/>
                        </a:lnSpc>
                        <a:spcBef>
                          <a:spcPts val="0"/>
                        </a:spcBef>
                        <a:spcAft>
                          <a:spcPts val="0"/>
                        </a:spcAft>
                      </a:pPr>
                      <a:r>
                        <a:rPr lang="en-US" sz="600">
                          <a:effectLst/>
                        </a:rPr>
                        <a:t>Thursday, January 22, 2015</a:t>
                      </a:r>
                      <a:endParaRPr lang="en-US" sz="80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a:effectLst/>
                        </a:rPr>
                        <a:t>Douglas County School System Science Fair Award Ceremony and Project Removal</a:t>
                      </a:r>
                      <a:endParaRPr lang="en-US" sz="800">
                        <a:effectLst/>
                      </a:endParaRPr>
                    </a:p>
                    <a:p>
                      <a:pPr marL="0" marR="0" algn="l">
                        <a:lnSpc>
                          <a:spcPct val="107000"/>
                        </a:lnSpc>
                        <a:spcBef>
                          <a:spcPts val="0"/>
                        </a:spcBef>
                        <a:spcAft>
                          <a:spcPts val="0"/>
                        </a:spcAft>
                      </a:pPr>
                      <a:r>
                        <a:rPr lang="en-US" sz="600">
                          <a:effectLst/>
                        </a:rPr>
                        <a:t>Project viewing for public 5:15-6:15; Awards ceremony begins at 6:30PM</a:t>
                      </a:r>
                      <a:endParaRPr lang="en-US" sz="800">
                        <a:effectLst/>
                        <a:latin typeface="Times New Roman" panose="02020603050405020304" pitchFamily="18" charset="0"/>
                        <a:ea typeface="Times New Roman" panose="02020603050405020304" pitchFamily="18" charset="0"/>
                      </a:endParaRPr>
                    </a:p>
                  </a:txBody>
                  <a:tcPr marL="44667" marR="44667" marT="0" marB="0"/>
                </a:tc>
              </a:tr>
              <a:tr h="95579">
                <a:tc>
                  <a:txBody>
                    <a:bodyPr/>
                    <a:lstStyle/>
                    <a:p>
                      <a:pPr marL="0" marR="0" algn="l">
                        <a:lnSpc>
                          <a:spcPct val="107000"/>
                        </a:lnSpc>
                        <a:spcBef>
                          <a:spcPts val="0"/>
                        </a:spcBef>
                        <a:spcAft>
                          <a:spcPts val="0"/>
                        </a:spcAft>
                      </a:pPr>
                      <a:r>
                        <a:rPr lang="en-US" sz="600" dirty="0">
                          <a:effectLst/>
                        </a:rPr>
                        <a:t>TBA (early Feb. 2015)</a:t>
                      </a:r>
                      <a:endParaRPr lang="en-US" sz="800" dirty="0">
                        <a:effectLst/>
                        <a:latin typeface="Times New Roman" panose="02020603050405020304" pitchFamily="18" charset="0"/>
                        <a:ea typeface="Times New Roman" panose="02020603050405020304" pitchFamily="18" charset="0"/>
                      </a:endParaRPr>
                    </a:p>
                  </a:txBody>
                  <a:tcPr marL="44667" marR="44667" marT="0" marB="0"/>
                </a:tc>
                <a:tc>
                  <a:txBody>
                    <a:bodyPr/>
                    <a:lstStyle/>
                    <a:p>
                      <a:pPr marL="0" marR="0" algn="l">
                        <a:lnSpc>
                          <a:spcPct val="107000"/>
                        </a:lnSpc>
                        <a:spcBef>
                          <a:spcPts val="0"/>
                        </a:spcBef>
                        <a:spcAft>
                          <a:spcPts val="0"/>
                        </a:spcAft>
                      </a:pPr>
                      <a:r>
                        <a:rPr lang="en-US" sz="600" dirty="0">
                          <a:effectLst/>
                        </a:rPr>
                        <a:t>University of West Georgia Regional Science Fair</a:t>
                      </a:r>
                      <a:endParaRPr lang="en-US" sz="800" dirty="0">
                        <a:effectLst/>
                        <a:latin typeface="Times New Roman" panose="02020603050405020304" pitchFamily="18" charset="0"/>
                        <a:ea typeface="Times New Roman" panose="02020603050405020304" pitchFamily="18" charset="0"/>
                      </a:endParaRPr>
                    </a:p>
                  </a:txBody>
                  <a:tcPr marL="44667" marR="44667" marT="0" marB="0"/>
                </a:tc>
              </a:tr>
            </a:tbl>
          </a:graphicData>
        </a:graphic>
      </p:graphicFrame>
    </p:spTree>
    <p:extLst>
      <p:ext uri="{BB962C8B-B14F-4D97-AF65-F5344CB8AC3E}">
        <p14:creationId xmlns:p14="http://schemas.microsoft.com/office/powerpoint/2010/main" val="2491319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Magnet Programs</a:t>
            </a:r>
            <a:endParaRPr lang="en-US" dirty="0"/>
          </a:p>
        </p:txBody>
      </p:sp>
      <p:sp>
        <p:nvSpPr>
          <p:cNvPr id="3" name="Content Placeholder 2"/>
          <p:cNvSpPr>
            <a:spLocks noGrp="1"/>
          </p:cNvSpPr>
          <p:nvPr>
            <p:ph idx="1"/>
          </p:nvPr>
        </p:nvSpPr>
        <p:spPr>
          <a:xfrm>
            <a:off x="1075765" y="1600199"/>
            <a:ext cx="10428847" cy="4840941"/>
          </a:xfrm>
        </p:spPr>
        <p:txBody>
          <a:bodyPr>
            <a:normAutofit/>
          </a:bodyPr>
          <a:lstStyle/>
          <a:p>
            <a:r>
              <a:rPr lang="en-US" dirty="0" smtClean="0"/>
              <a:t>Students need to start planning for these programs during their 7</a:t>
            </a:r>
            <a:r>
              <a:rPr lang="en-US" baseline="30000" dirty="0" smtClean="0"/>
              <a:t>th</a:t>
            </a:r>
            <a:r>
              <a:rPr lang="en-US" dirty="0" smtClean="0"/>
              <a:t> grade year. </a:t>
            </a:r>
            <a:endParaRPr lang="en-US" dirty="0"/>
          </a:p>
          <a:p>
            <a:pPr lvl="1"/>
            <a:r>
              <a:rPr lang="en-US" dirty="0" smtClean="0"/>
              <a:t>Programs use CRCT (GA Milestones) scores from 7</a:t>
            </a:r>
            <a:r>
              <a:rPr lang="en-US" baseline="30000" dirty="0" smtClean="0"/>
              <a:t>th</a:t>
            </a:r>
            <a:r>
              <a:rPr lang="en-US" dirty="0" smtClean="0"/>
              <a:t> Grade (sometimes 6</a:t>
            </a:r>
            <a:r>
              <a:rPr lang="en-US" baseline="30000" dirty="0" smtClean="0"/>
              <a:t>th</a:t>
            </a:r>
            <a:r>
              <a:rPr lang="en-US" dirty="0" smtClean="0"/>
              <a:t> Grade) for the student’s application.</a:t>
            </a:r>
          </a:p>
          <a:p>
            <a:r>
              <a:rPr lang="en-US" dirty="0" smtClean="0"/>
              <a:t>The Programs that are currently offered - </a:t>
            </a:r>
          </a:p>
          <a:p>
            <a:pPr lvl="1"/>
            <a:r>
              <a:rPr lang="en-US" dirty="0" smtClean="0"/>
              <a:t>International </a:t>
            </a:r>
            <a:r>
              <a:rPr lang="en-US" dirty="0"/>
              <a:t>B</a:t>
            </a:r>
            <a:r>
              <a:rPr lang="en-US" dirty="0" smtClean="0"/>
              <a:t>accalaureate </a:t>
            </a:r>
            <a:r>
              <a:rPr lang="en-US" dirty="0"/>
              <a:t>(</a:t>
            </a:r>
            <a:r>
              <a:rPr lang="en-US" b="1" dirty="0" smtClean="0"/>
              <a:t>IB</a:t>
            </a:r>
            <a:r>
              <a:rPr lang="en-US" dirty="0" smtClean="0"/>
              <a:t>) at Douglas County High School</a:t>
            </a:r>
          </a:p>
          <a:p>
            <a:pPr lvl="2"/>
            <a:r>
              <a:rPr lang="en-US" dirty="0" smtClean="0"/>
              <a:t>Brighten Academy Informational Night – September 30</a:t>
            </a:r>
            <a:r>
              <a:rPr lang="en-US" baseline="30000" dirty="0" smtClean="0"/>
              <a:t>th</a:t>
            </a:r>
            <a:r>
              <a:rPr lang="en-US" dirty="0" smtClean="0"/>
              <a:t> at 7pm</a:t>
            </a:r>
          </a:p>
          <a:p>
            <a:pPr lvl="1"/>
            <a:r>
              <a:rPr lang="en-US" dirty="0" smtClean="0"/>
              <a:t>Science, Technology, Engineering, and Mathematics (</a:t>
            </a:r>
            <a:r>
              <a:rPr lang="en-US" b="1" dirty="0" smtClean="0"/>
              <a:t>STEM</a:t>
            </a:r>
            <a:r>
              <a:rPr lang="en-US" dirty="0" smtClean="0"/>
              <a:t>) at Lithia Springs High School</a:t>
            </a:r>
          </a:p>
          <a:p>
            <a:pPr lvl="2"/>
            <a:r>
              <a:rPr lang="en-US" dirty="0" smtClean="0"/>
              <a:t>Working on a date for informational night. Be on the lookout for the notification</a:t>
            </a:r>
          </a:p>
          <a:p>
            <a:pPr lvl="1"/>
            <a:r>
              <a:rPr lang="en-US" dirty="0" smtClean="0"/>
              <a:t>Advanced Placement (</a:t>
            </a:r>
            <a:r>
              <a:rPr lang="en-US" b="1" dirty="0" smtClean="0"/>
              <a:t>AP</a:t>
            </a:r>
            <a:r>
              <a:rPr lang="en-US" dirty="0" smtClean="0"/>
              <a:t>) at Chapel Hill High School</a:t>
            </a:r>
          </a:p>
          <a:p>
            <a:pPr lvl="2"/>
            <a:r>
              <a:rPr lang="en-US" dirty="0" smtClean="0"/>
              <a:t>November 6</a:t>
            </a:r>
            <a:r>
              <a:rPr lang="en-US" baseline="30000" dirty="0" smtClean="0"/>
              <a:t>th</a:t>
            </a:r>
            <a:r>
              <a:rPr lang="en-US" dirty="0" smtClean="0"/>
              <a:t>, at 6:30 at Chapel Hill High School</a:t>
            </a:r>
            <a:endParaRPr lang="en-US" dirty="0"/>
          </a:p>
          <a:p>
            <a:pPr lvl="1"/>
            <a:r>
              <a:rPr lang="en-US" b="1" dirty="0" smtClean="0"/>
              <a:t>AP Capstone </a:t>
            </a:r>
            <a:r>
              <a:rPr lang="en-US" dirty="0" smtClean="0"/>
              <a:t>at Alexander High School</a:t>
            </a:r>
          </a:p>
          <a:p>
            <a:pPr lvl="2"/>
            <a:r>
              <a:rPr lang="en-US" dirty="0" smtClean="0"/>
              <a:t>This will give students the opportunity to earn a Liberal Arts Preparatory Diploma</a:t>
            </a:r>
          </a:p>
          <a:p>
            <a:pPr lvl="2"/>
            <a:r>
              <a:rPr lang="en-US" dirty="0" smtClean="0"/>
              <a:t>This is only offered to students districted for Alexander High School</a:t>
            </a:r>
          </a:p>
          <a:p>
            <a:pPr marL="0" indent="0">
              <a:buNone/>
            </a:pPr>
            <a:endParaRPr lang="en-US" dirty="0"/>
          </a:p>
        </p:txBody>
      </p:sp>
    </p:spTree>
    <p:extLst>
      <p:ext uri="{BB962C8B-B14F-4D97-AF65-F5344CB8AC3E}">
        <p14:creationId xmlns:p14="http://schemas.microsoft.com/office/powerpoint/2010/main" val="2020756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p:txBody>
          <a:bodyPr/>
          <a:lstStyle/>
          <a:p>
            <a:pPr marL="0" indent="0" algn="ctr">
              <a:buNone/>
            </a:pPr>
            <a:r>
              <a:rPr lang="en-US" altLang="en-US" sz="4800" b="1">
                <a:solidFill>
                  <a:srgbClr val="0000CC"/>
                </a:solidFill>
              </a:rPr>
              <a:t>Georgia Milestones</a:t>
            </a:r>
            <a:br>
              <a:rPr lang="en-US" altLang="en-US" sz="4800" b="1">
                <a:solidFill>
                  <a:srgbClr val="0000CC"/>
                </a:solidFill>
              </a:rPr>
            </a:br>
            <a:r>
              <a:rPr lang="en-US" altLang="en-US" sz="4800" b="1">
                <a:solidFill>
                  <a:srgbClr val="0000CC"/>
                </a:solidFill>
              </a:rPr>
              <a:t>Unique Features</a:t>
            </a:r>
            <a:endParaRPr lang="en-US" altLang="en-US" sz="4800" b="1"/>
          </a:p>
        </p:txBody>
      </p:sp>
      <p:sp>
        <p:nvSpPr>
          <p:cNvPr id="4" name="Slide Number Placeholder 3"/>
          <p:cNvSpPr>
            <a:spLocks noGrp="1"/>
          </p:cNvSpPr>
          <p:nvPr>
            <p:ph type="sldNum" sz="quarter" idx="11"/>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07ED3B-51BE-4974-9BC8-3DBF5E4CB78B}" type="slidenum">
              <a:rPr lang="en-US" altLang="en-US">
                <a:solidFill>
                  <a:srgbClr val="000000"/>
                </a:solidFill>
                <a:latin typeface="Calibri" panose="020F0502020204030204" pitchFamily="34" charset="0"/>
              </a:rPr>
              <a:pPr eaLnBrk="1" hangingPunct="1"/>
              <a:t>29</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3328517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Reward Days</a:t>
            </a:r>
            <a:endParaRPr lang="en-US" sz="4800" dirty="0"/>
          </a:p>
        </p:txBody>
      </p:sp>
      <p:sp>
        <p:nvSpPr>
          <p:cNvPr id="3" name="Content Placeholder 2"/>
          <p:cNvSpPr>
            <a:spLocks noGrp="1"/>
          </p:cNvSpPr>
          <p:nvPr>
            <p:ph idx="1"/>
          </p:nvPr>
        </p:nvSpPr>
        <p:spPr>
          <a:xfrm>
            <a:off x="1078454" y="1607587"/>
            <a:ext cx="10629899" cy="4610636"/>
          </a:xfrm>
        </p:spPr>
        <p:txBody>
          <a:bodyPr>
            <a:normAutofit fontScale="92500"/>
          </a:bodyPr>
          <a:lstStyle/>
          <a:p>
            <a:r>
              <a:rPr lang="en-US" sz="2800" dirty="0" smtClean="0"/>
              <a:t>Reward Day Qualifications – </a:t>
            </a:r>
          </a:p>
          <a:p>
            <a:pPr lvl="1"/>
            <a:r>
              <a:rPr lang="en-US" sz="2600" dirty="0" smtClean="0"/>
              <a:t>Fall Reward Day</a:t>
            </a:r>
          </a:p>
          <a:p>
            <a:pPr lvl="2"/>
            <a:r>
              <a:rPr lang="en-US" sz="2400" dirty="0" smtClean="0"/>
              <a:t>No more than one write-up first semester to attend Fall Reward Day</a:t>
            </a:r>
          </a:p>
          <a:p>
            <a:pPr lvl="2"/>
            <a:r>
              <a:rPr lang="en-US" sz="2400" dirty="0" smtClean="0"/>
              <a:t>No zero-tolerance write-ups</a:t>
            </a:r>
          </a:p>
          <a:p>
            <a:pPr lvl="1"/>
            <a:r>
              <a:rPr lang="en-US" sz="2600" dirty="0" smtClean="0"/>
              <a:t>Spring Reward Day (Field Day)</a:t>
            </a:r>
            <a:endParaRPr lang="en-US" sz="2400" dirty="0" smtClean="0"/>
          </a:p>
          <a:p>
            <a:pPr lvl="2"/>
            <a:r>
              <a:rPr lang="en-US" sz="2400" dirty="0" smtClean="0"/>
              <a:t>No more than one write-up second semester to attend</a:t>
            </a:r>
          </a:p>
          <a:p>
            <a:pPr lvl="2"/>
            <a:r>
              <a:rPr lang="en-US" sz="2400" dirty="0" smtClean="0"/>
              <a:t>No Zero-Tolerance write ups</a:t>
            </a:r>
          </a:p>
          <a:p>
            <a:pPr lvl="2"/>
            <a:r>
              <a:rPr lang="en-US" sz="2400" dirty="0" smtClean="0"/>
              <a:t>All volunteer hours need to be turned in by the school deadline (May 8</a:t>
            </a:r>
            <a:r>
              <a:rPr lang="en-US" sz="2400" baseline="30000" dirty="0" smtClean="0"/>
              <a:t>th</a:t>
            </a:r>
            <a:r>
              <a:rPr lang="en-US" sz="2400" dirty="0" smtClean="0"/>
              <a:t>). Any hours turned in after that date will be recorded in the order they are received. Hours must be recorded before Field Day.</a:t>
            </a:r>
            <a:endParaRPr lang="en-US" sz="2000" dirty="0" smtClean="0"/>
          </a:p>
          <a:p>
            <a:pPr marL="457200" lvl="1" indent="0">
              <a:buNone/>
            </a:pPr>
            <a:endParaRPr lang="en-US" sz="2600" dirty="0" smtClean="0"/>
          </a:p>
        </p:txBody>
      </p:sp>
    </p:spTree>
    <p:extLst>
      <p:ext uri="{BB962C8B-B14F-4D97-AF65-F5344CB8AC3E}">
        <p14:creationId xmlns:p14="http://schemas.microsoft.com/office/powerpoint/2010/main" val="5006819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676400" y="76200"/>
            <a:ext cx="8839200" cy="1143000"/>
          </a:xfrm>
        </p:spPr>
        <p:txBody>
          <a:bodyPr/>
          <a:lstStyle/>
          <a:p>
            <a:r>
              <a:rPr lang="en-US" altLang="en-US" smtClean="0">
                <a:solidFill>
                  <a:srgbClr val="0000CC"/>
                </a:solidFill>
              </a:rPr>
              <a:t>Georgia Milestones: Unique Features</a:t>
            </a:r>
          </a:p>
        </p:txBody>
      </p:sp>
      <p:sp>
        <p:nvSpPr>
          <p:cNvPr id="4099" name="Content Placeholder 2"/>
          <p:cNvSpPr>
            <a:spLocks noGrp="1"/>
          </p:cNvSpPr>
          <p:nvPr>
            <p:ph idx="1"/>
          </p:nvPr>
        </p:nvSpPr>
        <p:spPr>
          <a:xfrm>
            <a:off x="1981200" y="1219200"/>
            <a:ext cx="8229600" cy="5257800"/>
          </a:xfrm>
        </p:spPr>
        <p:txBody>
          <a:bodyPr>
            <a:normAutofit fontScale="92500" lnSpcReduction="10000"/>
          </a:bodyPr>
          <a:lstStyle/>
          <a:p>
            <a:pPr marL="0" indent="0">
              <a:buNone/>
            </a:pPr>
            <a:r>
              <a:rPr lang="en-US" altLang="en-US" sz="2800" b="1"/>
              <a:t>Features include:</a:t>
            </a:r>
          </a:p>
          <a:p>
            <a:pPr lvl="1"/>
            <a:r>
              <a:rPr lang="en-US" altLang="en-US" sz="2400"/>
              <a:t>inclusion of constructed-response items in ELA and mathematics, in addition to selected-response items</a:t>
            </a:r>
          </a:p>
          <a:p>
            <a:pPr lvl="1"/>
            <a:r>
              <a:rPr lang="en-US" altLang="en-US" sz="2400"/>
              <a:t>inclusion of a writing component (in response to text) at every grade level and course within the ELA assessment;</a:t>
            </a:r>
          </a:p>
          <a:p>
            <a:pPr lvl="1"/>
            <a:r>
              <a:rPr lang="en-US" altLang="en-US" sz="2400"/>
              <a:t>inclusion of norm-referenced items in every grade and content area to complement the criterion-referenced information and to provide a national comparison; and</a:t>
            </a:r>
          </a:p>
          <a:p>
            <a:pPr lvl="1"/>
            <a:r>
              <a:rPr lang="en-US" altLang="en-US" sz="2400"/>
              <a:t>transition to online administration over time, with online administration considered the primary mode of administration and paper-pencil back-up until transition is completed.</a:t>
            </a:r>
          </a:p>
        </p:txBody>
      </p:sp>
      <p:sp>
        <p:nvSpPr>
          <p:cNvPr id="3" name="TextBox 2"/>
          <p:cNvSpPr txBox="1"/>
          <p:nvPr/>
        </p:nvSpPr>
        <p:spPr>
          <a:xfrm>
            <a:off x="6172200" y="5791200"/>
            <a:ext cx="3733800"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a:t>Addition of technology-enhanced items beginning in 2016-2017.</a:t>
            </a:r>
          </a:p>
        </p:txBody>
      </p:sp>
    </p:spTree>
    <p:extLst>
      <p:ext uri="{BB962C8B-B14F-4D97-AF65-F5344CB8AC3E}">
        <p14:creationId xmlns:p14="http://schemas.microsoft.com/office/powerpoint/2010/main" val="41441519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676400" y="76200"/>
            <a:ext cx="8915400" cy="1143000"/>
          </a:xfrm>
        </p:spPr>
        <p:txBody>
          <a:bodyPr/>
          <a:lstStyle/>
          <a:p>
            <a:r>
              <a:rPr lang="en-US" altLang="en-US" smtClean="0">
                <a:solidFill>
                  <a:srgbClr val="0000CC"/>
                </a:solidFill>
              </a:rPr>
              <a:t>Georgia Milestones: Unique Features</a:t>
            </a:r>
          </a:p>
        </p:txBody>
      </p:sp>
      <p:sp>
        <p:nvSpPr>
          <p:cNvPr id="10243" name="Content Placeholder 2"/>
          <p:cNvSpPr>
            <a:spLocks noGrp="1"/>
          </p:cNvSpPr>
          <p:nvPr>
            <p:ph idx="1"/>
          </p:nvPr>
        </p:nvSpPr>
        <p:spPr>
          <a:xfrm>
            <a:off x="1981200" y="1219200"/>
            <a:ext cx="8229600" cy="5257800"/>
          </a:xfrm>
        </p:spPr>
        <p:txBody>
          <a:bodyPr>
            <a:normAutofit lnSpcReduction="10000"/>
          </a:bodyPr>
          <a:lstStyle/>
          <a:p>
            <a:pPr marL="0" indent="0" algn="ctr">
              <a:buNone/>
              <a:defRPr/>
            </a:pPr>
            <a:r>
              <a:rPr lang="en-US" altLang="en-US" sz="2800" b="1" dirty="0"/>
              <a:t>Blended:  Criterion-Referenced </a:t>
            </a:r>
            <a:r>
              <a:rPr lang="en-US" altLang="en-US" sz="2800" b="1" u="sng" dirty="0"/>
              <a:t>and</a:t>
            </a:r>
            <a:r>
              <a:rPr lang="en-US" altLang="en-US" sz="2800" b="1" dirty="0"/>
              <a:t> Norm-Referenced</a:t>
            </a:r>
          </a:p>
          <a:p>
            <a:pPr marL="0" indent="0">
              <a:buNone/>
              <a:defRPr/>
            </a:pPr>
            <a:endParaRPr lang="en-US" sz="1600" dirty="0"/>
          </a:p>
          <a:p>
            <a:pPr marL="0" indent="0">
              <a:buNone/>
              <a:defRPr/>
            </a:pPr>
            <a:r>
              <a:rPr lang="en-US" sz="2800" dirty="0"/>
              <a:t>Georgia Milestones will provide: </a:t>
            </a:r>
          </a:p>
          <a:p>
            <a:pPr lvl="1">
              <a:buFont typeface="Arial" charset="0"/>
              <a:buChar char="–"/>
              <a:defRPr/>
            </a:pPr>
            <a:endParaRPr lang="en-US" sz="1050" dirty="0"/>
          </a:p>
          <a:p>
            <a:pPr lvl="1">
              <a:buFont typeface="Arial" charset="0"/>
              <a:buChar char="–"/>
              <a:defRPr/>
            </a:pPr>
            <a:r>
              <a:rPr lang="en-US" sz="2400" dirty="0"/>
              <a:t>criterion-referenced performance information in the form of four performance levels, depicting students’ mastery of state standards</a:t>
            </a:r>
          </a:p>
          <a:p>
            <a:pPr lvl="1">
              <a:buFont typeface="Arial" charset="0"/>
              <a:buChar char="–"/>
              <a:defRPr/>
            </a:pPr>
            <a:endParaRPr lang="en-US" dirty="0"/>
          </a:p>
          <a:p>
            <a:pPr lvl="1">
              <a:buFont typeface="Arial" charset="0"/>
              <a:buChar char="–"/>
              <a:defRPr/>
            </a:pPr>
            <a:r>
              <a:rPr lang="en-US" sz="2400" dirty="0"/>
              <a:t>norm-referenced performance information in the form of national percentiles, depicting how students’ achievement compares to peers nationally</a:t>
            </a:r>
          </a:p>
          <a:p>
            <a:pPr lvl="1">
              <a:buFont typeface="Arial" charset="0"/>
              <a:buChar char="–"/>
              <a:defRPr/>
            </a:pPr>
            <a:endParaRPr lang="en-US" sz="2400" dirty="0"/>
          </a:p>
          <a:p>
            <a:pPr lvl="1">
              <a:buFont typeface="Arial" charset="0"/>
              <a:buChar char="–"/>
              <a:defRPr/>
            </a:pPr>
            <a:endParaRPr lang="en-US" sz="2400" dirty="0"/>
          </a:p>
        </p:txBody>
      </p:sp>
      <p:sp>
        <p:nvSpPr>
          <p:cNvPr id="2" name="TextBox 1"/>
          <p:cNvSpPr txBox="1"/>
          <p:nvPr/>
        </p:nvSpPr>
        <p:spPr>
          <a:xfrm>
            <a:off x="5715000" y="5334000"/>
            <a:ext cx="4724400" cy="1754326"/>
          </a:xfrm>
          <a:prstGeom prst="rect">
            <a:avLst/>
          </a:prstGeom>
          <a:solidFill>
            <a:schemeClr val="bg1"/>
          </a:solidFill>
        </p:spPr>
        <p:style>
          <a:lnRef idx="2">
            <a:schemeClr val="accent3"/>
          </a:lnRef>
          <a:fillRef idx="1">
            <a:schemeClr val="lt1"/>
          </a:fillRef>
          <a:effectRef idx="0">
            <a:schemeClr val="accent3"/>
          </a:effectRef>
          <a:fontRef idx="minor">
            <a:schemeClr val="dk1"/>
          </a:fontRef>
        </p:style>
        <p:txBody>
          <a:bodyPr>
            <a:spAutoFit/>
          </a:bodyPr>
          <a:lstStyle/>
          <a:p>
            <a:pPr>
              <a:defRPr/>
            </a:pPr>
            <a:r>
              <a:rPr lang="en-US" dirty="0">
                <a:solidFill>
                  <a:srgbClr val="0000CC"/>
                </a:solidFill>
              </a:rPr>
              <a:t>Note:  To provide norm-referenced information, some norm-referenced items may not align to Georgia’s content standards.  Only </a:t>
            </a:r>
            <a:r>
              <a:rPr lang="en-US" u="sng" dirty="0">
                <a:solidFill>
                  <a:srgbClr val="0000CC"/>
                </a:solidFill>
              </a:rPr>
              <a:t>aligned</a:t>
            </a:r>
            <a:r>
              <a:rPr lang="en-US" dirty="0">
                <a:solidFill>
                  <a:srgbClr val="0000CC"/>
                </a:solidFill>
              </a:rPr>
              <a:t> NRT items will contribute to proficiency designations.</a:t>
            </a:r>
          </a:p>
        </p:txBody>
      </p:sp>
    </p:spTree>
    <p:extLst>
      <p:ext uri="{BB962C8B-B14F-4D97-AF65-F5344CB8AC3E}">
        <p14:creationId xmlns:p14="http://schemas.microsoft.com/office/powerpoint/2010/main" val="26471935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676400" y="274638"/>
            <a:ext cx="8839200" cy="563562"/>
          </a:xfrm>
        </p:spPr>
        <p:txBody>
          <a:bodyPr>
            <a:normAutofit fontScale="90000"/>
          </a:bodyPr>
          <a:lstStyle/>
          <a:p>
            <a:r>
              <a:rPr lang="en-US" altLang="en-US" smtClean="0">
                <a:solidFill>
                  <a:srgbClr val="0000CC"/>
                </a:solidFill>
              </a:rPr>
              <a:t>Georgia Milestones: </a:t>
            </a:r>
            <a:r>
              <a:rPr lang="en-US" altLang="en-US" smtClean="0">
                <a:solidFill>
                  <a:srgbClr val="FF0000"/>
                </a:solidFill>
              </a:rPr>
              <a:t>Embedded NRT</a:t>
            </a:r>
          </a:p>
        </p:txBody>
      </p:sp>
      <p:sp>
        <p:nvSpPr>
          <p:cNvPr id="6147" name="Content Placeholder 2"/>
          <p:cNvSpPr>
            <a:spLocks noGrp="1"/>
          </p:cNvSpPr>
          <p:nvPr>
            <p:ph idx="1"/>
          </p:nvPr>
        </p:nvSpPr>
        <p:spPr>
          <a:xfrm>
            <a:off x="1981200" y="1112838"/>
            <a:ext cx="8229600" cy="4983162"/>
          </a:xfrm>
        </p:spPr>
        <p:txBody>
          <a:bodyPr>
            <a:normAutofit fontScale="92500"/>
          </a:bodyPr>
          <a:lstStyle/>
          <a:p>
            <a:r>
              <a:rPr lang="en-US" altLang="en-US" sz="2400"/>
              <a:t>Each content area/course test will contain 20 norm-referenced items.</a:t>
            </a:r>
          </a:p>
          <a:p>
            <a:r>
              <a:rPr lang="en-US" altLang="en-US" sz="2400"/>
              <a:t>The 20 NRT items will provide a national percentile score to provide a barometer of national comparison. </a:t>
            </a:r>
          </a:p>
          <a:p>
            <a:r>
              <a:rPr lang="en-US" altLang="en-US" sz="2400"/>
              <a:t>Approximately 10 of these items have been reviewed by Georgia educators for alignment to the grade level/course content standards.  </a:t>
            </a:r>
          </a:p>
          <a:p>
            <a:pPr lvl="1"/>
            <a:r>
              <a:rPr lang="en-US" altLang="en-US" sz="2000"/>
              <a:t>Only those NRT items judged to be aligned by Georgia educators will contribute to the criterion-referenced proficiency designations of students.</a:t>
            </a:r>
          </a:p>
          <a:p>
            <a:r>
              <a:rPr lang="en-US" altLang="en-US" sz="2400"/>
              <a:t>The remaining 10 or so items, while not necessarily aligned to the grade level/course content standards, will </a:t>
            </a:r>
            <a:r>
              <a:rPr lang="en-US" altLang="en-US" sz="2400" u="sng"/>
              <a:t>not</a:t>
            </a:r>
            <a:r>
              <a:rPr lang="en-US" altLang="en-US" sz="2400"/>
              <a:t> contribute to the proficiency designation.</a:t>
            </a:r>
          </a:p>
          <a:p>
            <a:endParaRPr lang="en-US" altLang="en-US" sz="2400"/>
          </a:p>
        </p:txBody>
      </p:sp>
      <p:sp>
        <p:nvSpPr>
          <p:cNvPr id="4" name="Slide Number Placeholder 3"/>
          <p:cNvSpPr>
            <a:spLocks noGrp="1"/>
          </p:cNvSpPr>
          <p:nvPr>
            <p:ph type="sldNum" sz="quarter" idx="11"/>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53858A-C0C8-40F5-8A08-E33E049DF3C4}" type="slidenum">
              <a:rPr lang="en-US" altLang="en-US">
                <a:solidFill>
                  <a:srgbClr val="000000"/>
                </a:solidFill>
                <a:latin typeface="Calibri" panose="020F0502020204030204" pitchFamily="34" charset="0"/>
              </a:rPr>
              <a:pPr eaLnBrk="1" hangingPunct="1"/>
              <a:t>32</a:t>
            </a:fld>
            <a:endParaRPr lang="en-US" altLang="en-US">
              <a:solidFill>
                <a:srgbClr val="000000"/>
              </a:solidFill>
              <a:latin typeface="Calibri" panose="020F0502020204030204" pitchFamily="34" charset="0"/>
            </a:endParaRPr>
          </a:p>
        </p:txBody>
      </p:sp>
      <p:sp>
        <p:nvSpPr>
          <p:cNvPr id="2" name="TextBox 1"/>
          <p:cNvSpPr txBox="1"/>
          <p:nvPr/>
        </p:nvSpPr>
        <p:spPr>
          <a:xfrm>
            <a:off x="6629400" y="5954714"/>
            <a:ext cx="2971800" cy="7397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dirty="0">
                <a:latin typeface="+mj-lt"/>
              </a:rPr>
              <a:t>The NRT items were selected to reflect the full </a:t>
            </a:r>
            <a:r>
              <a:rPr lang="en-US" sz="1400" dirty="0" err="1">
                <a:latin typeface="+mj-lt"/>
              </a:rPr>
              <a:t>TerraNova</a:t>
            </a:r>
            <a:r>
              <a:rPr lang="en-US" sz="1400" dirty="0">
                <a:latin typeface="+mj-lt"/>
              </a:rPr>
              <a:t> subtest for each content area.</a:t>
            </a:r>
          </a:p>
        </p:txBody>
      </p:sp>
    </p:spTree>
    <p:extLst>
      <p:ext uri="{BB962C8B-B14F-4D97-AF65-F5344CB8AC3E}">
        <p14:creationId xmlns:p14="http://schemas.microsoft.com/office/powerpoint/2010/main" val="8987396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solidFill>
                  <a:srgbClr val="FF0000"/>
                </a:solidFill>
              </a:rPr>
              <a:t>Georgia Milestones</a:t>
            </a:r>
          </a:p>
        </p:txBody>
      </p:sp>
      <p:sp>
        <p:nvSpPr>
          <p:cNvPr id="7171" name="Content Placeholder 2"/>
          <p:cNvSpPr>
            <a:spLocks noGrp="1"/>
          </p:cNvSpPr>
          <p:nvPr>
            <p:ph idx="1"/>
          </p:nvPr>
        </p:nvSpPr>
        <p:spPr/>
        <p:txBody>
          <a:bodyPr/>
          <a:lstStyle/>
          <a:p>
            <a:r>
              <a:rPr lang="en-US" altLang="en-US" smtClean="0"/>
              <a:t>It is important to remember that Georgia Milestones is primarily a criterion-referenced test, reflecting the content standards for each grade and course</a:t>
            </a:r>
          </a:p>
          <a:p>
            <a:pPr lvl="1"/>
            <a:r>
              <a:rPr lang="en-US" altLang="en-US" smtClean="0"/>
              <a:t>teachers should teach the Georgia state-adopted content standards and </a:t>
            </a:r>
            <a:r>
              <a:rPr lang="en-US" altLang="en-US" u="sng" smtClean="0"/>
              <a:t>not</a:t>
            </a:r>
            <a:r>
              <a:rPr lang="en-US" altLang="en-US" smtClean="0"/>
              <a:t> to the NRT standards</a:t>
            </a:r>
          </a:p>
          <a:p>
            <a:endParaRPr lang="en-US" altLang="en-US" smtClean="0"/>
          </a:p>
          <a:p>
            <a:endParaRPr lang="en-US" altLang="en-US" smtClean="0"/>
          </a:p>
        </p:txBody>
      </p:sp>
      <p:sp>
        <p:nvSpPr>
          <p:cNvPr id="5" name="Slide Number Placeholder 4"/>
          <p:cNvSpPr>
            <a:spLocks noGrp="1"/>
          </p:cNvSpPr>
          <p:nvPr>
            <p:ph type="sldNum" sz="quarter" idx="11"/>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B20CEF-16C6-4BFD-89D3-EEFCF62B46B9}" type="slidenum">
              <a:rPr lang="en-US" altLang="en-US">
                <a:solidFill>
                  <a:srgbClr val="000000"/>
                </a:solidFill>
                <a:latin typeface="Calibri" panose="020F0502020204030204" pitchFamily="34" charset="0"/>
              </a:rPr>
              <a:pPr eaLnBrk="1" hangingPunct="1"/>
              <a:t>33</a:t>
            </a:fld>
            <a:endParaRPr lang="en-US" altLang="en-US">
              <a:solidFill>
                <a:srgbClr val="000000"/>
              </a:solidFill>
              <a:latin typeface="Calibri" panose="020F0502020204030204" pitchFamily="34" charset="0"/>
            </a:endParaRPr>
          </a:p>
        </p:txBody>
      </p:sp>
      <p:sp>
        <p:nvSpPr>
          <p:cNvPr id="2" name="TextBox 1"/>
          <p:cNvSpPr txBox="1"/>
          <p:nvPr/>
        </p:nvSpPr>
        <p:spPr>
          <a:xfrm>
            <a:off x="5791200" y="5181600"/>
            <a:ext cx="4419600" cy="147732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a:latin typeface="+mj-lt"/>
              </a:rPr>
              <a:t>Remember:  All important uses of the test results – for both students and educators –  will be based on the criterion-referenced scores and proficiency determinations.</a:t>
            </a:r>
          </a:p>
        </p:txBody>
      </p:sp>
    </p:spTree>
    <p:extLst>
      <p:ext uri="{BB962C8B-B14F-4D97-AF65-F5344CB8AC3E}">
        <p14:creationId xmlns:p14="http://schemas.microsoft.com/office/powerpoint/2010/main" val="5665064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76400" y="152400"/>
            <a:ext cx="8991600" cy="685800"/>
          </a:xfrm>
        </p:spPr>
        <p:txBody>
          <a:bodyPr/>
          <a:lstStyle/>
          <a:p>
            <a:r>
              <a:rPr lang="en-US" altLang="en-US" smtClean="0">
                <a:solidFill>
                  <a:srgbClr val="0000CC"/>
                </a:solidFill>
              </a:rPr>
              <a:t>Georgia Milestones: Unique Features</a:t>
            </a:r>
            <a:endParaRPr lang="en-US" altLang="en-US" smtClean="0"/>
          </a:p>
        </p:txBody>
      </p:sp>
      <p:sp>
        <p:nvSpPr>
          <p:cNvPr id="3" name="Content Placeholder 2"/>
          <p:cNvSpPr>
            <a:spLocks noGrp="1"/>
          </p:cNvSpPr>
          <p:nvPr>
            <p:ph idx="1"/>
          </p:nvPr>
        </p:nvSpPr>
        <p:spPr>
          <a:xfrm>
            <a:off x="1981200" y="1066800"/>
            <a:ext cx="8229600" cy="5029200"/>
          </a:xfrm>
        </p:spPr>
        <p:txBody>
          <a:bodyPr>
            <a:normAutofit lnSpcReduction="10000"/>
          </a:bodyPr>
          <a:lstStyle/>
          <a:p>
            <a:pPr marL="0" indent="0">
              <a:buNone/>
              <a:defRPr/>
            </a:pPr>
            <a:r>
              <a:rPr lang="en-US" sz="3600" b="1" dirty="0"/>
              <a:t>Item Types</a:t>
            </a:r>
          </a:p>
          <a:p>
            <a:pPr>
              <a:buFont typeface="Arial" charset="0"/>
              <a:buChar char="•"/>
              <a:defRPr/>
            </a:pPr>
            <a:r>
              <a:rPr lang="en-US" sz="2800" dirty="0">
                <a:solidFill>
                  <a:srgbClr val="0000CC"/>
                </a:solidFill>
              </a:rPr>
              <a:t>Selected-Response</a:t>
            </a:r>
            <a:r>
              <a:rPr lang="en-US" sz="2800" dirty="0"/>
              <a:t> </a:t>
            </a:r>
            <a:r>
              <a:rPr lang="en-US" sz="1600" dirty="0"/>
              <a:t>[aka, multiple-choice]</a:t>
            </a:r>
            <a:endParaRPr lang="en-US" sz="2800" dirty="0"/>
          </a:p>
          <a:p>
            <a:pPr lvl="1">
              <a:buFont typeface="Arial" charset="0"/>
              <a:buChar char="–"/>
              <a:defRPr/>
            </a:pPr>
            <a:r>
              <a:rPr lang="en-US" sz="2400" dirty="0"/>
              <a:t>all content areas</a:t>
            </a:r>
          </a:p>
          <a:p>
            <a:pPr lvl="1">
              <a:buFont typeface="Arial" charset="0"/>
              <a:buChar char="–"/>
              <a:defRPr/>
            </a:pPr>
            <a:r>
              <a:rPr lang="en-US" sz="2400" dirty="0"/>
              <a:t>evidence-based selected response in ELA</a:t>
            </a:r>
          </a:p>
          <a:p>
            <a:pPr>
              <a:buFont typeface="Arial" charset="0"/>
              <a:buChar char="•"/>
              <a:defRPr/>
            </a:pPr>
            <a:r>
              <a:rPr lang="en-US" sz="2800" dirty="0">
                <a:solidFill>
                  <a:srgbClr val="0000CC"/>
                </a:solidFill>
              </a:rPr>
              <a:t>Constructed-Response</a:t>
            </a:r>
          </a:p>
          <a:p>
            <a:pPr lvl="1">
              <a:buFont typeface="Arial" charset="0"/>
              <a:buChar char="–"/>
              <a:defRPr/>
            </a:pPr>
            <a:r>
              <a:rPr lang="en-US" sz="2400" dirty="0"/>
              <a:t>ELA and mathematics</a:t>
            </a:r>
          </a:p>
          <a:p>
            <a:pPr>
              <a:buFont typeface="Arial" charset="0"/>
              <a:buChar char="•"/>
              <a:defRPr/>
            </a:pPr>
            <a:r>
              <a:rPr lang="en-US" sz="2800" dirty="0">
                <a:solidFill>
                  <a:srgbClr val="0000CC"/>
                </a:solidFill>
              </a:rPr>
              <a:t>Extended-Response</a:t>
            </a:r>
          </a:p>
          <a:p>
            <a:pPr lvl="1">
              <a:buFont typeface="Arial" charset="0"/>
              <a:buChar char="–"/>
              <a:defRPr/>
            </a:pPr>
            <a:r>
              <a:rPr lang="en-US" sz="2400" dirty="0"/>
              <a:t>ELA and mathematics</a:t>
            </a:r>
          </a:p>
          <a:p>
            <a:pPr>
              <a:buFont typeface="Arial" charset="0"/>
              <a:buChar char="•"/>
              <a:defRPr/>
            </a:pPr>
            <a:r>
              <a:rPr lang="en-US" sz="2800" dirty="0">
                <a:solidFill>
                  <a:srgbClr val="0000CC"/>
                </a:solidFill>
              </a:rPr>
              <a:t>Technology Enhanced</a:t>
            </a:r>
          </a:p>
          <a:p>
            <a:pPr lvl="1">
              <a:buFont typeface="Arial" charset="0"/>
              <a:buChar char="–"/>
              <a:defRPr/>
            </a:pPr>
            <a:r>
              <a:rPr lang="en-US" sz="2400" dirty="0"/>
              <a:t>to begin in 2016-2017</a:t>
            </a:r>
          </a:p>
          <a:p>
            <a:pPr marL="457200" lvl="1" indent="0">
              <a:buNone/>
              <a:defRPr/>
            </a:pPr>
            <a:endParaRPr lang="en-US" sz="2400" dirty="0"/>
          </a:p>
        </p:txBody>
      </p:sp>
      <p:sp>
        <p:nvSpPr>
          <p:cNvPr id="4" name="TextBox 3"/>
          <p:cNvSpPr txBox="1"/>
          <p:nvPr/>
        </p:nvSpPr>
        <p:spPr>
          <a:xfrm>
            <a:off x="6324600" y="3276601"/>
            <a:ext cx="4114800" cy="3693319"/>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solidFill>
                  <a:srgbClr val="0000CC"/>
                </a:solidFill>
                <a:ea typeface="ＭＳ Ｐゴシック" pitchFamily="34" charset="-128"/>
              </a:rPr>
              <a:t>Constructed response is a general term for assessment items that require the student to generate a response as opposed to selecting a response. Extended-response items require more elaborate answers and explanations of reasoning. They allow for multiple correct answers and/or varying methods of arriving at the correct answer.  Writing prompts and performance tasks are examples of extended-response items.</a:t>
            </a:r>
            <a:endParaRPr lang="en-US" dirty="0">
              <a:solidFill>
                <a:srgbClr val="0000CC"/>
              </a:solidFill>
            </a:endParaRPr>
          </a:p>
        </p:txBody>
      </p:sp>
    </p:spTree>
    <p:extLst>
      <p:ext uri="{BB962C8B-B14F-4D97-AF65-F5344CB8AC3E}">
        <p14:creationId xmlns:p14="http://schemas.microsoft.com/office/powerpoint/2010/main" val="22538485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2209800" y="1676401"/>
            <a:ext cx="7772400" cy="1470025"/>
          </a:xfrm>
        </p:spPr>
        <p:txBody>
          <a:bodyPr>
            <a:normAutofit fontScale="90000"/>
          </a:bodyPr>
          <a:lstStyle/>
          <a:p>
            <a:r>
              <a:rPr lang="en-US" altLang="en-US" smtClean="0">
                <a:solidFill>
                  <a:srgbClr val="0000CC"/>
                </a:solidFill>
              </a:rPr>
              <a:t>Examining </a:t>
            </a:r>
            <a:br>
              <a:rPr lang="en-US" altLang="en-US" smtClean="0">
                <a:solidFill>
                  <a:srgbClr val="0000CC"/>
                </a:solidFill>
              </a:rPr>
            </a:br>
            <a:r>
              <a:rPr lang="en-US" altLang="en-US" smtClean="0">
                <a:solidFill>
                  <a:srgbClr val="0000CC"/>
                </a:solidFill>
              </a:rPr>
              <a:t>Georgia Milestones </a:t>
            </a:r>
            <a:br>
              <a:rPr lang="en-US" altLang="en-US" smtClean="0">
                <a:solidFill>
                  <a:srgbClr val="0000CC"/>
                </a:solidFill>
              </a:rPr>
            </a:br>
            <a:r>
              <a:rPr lang="en-US" altLang="en-US" smtClean="0">
                <a:solidFill>
                  <a:srgbClr val="0000CC"/>
                </a:solidFill>
              </a:rPr>
              <a:t>Item Types</a:t>
            </a:r>
          </a:p>
        </p:txBody>
      </p:sp>
      <p:sp>
        <p:nvSpPr>
          <p:cNvPr id="9219" name="Subtitle 2"/>
          <p:cNvSpPr>
            <a:spLocks noGrp="1"/>
          </p:cNvSpPr>
          <p:nvPr>
            <p:ph type="subTitle" idx="1"/>
          </p:nvPr>
        </p:nvSpPr>
        <p:spPr>
          <a:xfrm>
            <a:off x="2209800" y="3886200"/>
            <a:ext cx="7772400" cy="1752600"/>
          </a:xfrm>
        </p:spPr>
        <p:txBody>
          <a:bodyPr/>
          <a:lstStyle/>
          <a:p>
            <a:r>
              <a:rPr lang="en-US" altLang="en-US" smtClean="0">
                <a:solidFill>
                  <a:schemeClr val="tx1"/>
                </a:solidFill>
              </a:rPr>
              <a:t>Example – Grade 3 Mathematics – Fractions</a:t>
            </a:r>
          </a:p>
        </p:txBody>
      </p:sp>
    </p:spTree>
    <p:extLst>
      <p:ext uri="{BB962C8B-B14F-4D97-AF65-F5344CB8AC3E}">
        <p14:creationId xmlns:p14="http://schemas.microsoft.com/office/powerpoint/2010/main" val="1037310769"/>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solidFill>
                  <a:srgbClr val="0000CC"/>
                </a:solidFill>
              </a:rPr>
              <a:t>Multiple Choice</a:t>
            </a:r>
          </a:p>
        </p:txBody>
      </p:sp>
      <p:sp>
        <p:nvSpPr>
          <p:cNvPr id="3" name="Content Placeholder 2"/>
          <p:cNvSpPr>
            <a:spLocks noGrp="1"/>
          </p:cNvSpPr>
          <p:nvPr>
            <p:ph idx="1"/>
          </p:nvPr>
        </p:nvSpPr>
        <p:spPr>
          <a:xfrm>
            <a:off x="2057400" y="1393826"/>
            <a:ext cx="8229600" cy="4525963"/>
          </a:xfrm>
          <a:ln>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a:lstStyle/>
          <a:p>
            <a:pPr marL="0" indent="0">
              <a:buNone/>
              <a:defRPr/>
            </a:pPr>
            <a:r>
              <a:rPr lang="en-US" sz="2400" dirty="0">
                <a:latin typeface="Verdana" pitchFamily="34" charset="0"/>
                <a:ea typeface="Verdana" pitchFamily="34" charset="0"/>
                <a:cs typeface="Verdana" pitchFamily="34" charset="0"/>
              </a:rPr>
              <a:t>Which fraction is largest?</a:t>
            </a:r>
          </a:p>
          <a:p>
            <a:pPr marL="0" indent="0">
              <a:buNone/>
              <a:defRPr/>
            </a:pPr>
            <a:endParaRPr lang="en-US" sz="400" dirty="0">
              <a:latin typeface="Verdana" pitchFamily="34" charset="0"/>
              <a:ea typeface="Verdana" pitchFamily="34" charset="0"/>
              <a:cs typeface="Verdana" pitchFamily="34" charset="0"/>
            </a:endParaRPr>
          </a:p>
          <a:p>
            <a:pPr marL="0" indent="0">
              <a:buNone/>
              <a:defRPr/>
            </a:pPr>
            <a:endParaRPr lang="en-US" dirty="0" smtClean="0">
              <a:latin typeface="Verdana" pitchFamily="34" charset="0"/>
              <a:ea typeface="Verdana" pitchFamily="34" charset="0"/>
              <a:cs typeface="Verdana" pitchFamily="34" charset="0"/>
            </a:endParaRPr>
          </a:p>
        </p:txBody>
      </p:sp>
      <p:sp>
        <p:nvSpPr>
          <p:cNvPr id="12" name="TextBox 11"/>
          <p:cNvSpPr txBox="1">
            <a:spLocks noRot="1" noChangeAspect="1" noMove="1" noResize="1" noEditPoints="1" noAdjustHandles="1" noChangeArrowheads="1" noChangeShapeType="1" noTextEdit="1"/>
          </p:cNvSpPr>
          <p:nvPr/>
        </p:nvSpPr>
        <p:spPr>
          <a:xfrm>
            <a:off x="2209800" y="2209801"/>
            <a:ext cx="7391400" cy="3434145"/>
          </a:xfrm>
          <a:prstGeom prst="rect">
            <a:avLst/>
          </a:prstGeom>
          <a:blipFill rotWithShape="1">
            <a:blip r:embed="rId3"/>
            <a:stretch>
              <a:fillRect/>
            </a:stretch>
          </a:blipFill>
        </p:spPr>
        <p:txBody>
          <a:bodyPr/>
          <a:lstStyle/>
          <a:p>
            <a:pPr>
              <a:defRPr/>
            </a:pPr>
            <a:r>
              <a:rPr lang="en-US" dirty="0">
                <a:noFill/>
                <a:latin typeface="Arial" charset="0"/>
              </a:rPr>
              <a:t> </a:t>
            </a:r>
          </a:p>
        </p:txBody>
      </p:sp>
      <p:sp>
        <p:nvSpPr>
          <p:cNvPr id="7" name="Oval 6"/>
          <p:cNvSpPr/>
          <p:nvPr/>
        </p:nvSpPr>
        <p:spPr>
          <a:xfrm>
            <a:off x="2514600" y="2438400"/>
            <a:ext cx="381000" cy="381000"/>
          </a:xfrm>
          <a:prstGeom prst="ellipse">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A</a:t>
            </a:r>
          </a:p>
        </p:txBody>
      </p:sp>
      <p:sp>
        <p:nvSpPr>
          <p:cNvPr id="9" name="Oval 8"/>
          <p:cNvSpPr/>
          <p:nvPr/>
        </p:nvSpPr>
        <p:spPr>
          <a:xfrm>
            <a:off x="2514600" y="3276600"/>
            <a:ext cx="381000" cy="381000"/>
          </a:xfrm>
          <a:prstGeom prst="ellipse">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B</a:t>
            </a:r>
          </a:p>
        </p:txBody>
      </p:sp>
      <p:sp>
        <p:nvSpPr>
          <p:cNvPr id="10" name="Oval 9"/>
          <p:cNvSpPr/>
          <p:nvPr/>
        </p:nvSpPr>
        <p:spPr>
          <a:xfrm>
            <a:off x="2514600" y="4114800"/>
            <a:ext cx="381000" cy="381000"/>
          </a:xfrm>
          <a:prstGeom prst="ellipse">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C</a:t>
            </a:r>
          </a:p>
        </p:txBody>
      </p:sp>
      <p:sp>
        <p:nvSpPr>
          <p:cNvPr id="11" name="Oval 10"/>
          <p:cNvSpPr/>
          <p:nvPr/>
        </p:nvSpPr>
        <p:spPr>
          <a:xfrm>
            <a:off x="2514600" y="5029200"/>
            <a:ext cx="381000" cy="381000"/>
          </a:xfrm>
          <a:prstGeom prst="ellipse">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D</a:t>
            </a:r>
          </a:p>
        </p:txBody>
      </p:sp>
      <p:pic>
        <p:nvPicPr>
          <p:cNvPr id="1030" name="Picture 6" descr="C:\Users\Allison Timberlake\AppData\Local\Microsoft\Windows\Temporary Internet Files\Content.IE5\PTXC9QA2\MC900437065[1].png"/>
          <p:cNvPicPr>
            <a:picLocks noChangeAspect="1" noChangeArrowheads="1"/>
          </p:cNvPicPr>
          <p:nvPr/>
        </p:nvPicPr>
        <p:blipFill>
          <a:blip r:embed="rId4" cstate="print">
            <a:duotone>
              <a:prstClr val="black"/>
              <a:schemeClr val="tx2">
                <a:lumMod val="60000"/>
                <a:lumOff val="40000"/>
                <a:tint val="45000"/>
                <a:satMod val="400000"/>
              </a:schemeClr>
            </a:duotone>
            <a:extLst>
              <a:ext uri="{28A0092B-C50C-407E-A947-70E740481C1C}">
                <a14:useLocalDpi xmlns:a14="http://schemas.microsoft.com/office/drawing/2010/main" val="0"/>
              </a:ext>
            </a:extLst>
          </a:blip>
          <a:srcRect/>
          <a:stretch>
            <a:fillRect/>
          </a:stretch>
        </p:blipFill>
        <p:spPr bwMode="auto">
          <a:xfrm>
            <a:off x="2520340" y="3276600"/>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049839" y="4284663"/>
            <a:ext cx="28733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467600" y="6276975"/>
            <a:ext cx="2895600" cy="4143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50" dirty="0"/>
              <a:t>The content and presentation of these items are for illustrative purposes only.</a:t>
            </a:r>
          </a:p>
        </p:txBody>
      </p:sp>
    </p:spTree>
    <p:extLst>
      <p:ext uri="{BB962C8B-B14F-4D97-AF65-F5344CB8AC3E}">
        <p14:creationId xmlns:p14="http://schemas.microsoft.com/office/powerpoint/2010/main" val="7139193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nodeType="afterGroup">
                            <p:stCondLst>
                              <p:cond delay="0"/>
                            </p:stCondLst>
                            <p:childTnLst>
                              <p:par>
                                <p:cTn id="8" presetID="42" presetClass="path" presetSubtype="0" accel="50000" decel="50000" fill="hold" nodeType="afterEffect">
                                  <p:stCondLst>
                                    <p:cond delay="0"/>
                                  </p:stCondLst>
                                  <p:childTnLst>
                                    <p:animMotion origin="layout" path="M -3.88889E-6 -1.11008E-7 L -0.24618 -0.11864 " pathEditMode="relative" rAng="0" ptsTypes="AA">
                                      <p:cBhvr>
                                        <p:cTn id="9" dur="2000" fill="hold"/>
                                        <p:tgtEl>
                                          <p:spTgt spid="13"/>
                                        </p:tgtEl>
                                        <p:attrNameLst>
                                          <p:attrName>ppt_x</p:attrName>
                                          <p:attrName>ppt_y</p:attrName>
                                        </p:attrNameLst>
                                      </p:cBhvr>
                                      <p:rCtr x="-12309" y="-5944"/>
                                    </p:animMotion>
                                  </p:childTnLst>
                                </p:cTn>
                              </p:par>
                            </p:childTnLst>
                          </p:cTn>
                        </p:par>
                        <p:par>
                          <p:cTn id="10" fill="hold" nodeType="afterGroup">
                            <p:stCondLst>
                              <p:cond delay="2000"/>
                            </p:stCondLst>
                            <p:childTnLst>
                              <p:par>
                                <p:cTn id="11" presetID="1" presetClass="entr" presetSubtype="0" fill="hold" nodeType="afterEffect">
                                  <p:stCondLst>
                                    <p:cond delay="500"/>
                                  </p:stCondLst>
                                  <p:childTnLst>
                                    <p:set>
                                      <p:cBhvr>
                                        <p:cTn id="12" dur="1" fill="hold">
                                          <p:stCondLst>
                                            <p:cond delay="0"/>
                                          </p:stCondLst>
                                        </p:cTn>
                                        <p:tgtEl>
                                          <p:spTgt spid="1030"/>
                                        </p:tgtEl>
                                        <p:attrNameLst>
                                          <p:attrName>style.visibility</p:attrName>
                                        </p:attrNameLst>
                                      </p:cBhvr>
                                      <p:to>
                                        <p:strVal val="visible"/>
                                      </p:to>
                                    </p:set>
                                  </p:childTnLst>
                                </p:cTn>
                              </p:par>
                            </p:childTnLst>
                          </p:cTn>
                        </p:par>
                        <p:par>
                          <p:cTn id="13" fill="hold" nodeType="afterGroup">
                            <p:stCondLst>
                              <p:cond delay="2500"/>
                            </p:stCondLst>
                            <p:childTnLst>
                              <p:par>
                                <p:cTn id="14" presetID="42" presetClass="path" presetSubtype="0" accel="50000" decel="50000" fill="hold" nodeType="afterEffect">
                                  <p:stCondLst>
                                    <p:cond delay="0"/>
                                  </p:stCondLst>
                                  <p:childTnLst>
                                    <p:animMotion origin="layout" path="M -0.24618 -0.11864 L -0.05452 -0.09644 " pathEditMode="relative" rAng="0" ptsTypes="AA">
                                      <p:cBhvr>
                                        <p:cTn id="15" dur="2000" fill="hold"/>
                                        <p:tgtEl>
                                          <p:spTgt spid="13"/>
                                        </p:tgtEl>
                                        <p:attrNameLst>
                                          <p:attrName>ppt_x</p:attrName>
                                          <p:attrName>ppt_y</p:attrName>
                                        </p:attrNameLst>
                                      </p:cBhvr>
                                      <p:rCtr x="9583" y="111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solidFill>
                  <a:srgbClr val="0000CC"/>
                </a:solidFill>
              </a:rPr>
              <a:t>Constructed Response</a:t>
            </a:r>
          </a:p>
        </p:txBody>
      </p:sp>
      <p:sp>
        <p:nvSpPr>
          <p:cNvPr id="3" name="Content Placeholder 2"/>
          <p:cNvSpPr>
            <a:spLocks noGrp="1"/>
          </p:cNvSpPr>
          <p:nvPr>
            <p:ph idx="1"/>
          </p:nvPr>
        </p:nvSpPr>
        <p:spPr>
          <a:xfrm>
            <a:off x="1981200" y="1671638"/>
            <a:ext cx="8229600" cy="4348162"/>
          </a:xfrm>
          <a:ln>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a:lstStyle/>
          <a:p>
            <a:pPr marL="0" indent="0">
              <a:buNone/>
              <a:defRPr/>
            </a:pPr>
            <a:endParaRPr lang="en-US" sz="1600" dirty="0">
              <a:latin typeface="Verdana" pitchFamily="34" charset="0"/>
              <a:ea typeface="Verdana" pitchFamily="34" charset="0"/>
              <a:cs typeface="Verdana" pitchFamily="34" charset="0"/>
            </a:endParaRPr>
          </a:p>
          <a:p>
            <a:pPr marL="0" indent="0">
              <a:buNone/>
              <a:defRPr/>
            </a:pPr>
            <a:endParaRPr lang="en-US" dirty="0" smtClean="0">
              <a:latin typeface="Verdana" pitchFamily="34" charset="0"/>
              <a:ea typeface="Verdana" pitchFamily="34" charset="0"/>
              <a:cs typeface="Verdana" pitchFamily="34" charset="0"/>
            </a:endParaRPr>
          </a:p>
        </p:txBody>
      </p:sp>
      <p:sp>
        <p:nvSpPr>
          <p:cNvPr id="11268" name="TextBox 11"/>
          <p:cNvSpPr txBox="1">
            <a:spLocks noChangeArrowheads="1"/>
          </p:cNvSpPr>
          <p:nvPr/>
        </p:nvSpPr>
        <p:spPr bwMode="auto">
          <a:xfrm>
            <a:off x="3200400" y="5083176"/>
            <a:ext cx="457200" cy="7080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4000">
              <a:latin typeface="Arial" panose="020B0604020202020204" pitchFamily="34" charset="0"/>
            </a:endParaRPr>
          </a:p>
        </p:txBody>
      </p:sp>
      <p:sp>
        <p:nvSpPr>
          <p:cNvPr id="24" name="Pie 23"/>
          <p:cNvSpPr/>
          <p:nvPr/>
        </p:nvSpPr>
        <p:spPr>
          <a:xfrm>
            <a:off x="2971800" y="2895600"/>
            <a:ext cx="990600" cy="990600"/>
          </a:xfrm>
          <a:prstGeom prst="pie">
            <a:avLst>
              <a:gd name="adj1" fmla="val 0"/>
              <a:gd name="adj2" fmla="val 2615562"/>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Pie 24"/>
          <p:cNvSpPr/>
          <p:nvPr/>
        </p:nvSpPr>
        <p:spPr>
          <a:xfrm>
            <a:off x="2971800" y="2895600"/>
            <a:ext cx="990600" cy="990600"/>
          </a:xfrm>
          <a:prstGeom prst="pie">
            <a:avLst>
              <a:gd name="adj1" fmla="val 2689233"/>
              <a:gd name="adj2" fmla="val 5322766"/>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Pie 25"/>
          <p:cNvSpPr/>
          <p:nvPr/>
        </p:nvSpPr>
        <p:spPr>
          <a:xfrm>
            <a:off x="2971800" y="2895600"/>
            <a:ext cx="990600" cy="990600"/>
          </a:xfrm>
          <a:prstGeom prst="pie">
            <a:avLst>
              <a:gd name="adj1" fmla="val 5368881"/>
              <a:gd name="adj2" fmla="val 7948419"/>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Pie 26"/>
          <p:cNvSpPr/>
          <p:nvPr/>
        </p:nvSpPr>
        <p:spPr>
          <a:xfrm>
            <a:off x="2971800" y="2895600"/>
            <a:ext cx="990600" cy="9906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Pie 27"/>
          <p:cNvSpPr/>
          <p:nvPr/>
        </p:nvSpPr>
        <p:spPr>
          <a:xfrm>
            <a:off x="2971800" y="2895600"/>
            <a:ext cx="990600" cy="9906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Pie 28"/>
          <p:cNvSpPr/>
          <p:nvPr/>
        </p:nvSpPr>
        <p:spPr>
          <a:xfrm>
            <a:off x="2971800" y="2895600"/>
            <a:ext cx="990600" cy="9906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0" name="Pie 29"/>
          <p:cNvSpPr/>
          <p:nvPr/>
        </p:nvSpPr>
        <p:spPr>
          <a:xfrm>
            <a:off x="2971800" y="2895600"/>
            <a:ext cx="990600" cy="990600"/>
          </a:xfrm>
          <a:prstGeom prst="pie">
            <a:avLst>
              <a:gd name="adj1" fmla="val 16125046"/>
              <a:gd name="adj2" fmla="val 18939555"/>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 name="Pie 30"/>
          <p:cNvSpPr/>
          <p:nvPr/>
        </p:nvSpPr>
        <p:spPr>
          <a:xfrm>
            <a:off x="2971800" y="2895600"/>
            <a:ext cx="990600" cy="990600"/>
          </a:xfrm>
          <a:prstGeom prst="pie">
            <a:avLst>
              <a:gd name="adj1" fmla="val 18919720"/>
              <a:gd name="adj2" fmla="val 21534682"/>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2" name="Pie 31"/>
          <p:cNvSpPr/>
          <p:nvPr/>
        </p:nvSpPr>
        <p:spPr>
          <a:xfrm>
            <a:off x="4495800" y="2895600"/>
            <a:ext cx="990600" cy="990600"/>
          </a:xfrm>
          <a:prstGeom prst="pie">
            <a:avLst>
              <a:gd name="adj1" fmla="val 0"/>
              <a:gd name="adj2" fmla="val 2615562"/>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3" name="Pie 32"/>
          <p:cNvSpPr/>
          <p:nvPr/>
        </p:nvSpPr>
        <p:spPr>
          <a:xfrm>
            <a:off x="4495800" y="2895600"/>
            <a:ext cx="990600" cy="9906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4" name="Pie 33"/>
          <p:cNvSpPr/>
          <p:nvPr/>
        </p:nvSpPr>
        <p:spPr>
          <a:xfrm>
            <a:off x="4495800" y="2895600"/>
            <a:ext cx="990600" cy="9906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5" name="Pie 34"/>
          <p:cNvSpPr/>
          <p:nvPr/>
        </p:nvSpPr>
        <p:spPr>
          <a:xfrm>
            <a:off x="4495800" y="2895600"/>
            <a:ext cx="990600" cy="9906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Pie 35"/>
          <p:cNvSpPr/>
          <p:nvPr/>
        </p:nvSpPr>
        <p:spPr>
          <a:xfrm>
            <a:off x="4495800" y="2895600"/>
            <a:ext cx="990600" cy="9906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 name="Pie 36"/>
          <p:cNvSpPr/>
          <p:nvPr/>
        </p:nvSpPr>
        <p:spPr>
          <a:xfrm>
            <a:off x="4495800" y="2895600"/>
            <a:ext cx="990600" cy="9906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 name="Pie 37"/>
          <p:cNvSpPr/>
          <p:nvPr/>
        </p:nvSpPr>
        <p:spPr>
          <a:xfrm>
            <a:off x="4495800" y="2895600"/>
            <a:ext cx="990600" cy="990600"/>
          </a:xfrm>
          <a:prstGeom prst="pie">
            <a:avLst>
              <a:gd name="adj1" fmla="val 16125046"/>
              <a:gd name="adj2" fmla="val 18939555"/>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9" name="Pie 38"/>
          <p:cNvSpPr/>
          <p:nvPr/>
        </p:nvSpPr>
        <p:spPr>
          <a:xfrm>
            <a:off x="4495800" y="2895600"/>
            <a:ext cx="990600" cy="990600"/>
          </a:xfrm>
          <a:prstGeom prst="pie">
            <a:avLst>
              <a:gd name="adj1" fmla="val 18919720"/>
              <a:gd name="adj2" fmla="val 21534682"/>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285" name="TextBox 39"/>
          <p:cNvSpPr txBox="1">
            <a:spLocks noChangeArrowheads="1"/>
          </p:cNvSpPr>
          <p:nvPr/>
        </p:nvSpPr>
        <p:spPr bwMode="auto">
          <a:xfrm>
            <a:off x="4800600" y="5083176"/>
            <a:ext cx="457200" cy="7080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4000">
              <a:latin typeface="Arial" panose="020B0604020202020204" pitchFamily="34" charset="0"/>
            </a:endParaRPr>
          </a:p>
        </p:txBody>
      </p:sp>
      <p:sp>
        <p:nvSpPr>
          <p:cNvPr id="4" name="TextBox 3"/>
          <p:cNvSpPr txBox="1">
            <a:spLocks noRot="1" noChangeAspect="1" noMove="1" noResize="1" noEditPoints="1" noAdjustHandles="1" noChangeArrowheads="1" noChangeShapeType="1" noTextEdit="1"/>
          </p:cNvSpPr>
          <p:nvPr/>
        </p:nvSpPr>
        <p:spPr>
          <a:xfrm>
            <a:off x="3200400" y="5096690"/>
            <a:ext cx="457200" cy="618311"/>
          </a:xfrm>
          <a:prstGeom prst="rect">
            <a:avLst/>
          </a:prstGeom>
          <a:blipFill rotWithShape="1">
            <a:blip r:embed="rId3"/>
            <a:stretch>
              <a:fillRect/>
            </a:stretch>
          </a:blipFill>
        </p:spPr>
        <p:txBody>
          <a:bodyPr/>
          <a:lstStyle/>
          <a:p>
            <a:pPr>
              <a:defRPr/>
            </a:pPr>
            <a:r>
              <a:rPr lang="en-US" dirty="0">
                <a:noFill/>
                <a:latin typeface="Arial" charset="0"/>
              </a:rPr>
              <a:t> </a:t>
            </a:r>
          </a:p>
        </p:txBody>
      </p:sp>
      <p:sp>
        <p:nvSpPr>
          <p:cNvPr id="41" name="TextBox 40"/>
          <p:cNvSpPr txBox="1">
            <a:spLocks noRot="1" noChangeAspect="1" noMove="1" noResize="1" noEditPoints="1" noAdjustHandles="1" noChangeArrowheads="1" noChangeShapeType="1" noTextEdit="1"/>
          </p:cNvSpPr>
          <p:nvPr/>
        </p:nvSpPr>
        <p:spPr>
          <a:xfrm>
            <a:off x="4800600" y="5096690"/>
            <a:ext cx="457200" cy="618311"/>
          </a:xfrm>
          <a:prstGeom prst="rect">
            <a:avLst/>
          </a:prstGeom>
          <a:blipFill rotWithShape="1">
            <a:blip r:embed="rId4"/>
            <a:stretch>
              <a:fillRect/>
            </a:stretch>
          </a:blipFill>
        </p:spPr>
        <p:txBody>
          <a:bodyPr/>
          <a:lstStyle/>
          <a:p>
            <a:pPr>
              <a:defRPr/>
            </a:pPr>
            <a:r>
              <a:rPr lang="en-US" dirty="0">
                <a:noFill/>
                <a:latin typeface="Arial" charset="0"/>
              </a:rPr>
              <a:t> </a:t>
            </a:r>
          </a:p>
        </p:txBody>
      </p:sp>
      <p:sp>
        <p:nvSpPr>
          <p:cNvPr id="11288" name="TextBox 41"/>
          <p:cNvSpPr txBox="1">
            <a:spLocks noChangeArrowheads="1"/>
          </p:cNvSpPr>
          <p:nvPr/>
        </p:nvSpPr>
        <p:spPr bwMode="auto">
          <a:xfrm>
            <a:off x="4038600" y="5221289"/>
            <a:ext cx="457200" cy="3698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5" name="TextBox 4"/>
          <p:cNvSpPr txBox="1">
            <a:spLocks noChangeArrowheads="1"/>
          </p:cNvSpPr>
          <p:nvPr/>
        </p:nvSpPr>
        <p:spPr bwMode="auto">
          <a:xfrm>
            <a:off x="4114800" y="51816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Cambria Math" panose="02040503050406030204" pitchFamily="18" charset="0"/>
                <a:ea typeface="Cambria Math" panose="02040503050406030204" pitchFamily="18" charset="0"/>
                <a:cs typeface="Cambria Math" panose="02040503050406030204" pitchFamily="18" charset="0"/>
              </a:rPr>
              <a:t>&gt;</a:t>
            </a:r>
          </a:p>
        </p:txBody>
      </p:sp>
      <p:pic>
        <p:nvPicPr>
          <p:cNvPr id="13" name="Picture 1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5210175"/>
            <a:ext cx="287338"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Box 42"/>
          <p:cNvSpPr txBox="1"/>
          <p:nvPr/>
        </p:nvSpPr>
        <p:spPr>
          <a:xfrm>
            <a:off x="7467600" y="6324601"/>
            <a:ext cx="2895600" cy="415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50" dirty="0"/>
              <a:t>The content and presentation of these items are for illustrative purposes only.</a:t>
            </a:r>
          </a:p>
        </p:txBody>
      </p:sp>
      <p:sp>
        <p:nvSpPr>
          <p:cNvPr id="11292" name="TextBox 5"/>
          <p:cNvSpPr txBox="1">
            <a:spLocks noChangeArrowheads="1"/>
          </p:cNvSpPr>
          <p:nvPr/>
        </p:nvSpPr>
        <p:spPr bwMode="auto">
          <a:xfrm>
            <a:off x="3048000" y="2482851"/>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latin typeface="Verdana" panose="020B0604030504040204" pitchFamily="34" charset="0"/>
                <a:ea typeface="Verdana" panose="020B0604030504040204" pitchFamily="34" charset="0"/>
                <a:cs typeface="Verdana" panose="020B0604030504040204" pitchFamily="34" charset="0"/>
              </a:rPr>
              <a:t>George                 Ana</a:t>
            </a:r>
            <a:endParaRPr lang="en-US" altLang="en-US" sz="1400">
              <a:latin typeface="Arial" panose="020B0604020202020204" pitchFamily="34" charset="0"/>
            </a:endParaRPr>
          </a:p>
        </p:txBody>
      </p:sp>
      <p:sp>
        <p:nvSpPr>
          <p:cNvPr id="11293" name="TextBox 44"/>
          <p:cNvSpPr txBox="1">
            <a:spLocks noChangeArrowheads="1"/>
          </p:cNvSpPr>
          <p:nvPr/>
        </p:nvSpPr>
        <p:spPr bwMode="auto">
          <a:xfrm>
            <a:off x="3048000" y="4797426"/>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latin typeface="Verdana" panose="020B0604030504040204" pitchFamily="34" charset="0"/>
                <a:ea typeface="Verdana" panose="020B0604030504040204" pitchFamily="34" charset="0"/>
                <a:cs typeface="Verdana" panose="020B0604030504040204" pitchFamily="34" charset="0"/>
              </a:rPr>
              <a:t>George                 Ana</a:t>
            </a:r>
            <a:endParaRPr lang="en-US" altLang="en-US" sz="1400">
              <a:latin typeface="Arial" panose="020B0604020202020204" pitchFamily="34" charset="0"/>
            </a:endParaRPr>
          </a:p>
        </p:txBody>
      </p:sp>
    </p:spTree>
    <p:extLst>
      <p:ext uri="{BB962C8B-B14F-4D97-AF65-F5344CB8AC3E}">
        <p14:creationId xmlns:p14="http://schemas.microsoft.com/office/powerpoint/2010/main" val="118513589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nodeType="afterGroup">
                            <p:stCondLst>
                              <p:cond delay="0"/>
                            </p:stCondLst>
                            <p:childTnLst>
                              <p:par>
                                <p:cTn id="8" presetID="42" presetClass="path" presetSubtype="0" accel="50000" decel="50000" fill="hold" nodeType="afterEffect">
                                  <p:stCondLst>
                                    <p:cond delay="0"/>
                                  </p:stCondLst>
                                  <p:childTnLst>
                                    <p:animMotion origin="layout" path="M 5E-6 -3.62627E-6 L -0.42396 0.01758 " pathEditMode="relative" rAng="0" ptsTypes="AA">
                                      <p:cBhvr>
                                        <p:cTn id="9" dur="2000" fill="hold"/>
                                        <p:tgtEl>
                                          <p:spTgt spid="13"/>
                                        </p:tgtEl>
                                        <p:attrNameLst>
                                          <p:attrName>ppt_x</p:attrName>
                                          <p:attrName>ppt_y</p:attrName>
                                        </p:attrNameLst>
                                      </p:cBhvr>
                                      <p:rCtr x="-21198" y="879"/>
                                    </p:animMotion>
                                  </p:childTnLst>
                                </p:cTn>
                              </p:par>
                            </p:childTnLst>
                          </p:cTn>
                        </p:par>
                        <p:par>
                          <p:cTn id="10" fill="hold" nodeType="afterGroup">
                            <p:stCondLst>
                              <p:cond delay="2000"/>
                            </p:stCondLst>
                            <p:childTnLst>
                              <p:par>
                                <p:cTn id="11" presetID="1" presetClass="entr" presetSubtype="0" fill="hold" nodeType="afterEffect">
                                  <p:stCondLst>
                                    <p:cond delay="0"/>
                                  </p:stCondLst>
                                  <p:iterate type="lt">
                                    <p:tmAbs val="100"/>
                                  </p:iterate>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nodeType="afterGroup">
                            <p:stCondLst>
                              <p:cond delay="2401"/>
                            </p:stCondLst>
                            <p:childTnLst>
                              <p:par>
                                <p:cTn id="14" presetID="42" presetClass="path" presetSubtype="0" accel="50000" decel="50000" fill="hold" nodeType="afterEffect">
                                  <p:stCondLst>
                                    <p:cond delay="0"/>
                                  </p:stCondLst>
                                  <p:childTnLst>
                                    <p:animMotion origin="layout" path="M -0.42396 0.01758 L -0.2573 0.00648 " pathEditMode="relative" rAng="0" ptsTypes="AA">
                                      <p:cBhvr>
                                        <p:cTn id="15" dur="2000" fill="hold"/>
                                        <p:tgtEl>
                                          <p:spTgt spid="13"/>
                                        </p:tgtEl>
                                        <p:attrNameLst>
                                          <p:attrName>ppt_x</p:attrName>
                                          <p:attrName>ppt_y</p:attrName>
                                        </p:attrNameLst>
                                      </p:cBhvr>
                                      <p:rCtr x="8333" y="-555"/>
                                    </p:animMotion>
                                  </p:childTnLst>
                                </p:cTn>
                              </p:par>
                            </p:childTnLst>
                          </p:cTn>
                        </p:par>
                        <p:par>
                          <p:cTn id="16" fill="hold" nodeType="afterGroup">
                            <p:stCondLst>
                              <p:cond delay="4401"/>
                            </p:stCondLst>
                            <p:childTnLst>
                              <p:par>
                                <p:cTn id="17" presetID="1" presetClass="entr" presetSubtype="0" fill="hold" nodeType="afterEffect">
                                  <p:stCondLst>
                                    <p:cond delay="0"/>
                                  </p:stCondLst>
                                  <p:iterate type="lt">
                                    <p:tmAbs val="100"/>
                                  </p:iterate>
                                  <p:childTnLst>
                                    <p:set>
                                      <p:cBhvr>
                                        <p:cTn id="18" dur="1" fill="hold">
                                          <p:stCondLst>
                                            <p:cond delay="0"/>
                                          </p:stCondLst>
                                        </p:cTn>
                                        <p:tgtEl>
                                          <p:spTgt spid="41"/>
                                        </p:tgtEl>
                                        <p:attrNameLst>
                                          <p:attrName>style.visibility</p:attrName>
                                        </p:attrNameLst>
                                      </p:cBhvr>
                                      <p:to>
                                        <p:strVal val="visible"/>
                                      </p:to>
                                    </p:set>
                                  </p:childTnLst>
                                </p:cTn>
                              </p:par>
                            </p:childTnLst>
                          </p:cTn>
                        </p:par>
                        <p:par>
                          <p:cTn id="19" fill="hold" nodeType="afterGroup">
                            <p:stCondLst>
                              <p:cond delay="4802"/>
                            </p:stCondLst>
                            <p:childTnLst>
                              <p:par>
                                <p:cTn id="20" presetID="42" presetClass="path" presetSubtype="0" accel="50000" decel="50000" fill="hold" nodeType="afterEffect">
                                  <p:stCondLst>
                                    <p:cond delay="0"/>
                                  </p:stCondLst>
                                  <p:childTnLst>
                                    <p:animMotion origin="layout" path="M -0.2573 0.00648 L -0.3323 0.01758 " pathEditMode="relative" rAng="0" ptsTypes="AA">
                                      <p:cBhvr>
                                        <p:cTn id="21" dur="2000" fill="hold"/>
                                        <p:tgtEl>
                                          <p:spTgt spid="13"/>
                                        </p:tgtEl>
                                        <p:attrNameLst>
                                          <p:attrName>ppt_x</p:attrName>
                                          <p:attrName>ppt_y</p:attrName>
                                        </p:attrNameLst>
                                      </p:cBhvr>
                                      <p:rCtr x="-3750" y="555"/>
                                    </p:animMotion>
                                  </p:childTnLst>
                                </p:cTn>
                              </p:par>
                            </p:childTnLst>
                          </p:cTn>
                        </p:par>
                        <p:par>
                          <p:cTn id="22" fill="hold" nodeType="afterGroup">
                            <p:stCondLst>
                              <p:cond delay="6802"/>
                            </p:stCondLst>
                            <p:childTnLst>
                              <p:par>
                                <p:cTn id="23" presetID="1" presetClass="entr" presetSubtype="0" fill="hold" grpId="0" nodeType="afterEffect">
                                  <p:stCondLst>
                                    <p:cond delay="0"/>
                                  </p:stCondLst>
                                  <p:iterate type="lt">
                                    <p:tmAbs val="100"/>
                                  </p:iterate>
                                  <p:childTnLst>
                                    <p:set>
                                      <p:cBhvr>
                                        <p:cTn id="24" dur="1" fill="hold">
                                          <p:stCondLst>
                                            <p:cond delay="0"/>
                                          </p:stCondLst>
                                        </p:cTn>
                                        <p:tgtEl>
                                          <p:spTgt spid="5"/>
                                        </p:tgtEl>
                                        <p:attrNameLst>
                                          <p:attrName>style.visibility</p:attrName>
                                        </p:attrNameLst>
                                      </p:cBhvr>
                                      <p:to>
                                        <p:strVal val="visible"/>
                                      </p:to>
                                    </p:set>
                                  </p:childTnLst>
                                </p:cTn>
                              </p:par>
                            </p:childTnLst>
                          </p:cTn>
                        </p:par>
                        <p:par>
                          <p:cTn id="25" fill="hold" nodeType="afterGroup">
                            <p:stCondLst>
                              <p:cond delay="6802"/>
                            </p:stCondLst>
                            <p:childTnLst>
                              <p:par>
                                <p:cTn id="26" presetID="42" presetClass="path" presetSubtype="0" accel="50000" decel="50000" fill="hold" nodeType="afterEffect">
                                  <p:stCondLst>
                                    <p:cond delay="0"/>
                                  </p:stCondLst>
                                  <p:childTnLst>
                                    <p:animMotion origin="layout" path="M -0.3323 0.01758 L -0.1323 0.02868 " pathEditMode="relative" rAng="0" ptsTypes="AA">
                                      <p:cBhvr>
                                        <p:cTn id="27" dur="2000" fill="hold"/>
                                        <p:tgtEl>
                                          <p:spTgt spid="13"/>
                                        </p:tgtEl>
                                        <p:attrNameLst>
                                          <p:attrName>ppt_x</p:attrName>
                                          <p:attrName>ppt_y</p:attrName>
                                        </p:attrNameLst>
                                      </p:cBhvr>
                                      <p:rCtr x="10000" y="5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28600"/>
            <a:ext cx="8229600" cy="1143000"/>
          </a:xfrm>
        </p:spPr>
        <p:txBody>
          <a:bodyPr/>
          <a:lstStyle/>
          <a:p>
            <a:r>
              <a:rPr lang="en-US" altLang="en-US" smtClean="0">
                <a:solidFill>
                  <a:srgbClr val="0000CC"/>
                </a:solidFill>
              </a:rPr>
              <a:t>Constructed Response</a:t>
            </a:r>
          </a:p>
        </p:txBody>
      </p:sp>
      <p:sp>
        <p:nvSpPr>
          <p:cNvPr id="3" name="Content Placeholder 2"/>
          <p:cNvSpPr>
            <a:spLocks noGrp="1" noRot="1" noChangeAspect="1" noMove="1" noResize="1" noEditPoints="1" noAdjustHandles="1" noChangeArrowheads="1" noChangeShapeType="1" noTextEdit="1"/>
          </p:cNvSpPr>
          <p:nvPr>
            <p:ph idx="1"/>
          </p:nvPr>
        </p:nvSpPr>
        <p:spPr>
          <a:xfrm>
            <a:off x="1905000" y="685800"/>
            <a:ext cx="8229601" cy="6172200"/>
          </a:xfrm>
          <a:blipFill rotWithShape="1">
            <a:blip r:embed="rId3"/>
            <a:stretch>
              <a:fillRect/>
            </a:stretch>
          </a:blipFill>
          <a:ln w="25400" cap="flat" algn="ctr">
            <a:solidFill>
              <a:schemeClr val="bg1">
                <a:lumMod val="50000"/>
              </a:schemeClr>
            </a:solidFill>
          </a:ln>
        </p:spPr>
        <p:txBody>
          <a:bodyPr/>
          <a:lstStyle/>
          <a:p>
            <a:pPr>
              <a:buFont typeface="Arial" charset="0"/>
              <a:buChar char="•"/>
              <a:defRPr/>
            </a:pPr>
            <a:r>
              <a:rPr lang="en-US" dirty="0">
                <a:noFill/>
              </a:rPr>
              <a:t> </a:t>
            </a:r>
          </a:p>
        </p:txBody>
      </p:sp>
      <p:sp>
        <p:nvSpPr>
          <p:cNvPr id="24" name="Pie 23"/>
          <p:cNvSpPr/>
          <p:nvPr/>
        </p:nvSpPr>
        <p:spPr>
          <a:xfrm>
            <a:off x="2857500" y="1833563"/>
            <a:ext cx="990600" cy="990600"/>
          </a:xfrm>
          <a:prstGeom prst="pie">
            <a:avLst>
              <a:gd name="adj1" fmla="val 0"/>
              <a:gd name="adj2" fmla="val 26155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Pie 24"/>
          <p:cNvSpPr/>
          <p:nvPr/>
        </p:nvSpPr>
        <p:spPr>
          <a:xfrm>
            <a:off x="2857500" y="1833563"/>
            <a:ext cx="990600" cy="9906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Pie 25"/>
          <p:cNvSpPr/>
          <p:nvPr/>
        </p:nvSpPr>
        <p:spPr>
          <a:xfrm>
            <a:off x="2857500" y="1833563"/>
            <a:ext cx="990600" cy="9906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Pie 26"/>
          <p:cNvSpPr/>
          <p:nvPr/>
        </p:nvSpPr>
        <p:spPr>
          <a:xfrm>
            <a:off x="2857500" y="1833563"/>
            <a:ext cx="990600" cy="9906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Pie 27"/>
          <p:cNvSpPr/>
          <p:nvPr/>
        </p:nvSpPr>
        <p:spPr>
          <a:xfrm>
            <a:off x="2857500" y="1833563"/>
            <a:ext cx="990600" cy="9906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Pie 28"/>
          <p:cNvSpPr/>
          <p:nvPr/>
        </p:nvSpPr>
        <p:spPr>
          <a:xfrm>
            <a:off x="2857500" y="1833563"/>
            <a:ext cx="990600" cy="9906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0" name="Pie 29"/>
          <p:cNvSpPr/>
          <p:nvPr/>
        </p:nvSpPr>
        <p:spPr>
          <a:xfrm>
            <a:off x="2857500" y="1833563"/>
            <a:ext cx="990600" cy="990600"/>
          </a:xfrm>
          <a:prstGeom prst="pie">
            <a:avLst>
              <a:gd name="adj1" fmla="val 16125046"/>
              <a:gd name="adj2" fmla="val 189395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 name="Pie 30"/>
          <p:cNvSpPr/>
          <p:nvPr/>
        </p:nvSpPr>
        <p:spPr>
          <a:xfrm>
            <a:off x="2857500" y="1833563"/>
            <a:ext cx="990600" cy="990600"/>
          </a:xfrm>
          <a:prstGeom prst="pie">
            <a:avLst>
              <a:gd name="adj1" fmla="val 18919720"/>
              <a:gd name="adj2" fmla="val 2153468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2" name="Pie 31"/>
          <p:cNvSpPr/>
          <p:nvPr/>
        </p:nvSpPr>
        <p:spPr>
          <a:xfrm>
            <a:off x="5600700" y="1871663"/>
            <a:ext cx="914400" cy="914400"/>
          </a:xfrm>
          <a:prstGeom prst="pie">
            <a:avLst>
              <a:gd name="adj1" fmla="val 0"/>
              <a:gd name="adj2" fmla="val 26155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3" name="Pie 32"/>
          <p:cNvSpPr/>
          <p:nvPr/>
        </p:nvSpPr>
        <p:spPr>
          <a:xfrm>
            <a:off x="5600700" y="1871663"/>
            <a:ext cx="914400" cy="9144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4" name="Pie 33"/>
          <p:cNvSpPr/>
          <p:nvPr/>
        </p:nvSpPr>
        <p:spPr>
          <a:xfrm>
            <a:off x="5600700" y="1871663"/>
            <a:ext cx="914400" cy="9144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5" name="Pie 34"/>
          <p:cNvSpPr/>
          <p:nvPr/>
        </p:nvSpPr>
        <p:spPr>
          <a:xfrm>
            <a:off x="5600700" y="1871663"/>
            <a:ext cx="914400" cy="9144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Pie 35"/>
          <p:cNvSpPr/>
          <p:nvPr/>
        </p:nvSpPr>
        <p:spPr>
          <a:xfrm>
            <a:off x="5600700" y="1871663"/>
            <a:ext cx="914400" cy="9144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 name="Pie 36"/>
          <p:cNvSpPr/>
          <p:nvPr/>
        </p:nvSpPr>
        <p:spPr>
          <a:xfrm>
            <a:off x="5600700" y="1871663"/>
            <a:ext cx="914400" cy="9144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 name="Pie 37"/>
          <p:cNvSpPr/>
          <p:nvPr/>
        </p:nvSpPr>
        <p:spPr>
          <a:xfrm>
            <a:off x="5600700" y="1871663"/>
            <a:ext cx="914400" cy="914400"/>
          </a:xfrm>
          <a:prstGeom prst="pie">
            <a:avLst>
              <a:gd name="adj1" fmla="val 16125046"/>
              <a:gd name="adj2" fmla="val 189395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9" name="Pie 38"/>
          <p:cNvSpPr/>
          <p:nvPr/>
        </p:nvSpPr>
        <p:spPr>
          <a:xfrm>
            <a:off x="5600700" y="1871663"/>
            <a:ext cx="914400" cy="914400"/>
          </a:xfrm>
          <a:prstGeom prst="pie">
            <a:avLst>
              <a:gd name="adj1" fmla="val 18919720"/>
              <a:gd name="adj2" fmla="val 2153468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308" name="TextBox 22"/>
          <p:cNvSpPr txBox="1">
            <a:spLocks noChangeArrowheads="1"/>
          </p:cNvSpPr>
          <p:nvPr/>
        </p:nvSpPr>
        <p:spPr bwMode="auto">
          <a:xfrm>
            <a:off x="2209800" y="2900364"/>
            <a:ext cx="7391400" cy="7397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p:txBody>
      </p:sp>
      <p:sp>
        <p:nvSpPr>
          <p:cNvPr id="5" name="Left Brace 4"/>
          <p:cNvSpPr/>
          <p:nvPr/>
        </p:nvSpPr>
        <p:spPr>
          <a:xfrm flipH="1">
            <a:off x="3848100" y="1833563"/>
            <a:ext cx="266700" cy="990600"/>
          </a:xfrm>
          <a:prstGeom prst="lef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en-US" dirty="0"/>
          </a:p>
        </p:txBody>
      </p:sp>
      <p:sp>
        <p:nvSpPr>
          <p:cNvPr id="12310" name="TextBox 5"/>
          <p:cNvSpPr txBox="1">
            <a:spLocks noChangeArrowheads="1"/>
          </p:cNvSpPr>
          <p:nvPr/>
        </p:nvSpPr>
        <p:spPr bwMode="auto">
          <a:xfrm>
            <a:off x="4076700" y="2166939"/>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12 inches</a:t>
            </a:r>
          </a:p>
        </p:txBody>
      </p:sp>
      <p:sp>
        <p:nvSpPr>
          <p:cNvPr id="12311" name="TextBox 40"/>
          <p:cNvSpPr txBox="1">
            <a:spLocks noChangeArrowheads="1"/>
          </p:cNvSpPr>
          <p:nvPr/>
        </p:nvSpPr>
        <p:spPr bwMode="auto">
          <a:xfrm>
            <a:off x="2819400" y="1404938"/>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George</a:t>
            </a:r>
          </a:p>
        </p:txBody>
      </p:sp>
      <p:sp>
        <p:nvSpPr>
          <p:cNvPr id="12312" name="TextBox 41"/>
          <p:cNvSpPr txBox="1">
            <a:spLocks noChangeArrowheads="1"/>
          </p:cNvSpPr>
          <p:nvPr/>
        </p:nvSpPr>
        <p:spPr bwMode="auto">
          <a:xfrm>
            <a:off x="5524500" y="1397001"/>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Ana</a:t>
            </a:r>
          </a:p>
        </p:txBody>
      </p:sp>
      <p:sp>
        <p:nvSpPr>
          <p:cNvPr id="43" name="Left Brace 42"/>
          <p:cNvSpPr/>
          <p:nvPr/>
        </p:nvSpPr>
        <p:spPr>
          <a:xfrm flipH="1">
            <a:off x="6515100" y="1871663"/>
            <a:ext cx="266700" cy="914400"/>
          </a:xfrm>
          <a:prstGeom prst="lef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en-US" dirty="0"/>
          </a:p>
        </p:txBody>
      </p:sp>
      <p:sp>
        <p:nvSpPr>
          <p:cNvPr id="12314" name="TextBox 43"/>
          <p:cNvSpPr txBox="1">
            <a:spLocks noChangeArrowheads="1"/>
          </p:cNvSpPr>
          <p:nvPr/>
        </p:nvSpPr>
        <p:spPr bwMode="auto">
          <a:xfrm>
            <a:off x="6743700" y="2166939"/>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9 inches</a:t>
            </a:r>
          </a:p>
        </p:txBody>
      </p:sp>
      <p:sp>
        <p:nvSpPr>
          <p:cNvPr id="40" name="Pie 39"/>
          <p:cNvSpPr/>
          <p:nvPr/>
        </p:nvSpPr>
        <p:spPr>
          <a:xfrm>
            <a:off x="2933700" y="4119563"/>
            <a:ext cx="990600" cy="990600"/>
          </a:xfrm>
          <a:prstGeom prst="pie">
            <a:avLst>
              <a:gd name="adj1" fmla="val 0"/>
              <a:gd name="adj2" fmla="val 26155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5" name="Pie 44"/>
          <p:cNvSpPr/>
          <p:nvPr/>
        </p:nvSpPr>
        <p:spPr>
          <a:xfrm>
            <a:off x="2933700" y="4119563"/>
            <a:ext cx="990600" cy="9906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Pie 45"/>
          <p:cNvSpPr/>
          <p:nvPr/>
        </p:nvSpPr>
        <p:spPr>
          <a:xfrm>
            <a:off x="2933700" y="4119563"/>
            <a:ext cx="990600" cy="9906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Pie 46"/>
          <p:cNvSpPr/>
          <p:nvPr/>
        </p:nvSpPr>
        <p:spPr>
          <a:xfrm>
            <a:off x="2933700" y="4119563"/>
            <a:ext cx="990600" cy="9906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8" name="Pie 47"/>
          <p:cNvSpPr/>
          <p:nvPr/>
        </p:nvSpPr>
        <p:spPr>
          <a:xfrm>
            <a:off x="2933700" y="4119563"/>
            <a:ext cx="990600" cy="9906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9" name="Pie 48"/>
          <p:cNvSpPr/>
          <p:nvPr/>
        </p:nvSpPr>
        <p:spPr>
          <a:xfrm>
            <a:off x="2933700" y="4119563"/>
            <a:ext cx="990600" cy="9906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0" name="Pie 49"/>
          <p:cNvSpPr/>
          <p:nvPr/>
        </p:nvSpPr>
        <p:spPr>
          <a:xfrm>
            <a:off x="2933700" y="4119563"/>
            <a:ext cx="990600" cy="990600"/>
          </a:xfrm>
          <a:prstGeom prst="pie">
            <a:avLst>
              <a:gd name="adj1" fmla="val 16125046"/>
              <a:gd name="adj2" fmla="val 189395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1" name="Pie 50"/>
          <p:cNvSpPr/>
          <p:nvPr/>
        </p:nvSpPr>
        <p:spPr>
          <a:xfrm>
            <a:off x="2933700" y="4119563"/>
            <a:ext cx="990600" cy="990600"/>
          </a:xfrm>
          <a:prstGeom prst="pie">
            <a:avLst>
              <a:gd name="adj1" fmla="val 18919720"/>
              <a:gd name="adj2" fmla="val 2153468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2" name="Left Brace 51"/>
          <p:cNvSpPr/>
          <p:nvPr/>
        </p:nvSpPr>
        <p:spPr>
          <a:xfrm flipH="1">
            <a:off x="3924300" y="4119563"/>
            <a:ext cx="266700" cy="990600"/>
          </a:xfrm>
          <a:prstGeom prst="lef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en-US" dirty="0"/>
          </a:p>
        </p:txBody>
      </p:sp>
      <p:sp>
        <p:nvSpPr>
          <p:cNvPr id="12324" name="TextBox 52"/>
          <p:cNvSpPr txBox="1">
            <a:spLocks noChangeArrowheads="1"/>
          </p:cNvSpPr>
          <p:nvPr/>
        </p:nvSpPr>
        <p:spPr bwMode="auto">
          <a:xfrm>
            <a:off x="4152900" y="4452939"/>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12 inches</a:t>
            </a:r>
          </a:p>
        </p:txBody>
      </p:sp>
      <p:sp>
        <p:nvSpPr>
          <p:cNvPr id="12325" name="TextBox 53"/>
          <p:cNvSpPr txBox="1">
            <a:spLocks noChangeArrowheads="1"/>
          </p:cNvSpPr>
          <p:nvPr/>
        </p:nvSpPr>
        <p:spPr bwMode="auto">
          <a:xfrm>
            <a:off x="2895600" y="3690938"/>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George</a:t>
            </a:r>
          </a:p>
        </p:txBody>
      </p:sp>
      <p:sp>
        <p:nvSpPr>
          <p:cNvPr id="55" name="Pie 54"/>
          <p:cNvSpPr/>
          <p:nvPr/>
        </p:nvSpPr>
        <p:spPr>
          <a:xfrm>
            <a:off x="5562600" y="4119563"/>
            <a:ext cx="990600" cy="990600"/>
          </a:xfrm>
          <a:prstGeom prst="pie">
            <a:avLst>
              <a:gd name="adj1" fmla="val 0"/>
              <a:gd name="adj2" fmla="val 26155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 name="Pie 55"/>
          <p:cNvSpPr/>
          <p:nvPr/>
        </p:nvSpPr>
        <p:spPr>
          <a:xfrm>
            <a:off x="5562600" y="4119563"/>
            <a:ext cx="990600" cy="9906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7" name="Pie 56"/>
          <p:cNvSpPr/>
          <p:nvPr/>
        </p:nvSpPr>
        <p:spPr>
          <a:xfrm>
            <a:off x="5562600" y="4119563"/>
            <a:ext cx="990600" cy="9906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8" name="Pie 57"/>
          <p:cNvSpPr/>
          <p:nvPr/>
        </p:nvSpPr>
        <p:spPr>
          <a:xfrm>
            <a:off x="5562600" y="4119563"/>
            <a:ext cx="990600" cy="9906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9" name="Pie 58"/>
          <p:cNvSpPr/>
          <p:nvPr/>
        </p:nvSpPr>
        <p:spPr>
          <a:xfrm>
            <a:off x="5562600" y="4119563"/>
            <a:ext cx="990600" cy="9906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0" name="Pie 59"/>
          <p:cNvSpPr/>
          <p:nvPr/>
        </p:nvSpPr>
        <p:spPr>
          <a:xfrm>
            <a:off x="5562600" y="4119563"/>
            <a:ext cx="990600" cy="9906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 name="Pie 60"/>
          <p:cNvSpPr/>
          <p:nvPr/>
        </p:nvSpPr>
        <p:spPr>
          <a:xfrm>
            <a:off x="5562600" y="4119563"/>
            <a:ext cx="990600" cy="990600"/>
          </a:xfrm>
          <a:prstGeom prst="pie">
            <a:avLst>
              <a:gd name="adj1" fmla="val 16125046"/>
              <a:gd name="adj2" fmla="val 189395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2" name="Pie 61"/>
          <p:cNvSpPr/>
          <p:nvPr/>
        </p:nvSpPr>
        <p:spPr>
          <a:xfrm>
            <a:off x="5562600" y="4119563"/>
            <a:ext cx="990600" cy="990600"/>
          </a:xfrm>
          <a:prstGeom prst="pie">
            <a:avLst>
              <a:gd name="adj1" fmla="val 18919720"/>
              <a:gd name="adj2" fmla="val 2153468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3" name="Left Brace 62"/>
          <p:cNvSpPr/>
          <p:nvPr/>
        </p:nvSpPr>
        <p:spPr>
          <a:xfrm flipH="1">
            <a:off x="6553200" y="4119563"/>
            <a:ext cx="266700" cy="990600"/>
          </a:xfrm>
          <a:prstGeom prst="lef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en-US" dirty="0"/>
          </a:p>
        </p:txBody>
      </p:sp>
      <p:sp>
        <p:nvSpPr>
          <p:cNvPr id="12335" name="TextBox 63"/>
          <p:cNvSpPr txBox="1">
            <a:spLocks noChangeArrowheads="1"/>
          </p:cNvSpPr>
          <p:nvPr/>
        </p:nvSpPr>
        <p:spPr bwMode="auto">
          <a:xfrm>
            <a:off x="6781800" y="4452939"/>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12 inches</a:t>
            </a:r>
          </a:p>
        </p:txBody>
      </p:sp>
      <p:sp>
        <p:nvSpPr>
          <p:cNvPr id="12336" name="TextBox 64"/>
          <p:cNvSpPr txBox="1">
            <a:spLocks noChangeArrowheads="1"/>
          </p:cNvSpPr>
          <p:nvPr/>
        </p:nvSpPr>
        <p:spPr bwMode="auto">
          <a:xfrm>
            <a:off x="5524500" y="3690938"/>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Carlos</a:t>
            </a:r>
          </a:p>
        </p:txBody>
      </p:sp>
      <p:sp>
        <p:nvSpPr>
          <p:cNvPr id="12337" name="TextBox 65"/>
          <p:cNvSpPr txBox="1">
            <a:spLocks noChangeArrowheads="1"/>
          </p:cNvSpPr>
          <p:nvPr/>
        </p:nvSpPr>
        <p:spPr bwMode="auto">
          <a:xfrm>
            <a:off x="2209800" y="6019800"/>
            <a:ext cx="7391400" cy="7381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p:txBody>
      </p:sp>
      <p:sp>
        <p:nvSpPr>
          <p:cNvPr id="4" name="TextBox 3"/>
          <p:cNvSpPr txBox="1">
            <a:spLocks noRot="1" noChangeAspect="1" noMove="1" noResize="1" noEditPoints="1" noAdjustHandles="1" noChangeArrowheads="1" noChangeShapeType="1" noTextEdit="1"/>
          </p:cNvSpPr>
          <p:nvPr/>
        </p:nvSpPr>
        <p:spPr>
          <a:xfrm>
            <a:off x="2209800" y="2888390"/>
            <a:ext cx="7391400" cy="693010"/>
          </a:xfrm>
          <a:prstGeom prst="rect">
            <a:avLst/>
          </a:prstGeom>
          <a:blipFill rotWithShape="1">
            <a:blip r:embed="rId4"/>
            <a:stretch>
              <a:fillRect l="-495" b="-9649"/>
            </a:stretch>
          </a:blipFill>
        </p:spPr>
        <p:txBody>
          <a:bodyPr/>
          <a:lstStyle/>
          <a:p>
            <a:pPr>
              <a:defRPr/>
            </a:pPr>
            <a:r>
              <a:rPr lang="en-US" dirty="0">
                <a:noFill/>
                <a:latin typeface="Arial" charset="0"/>
              </a:rPr>
              <a:t> </a:t>
            </a:r>
          </a:p>
        </p:txBody>
      </p:sp>
      <p:sp>
        <p:nvSpPr>
          <p:cNvPr id="67" name="TextBox 66"/>
          <p:cNvSpPr txBox="1">
            <a:spLocks noRot="1" noChangeAspect="1" noMove="1" noResize="1" noEditPoints="1" noAdjustHandles="1" noChangeArrowheads="1" noChangeShapeType="1" noTextEdit="1"/>
          </p:cNvSpPr>
          <p:nvPr/>
        </p:nvSpPr>
        <p:spPr>
          <a:xfrm>
            <a:off x="2209800" y="6019800"/>
            <a:ext cx="7391400" cy="693010"/>
          </a:xfrm>
          <a:prstGeom prst="rect">
            <a:avLst/>
          </a:prstGeom>
          <a:blipFill rotWithShape="1">
            <a:blip r:embed="rId5"/>
            <a:stretch>
              <a:fillRect l="-495" b="-15929"/>
            </a:stretch>
          </a:blipFill>
        </p:spPr>
        <p:txBody>
          <a:bodyPr/>
          <a:lstStyle/>
          <a:p>
            <a:pPr>
              <a:defRPr/>
            </a:pPr>
            <a:r>
              <a:rPr lang="en-US" dirty="0">
                <a:noFill/>
                <a:latin typeface="Arial" charset="0"/>
              </a:rPr>
              <a:t> </a:t>
            </a:r>
          </a:p>
        </p:txBody>
      </p:sp>
      <p:pic>
        <p:nvPicPr>
          <p:cNvPr id="13" name="Picture 1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9026526" y="4541839"/>
            <a:ext cx="34607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TextBox 67"/>
          <p:cNvSpPr txBox="1"/>
          <p:nvPr/>
        </p:nvSpPr>
        <p:spPr>
          <a:xfrm rot="16200000">
            <a:off x="8894763" y="5202238"/>
            <a:ext cx="2895600" cy="415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50" dirty="0"/>
              <a:t>The content and presentation of these items are for illustrative purposes only.</a:t>
            </a:r>
          </a:p>
        </p:txBody>
      </p:sp>
    </p:spTree>
    <p:extLst>
      <p:ext uri="{BB962C8B-B14F-4D97-AF65-F5344CB8AC3E}">
        <p14:creationId xmlns:p14="http://schemas.microsoft.com/office/powerpoint/2010/main" val="4512676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nodeType="afterGroup">
                            <p:stCondLst>
                              <p:cond delay="0"/>
                            </p:stCondLst>
                            <p:childTnLst>
                              <p:par>
                                <p:cTn id="8" presetID="42" presetClass="path" presetSubtype="0" accel="50000" decel="50000" fill="hold" nodeType="afterEffect">
                                  <p:stCondLst>
                                    <p:cond delay="0"/>
                                  </p:stCondLst>
                                  <p:childTnLst>
                                    <p:animMotion origin="layout" path="M 2.77778E-7 4.57909E-6 L -0.19774 -0.17831 " pathEditMode="relative" rAng="0" ptsTypes="AA">
                                      <p:cBhvr>
                                        <p:cTn id="9" dur="2000" fill="hold"/>
                                        <p:tgtEl>
                                          <p:spTgt spid="13"/>
                                        </p:tgtEl>
                                        <p:attrNameLst>
                                          <p:attrName>ppt_x</p:attrName>
                                          <p:attrName>ppt_y</p:attrName>
                                        </p:attrNameLst>
                                      </p:cBhvr>
                                      <p:rCtr x="-9896" y="-8927"/>
                                    </p:animMotion>
                                  </p:childTnLst>
                                </p:cTn>
                              </p:par>
                            </p:childTnLst>
                          </p:cTn>
                        </p:par>
                        <p:par>
                          <p:cTn id="10" fill="hold" nodeType="afterGroup">
                            <p:stCondLst>
                              <p:cond delay="2000"/>
                            </p:stCondLst>
                            <p:childTnLst>
                              <p:par>
                                <p:cTn id="11" presetID="1" presetClass="entr" presetSubtype="0" fill="hold" nodeType="afterEffect">
                                  <p:stCondLst>
                                    <p:cond delay="0"/>
                                  </p:stCondLst>
                                  <p:iterate type="lt">
                                    <p:tmAbs val="100"/>
                                  </p:iterate>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nodeType="afterGroup">
                            <p:stCondLst>
                              <p:cond delay="10201"/>
                            </p:stCondLst>
                            <p:childTnLst>
                              <p:par>
                                <p:cTn id="14" presetID="42" presetClass="path" presetSubtype="0" accel="50000" decel="50000" fill="hold" nodeType="afterEffect">
                                  <p:stCondLst>
                                    <p:cond delay="0"/>
                                  </p:stCondLst>
                                  <p:childTnLst>
                                    <p:animMotion origin="layout" path="M -0.19774 -0.17831 L -0.04774 0.26572 " pathEditMode="relative" rAng="0" ptsTypes="AA">
                                      <p:cBhvr>
                                        <p:cTn id="15" dur="2000" fill="hold"/>
                                        <p:tgtEl>
                                          <p:spTgt spid="13"/>
                                        </p:tgtEl>
                                        <p:attrNameLst>
                                          <p:attrName>ppt_x</p:attrName>
                                          <p:attrName>ppt_y</p:attrName>
                                        </p:attrNameLst>
                                      </p:cBhvr>
                                      <p:rCtr x="7500" y="22202"/>
                                    </p:animMotion>
                                  </p:childTnLst>
                                </p:cTn>
                              </p:par>
                            </p:childTnLst>
                          </p:cTn>
                        </p:par>
                        <p:par>
                          <p:cTn id="16" fill="hold" nodeType="afterGroup">
                            <p:stCondLst>
                              <p:cond delay="12201"/>
                            </p:stCondLst>
                            <p:childTnLst>
                              <p:par>
                                <p:cTn id="17" presetID="1" presetClass="entr" presetSubtype="0" fill="hold" nodeType="afterEffect">
                                  <p:stCondLst>
                                    <p:cond delay="0"/>
                                  </p:stCondLst>
                                  <p:iterate type="lt">
                                    <p:tmAbs val="100"/>
                                  </p:iterate>
                                  <p:childTnLst>
                                    <p:set>
                                      <p:cBhvr>
                                        <p:cTn id="18" dur="1" fill="hold">
                                          <p:stCondLst>
                                            <p:cond delay="0"/>
                                          </p:stCondLst>
                                        </p:cTn>
                                        <p:tgtEl>
                                          <p:spTgt spid="67"/>
                                        </p:tgtEl>
                                        <p:attrNameLst>
                                          <p:attrName>style.visibility</p:attrName>
                                        </p:attrNameLst>
                                      </p:cBhvr>
                                      <p:to>
                                        <p:strVal val="visible"/>
                                      </p:to>
                                    </p:set>
                                  </p:childTnLst>
                                </p:cTn>
                              </p:par>
                            </p:childTnLst>
                          </p:cTn>
                        </p:par>
                        <p:par>
                          <p:cTn id="19" fill="hold" nodeType="afterGroup">
                            <p:stCondLst>
                              <p:cond delay="20702"/>
                            </p:stCondLst>
                            <p:childTnLst>
                              <p:par>
                                <p:cTn id="20" presetID="42" presetClass="path" presetSubtype="0" accel="50000" decel="50000" fill="hold" nodeType="afterEffect">
                                  <p:stCondLst>
                                    <p:cond delay="0"/>
                                  </p:stCondLst>
                                  <p:childTnLst>
                                    <p:animMotion origin="layout" path="M -0.04774 0.26572 L 0.01059 0.07701 " pathEditMode="relative" rAng="0" ptsTypes="AA">
                                      <p:cBhvr>
                                        <p:cTn id="21" dur="2000" fill="hold"/>
                                        <p:tgtEl>
                                          <p:spTgt spid="13"/>
                                        </p:tgtEl>
                                        <p:attrNameLst>
                                          <p:attrName>ppt_x</p:attrName>
                                          <p:attrName>ppt_y</p:attrName>
                                        </p:attrNameLst>
                                      </p:cBhvr>
                                      <p:rCtr x="2917" y="-94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solidFill>
                  <a:srgbClr val="0000CC"/>
                </a:solidFill>
              </a:rPr>
              <a:t>Technology Enhanced</a:t>
            </a:r>
          </a:p>
        </p:txBody>
      </p:sp>
      <p:sp>
        <p:nvSpPr>
          <p:cNvPr id="3" name="Content Placeholder 2"/>
          <p:cNvSpPr>
            <a:spLocks noGrp="1" noRot="1" noChangeAspect="1" noMove="1" noResize="1" noEditPoints="1" noAdjustHandles="1" noChangeArrowheads="1" noChangeShapeType="1" noTextEdit="1"/>
          </p:cNvSpPr>
          <p:nvPr>
            <p:ph idx="1"/>
          </p:nvPr>
        </p:nvSpPr>
        <p:spPr>
          <a:xfrm>
            <a:off x="1981201" y="1600201"/>
            <a:ext cx="8229601" cy="4348595"/>
          </a:xfrm>
          <a:blipFill rotWithShape="1">
            <a:blip r:embed="rId3"/>
            <a:stretch>
              <a:fillRect l="-222"/>
            </a:stretch>
          </a:blipFill>
          <a:ln w="25400" cap="flat" algn="ctr">
            <a:solidFill>
              <a:schemeClr val="bg1">
                <a:lumMod val="50000"/>
              </a:schemeClr>
            </a:solidFill>
          </a:ln>
        </p:spPr>
        <p:txBody>
          <a:bodyPr/>
          <a:lstStyle/>
          <a:p>
            <a:pPr>
              <a:buFont typeface="Arial" charset="0"/>
              <a:buChar char="•"/>
              <a:defRPr/>
            </a:pPr>
            <a:r>
              <a:rPr lang="en-US" dirty="0">
                <a:noFill/>
              </a:rPr>
              <a:t> </a:t>
            </a:r>
          </a:p>
        </p:txBody>
      </p:sp>
      <p:pic>
        <p:nvPicPr>
          <p:cNvPr id="133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3171826"/>
            <a:ext cx="320040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Pie 47"/>
          <p:cNvSpPr/>
          <p:nvPr/>
        </p:nvSpPr>
        <p:spPr>
          <a:xfrm>
            <a:off x="4724400" y="3200400"/>
            <a:ext cx="990600" cy="990600"/>
          </a:xfrm>
          <a:prstGeom prst="pie">
            <a:avLst>
              <a:gd name="adj1" fmla="val 0"/>
              <a:gd name="adj2" fmla="val 26155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9" name="Pie 48"/>
          <p:cNvSpPr/>
          <p:nvPr/>
        </p:nvSpPr>
        <p:spPr>
          <a:xfrm>
            <a:off x="4730750" y="3200400"/>
            <a:ext cx="990600" cy="9906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0" name="Pie 49"/>
          <p:cNvSpPr/>
          <p:nvPr/>
        </p:nvSpPr>
        <p:spPr>
          <a:xfrm>
            <a:off x="4730750" y="3200400"/>
            <a:ext cx="990600" cy="9906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1" name="Pie 50"/>
          <p:cNvSpPr/>
          <p:nvPr/>
        </p:nvSpPr>
        <p:spPr>
          <a:xfrm>
            <a:off x="4730750" y="3200400"/>
            <a:ext cx="990600" cy="9906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2" name="Pie 51"/>
          <p:cNvSpPr/>
          <p:nvPr/>
        </p:nvSpPr>
        <p:spPr>
          <a:xfrm>
            <a:off x="4730750" y="3200400"/>
            <a:ext cx="990600" cy="9906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3" name="Pie 52"/>
          <p:cNvSpPr/>
          <p:nvPr/>
        </p:nvSpPr>
        <p:spPr>
          <a:xfrm>
            <a:off x="4730750" y="3200400"/>
            <a:ext cx="990600" cy="9906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4" name="Pie 53"/>
          <p:cNvSpPr/>
          <p:nvPr/>
        </p:nvSpPr>
        <p:spPr>
          <a:xfrm>
            <a:off x="4730750" y="3200400"/>
            <a:ext cx="990600" cy="990600"/>
          </a:xfrm>
          <a:prstGeom prst="pie">
            <a:avLst>
              <a:gd name="adj1" fmla="val 16125046"/>
              <a:gd name="adj2" fmla="val 189395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5" name="Pie 54"/>
          <p:cNvSpPr/>
          <p:nvPr/>
        </p:nvSpPr>
        <p:spPr>
          <a:xfrm>
            <a:off x="4724400" y="3200400"/>
            <a:ext cx="990600" cy="990600"/>
          </a:xfrm>
          <a:prstGeom prst="pie">
            <a:avLst>
              <a:gd name="adj1" fmla="val 18919720"/>
              <a:gd name="adj2" fmla="val 2153468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Pie 45"/>
          <p:cNvSpPr/>
          <p:nvPr/>
        </p:nvSpPr>
        <p:spPr>
          <a:xfrm>
            <a:off x="2974975" y="3200400"/>
            <a:ext cx="990600" cy="990600"/>
          </a:xfrm>
          <a:prstGeom prst="pie">
            <a:avLst>
              <a:gd name="adj1" fmla="val 16125046"/>
              <a:gd name="adj2" fmla="val 189395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Pie 22"/>
          <p:cNvSpPr/>
          <p:nvPr/>
        </p:nvSpPr>
        <p:spPr>
          <a:xfrm>
            <a:off x="2974975" y="3200400"/>
            <a:ext cx="990600" cy="990600"/>
          </a:xfrm>
          <a:prstGeom prst="pie">
            <a:avLst>
              <a:gd name="adj1" fmla="val 0"/>
              <a:gd name="adj2" fmla="val 26155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 name="Pie 40"/>
          <p:cNvSpPr/>
          <p:nvPr/>
        </p:nvSpPr>
        <p:spPr>
          <a:xfrm>
            <a:off x="2971800" y="3200400"/>
            <a:ext cx="990600" cy="9906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 name="Pie 41"/>
          <p:cNvSpPr/>
          <p:nvPr/>
        </p:nvSpPr>
        <p:spPr>
          <a:xfrm>
            <a:off x="2971800" y="3200400"/>
            <a:ext cx="990600" cy="9906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Pie 42"/>
          <p:cNvSpPr/>
          <p:nvPr/>
        </p:nvSpPr>
        <p:spPr>
          <a:xfrm>
            <a:off x="2974975" y="3200400"/>
            <a:ext cx="990600" cy="9906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Pie 43"/>
          <p:cNvSpPr/>
          <p:nvPr/>
        </p:nvSpPr>
        <p:spPr>
          <a:xfrm>
            <a:off x="2974975" y="3200400"/>
            <a:ext cx="990600" cy="9906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5" name="Pie 44"/>
          <p:cNvSpPr/>
          <p:nvPr/>
        </p:nvSpPr>
        <p:spPr>
          <a:xfrm>
            <a:off x="2974975" y="3200400"/>
            <a:ext cx="990600" cy="9906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Pie 46"/>
          <p:cNvSpPr/>
          <p:nvPr/>
        </p:nvSpPr>
        <p:spPr>
          <a:xfrm>
            <a:off x="2971800" y="3200400"/>
            <a:ext cx="990600" cy="990600"/>
          </a:xfrm>
          <a:prstGeom prst="pie">
            <a:avLst>
              <a:gd name="adj1" fmla="val 18919720"/>
              <a:gd name="adj2" fmla="val 2153468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 name="Pie 55"/>
          <p:cNvSpPr/>
          <p:nvPr/>
        </p:nvSpPr>
        <p:spPr>
          <a:xfrm>
            <a:off x="2971800" y="3200400"/>
            <a:ext cx="990600" cy="990600"/>
          </a:xfrm>
          <a:prstGeom prst="pie">
            <a:avLst>
              <a:gd name="adj1" fmla="val 0"/>
              <a:gd name="adj2" fmla="val 2615562"/>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7" name="Pie 56"/>
          <p:cNvSpPr/>
          <p:nvPr/>
        </p:nvSpPr>
        <p:spPr>
          <a:xfrm>
            <a:off x="2971800" y="3200400"/>
            <a:ext cx="990600" cy="990600"/>
          </a:xfrm>
          <a:prstGeom prst="pie">
            <a:avLst>
              <a:gd name="adj1" fmla="val 2689233"/>
              <a:gd name="adj2" fmla="val 5322766"/>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8" name="Pie 57"/>
          <p:cNvSpPr/>
          <p:nvPr/>
        </p:nvSpPr>
        <p:spPr>
          <a:xfrm>
            <a:off x="2971800" y="3200400"/>
            <a:ext cx="990600" cy="990600"/>
          </a:xfrm>
          <a:prstGeom prst="pie">
            <a:avLst>
              <a:gd name="adj1" fmla="val 5368881"/>
              <a:gd name="adj2" fmla="val 7948419"/>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9" name="Pie 58"/>
          <p:cNvSpPr/>
          <p:nvPr/>
        </p:nvSpPr>
        <p:spPr>
          <a:xfrm>
            <a:off x="2971800" y="3200400"/>
            <a:ext cx="990600" cy="990600"/>
          </a:xfrm>
          <a:prstGeom prst="pie">
            <a:avLst>
              <a:gd name="adj1" fmla="val 7960543"/>
              <a:gd name="adj2" fmla="val 1080272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0" name="Pie 59"/>
          <p:cNvSpPr/>
          <p:nvPr/>
        </p:nvSpPr>
        <p:spPr>
          <a:xfrm>
            <a:off x="2971800" y="3200400"/>
            <a:ext cx="990600" cy="990600"/>
          </a:xfrm>
          <a:prstGeom prst="pie">
            <a:avLst>
              <a:gd name="adj1" fmla="val 10749779"/>
              <a:gd name="adj2" fmla="val 1341389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 name="Pie 60"/>
          <p:cNvSpPr/>
          <p:nvPr/>
        </p:nvSpPr>
        <p:spPr>
          <a:xfrm>
            <a:off x="2971800" y="3200400"/>
            <a:ext cx="990600" cy="990600"/>
          </a:xfrm>
          <a:prstGeom prst="pie">
            <a:avLst>
              <a:gd name="adj1" fmla="val 13423234"/>
              <a:gd name="adj2" fmla="val 161801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2" name="Pie 61"/>
          <p:cNvSpPr/>
          <p:nvPr/>
        </p:nvSpPr>
        <p:spPr>
          <a:xfrm>
            <a:off x="2971800" y="3200400"/>
            <a:ext cx="990600" cy="990600"/>
          </a:xfrm>
          <a:prstGeom prst="pie">
            <a:avLst>
              <a:gd name="adj1" fmla="val 16125046"/>
              <a:gd name="adj2" fmla="val 18939555"/>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3" name="Pie 62"/>
          <p:cNvSpPr/>
          <p:nvPr/>
        </p:nvSpPr>
        <p:spPr>
          <a:xfrm>
            <a:off x="2971800" y="3200400"/>
            <a:ext cx="990600" cy="990600"/>
          </a:xfrm>
          <a:prstGeom prst="pie">
            <a:avLst>
              <a:gd name="adj1" fmla="val 18919720"/>
              <a:gd name="adj2" fmla="val 21534682"/>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4" name="Pie 63"/>
          <p:cNvSpPr/>
          <p:nvPr/>
        </p:nvSpPr>
        <p:spPr>
          <a:xfrm>
            <a:off x="4724400" y="3200400"/>
            <a:ext cx="990600" cy="990600"/>
          </a:xfrm>
          <a:prstGeom prst="pie">
            <a:avLst>
              <a:gd name="adj1" fmla="val 0"/>
              <a:gd name="adj2" fmla="val 2615562"/>
            </a:avLst>
          </a:prstGeom>
          <a:solidFill>
            <a:schemeClr val="accent6">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5" name="Pie 64"/>
          <p:cNvSpPr/>
          <p:nvPr/>
        </p:nvSpPr>
        <p:spPr>
          <a:xfrm>
            <a:off x="4724400" y="3200400"/>
            <a:ext cx="990600" cy="990600"/>
          </a:xfrm>
          <a:prstGeom prst="pie">
            <a:avLst>
              <a:gd name="adj1" fmla="val 2689233"/>
              <a:gd name="adj2" fmla="val 532276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6" name="Pie 65"/>
          <p:cNvSpPr/>
          <p:nvPr/>
        </p:nvSpPr>
        <p:spPr>
          <a:xfrm>
            <a:off x="4724400" y="3200400"/>
            <a:ext cx="990600" cy="990600"/>
          </a:xfrm>
          <a:prstGeom prst="pie">
            <a:avLst>
              <a:gd name="adj1" fmla="val 5368881"/>
              <a:gd name="adj2" fmla="val 794841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7" name="Pie 66"/>
          <p:cNvSpPr/>
          <p:nvPr/>
        </p:nvSpPr>
        <p:spPr>
          <a:xfrm>
            <a:off x="4724400" y="3200400"/>
            <a:ext cx="990600" cy="990600"/>
          </a:xfrm>
          <a:prstGeom prst="pie">
            <a:avLst>
              <a:gd name="adj1" fmla="val 7960543"/>
              <a:gd name="adj2" fmla="val 1080272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8" name="Pie 67"/>
          <p:cNvSpPr/>
          <p:nvPr/>
        </p:nvSpPr>
        <p:spPr>
          <a:xfrm>
            <a:off x="4724400" y="3200400"/>
            <a:ext cx="990600" cy="990600"/>
          </a:xfrm>
          <a:prstGeom prst="pie">
            <a:avLst>
              <a:gd name="adj1" fmla="val 10749779"/>
              <a:gd name="adj2" fmla="val 1341389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9" name="Pie 68"/>
          <p:cNvSpPr/>
          <p:nvPr/>
        </p:nvSpPr>
        <p:spPr>
          <a:xfrm>
            <a:off x="4724400" y="3200400"/>
            <a:ext cx="990600" cy="990600"/>
          </a:xfrm>
          <a:prstGeom prst="pie">
            <a:avLst>
              <a:gd name="adj1" fmla="val 13423234"/>
              <a:gd name="adj2" fmla="val 161801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0" name="Pie 69"/>
          <p:cNvSpPr/>
          <p:nvPr/>
        </p:nvSpPr>
        <p:spPr>
          <a:xfrm>
            <a:off x="4724400" y="3200400"/>
            <a:ext cx="990600" cy="990600"/>
          </a:xfrm>
          <a:prstGeom prst="pie">
            <a:avLst>
              <a:gd name="adj1" fmla="val 16125046"/>
              <a:gd name="adj2" fmla="val 18939555"/>
            </a:avLst>
          </a:prstGeom>
          <a:solidFill>
            <a:schemeClr val="accent6">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1" name="Pie 70"/>
          <p:cNvSpPr/>
          <p:nvPr/>
        </p:nvSpPr>
        <p:spPr>
          <a:xfrm>
            <a:off x="4724400" y="3200400"/>
            <a:ext cx="990600" cy="990600"/>
          </a:xfrm>
          <a:prstGeom prst="pie">
            <a:avLst>
              <a:gd name="adj1" fmla="val 18919720"/>
              <a:gd name="adj2" fmla="val 21534682"/>
            </a:avLst>
          </a:prstGeom>
          <a:solidFill>
            <a:schemeClr val="accent6">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 name="TextBox 36"/>
          <p:cNvSpPr txBox="1">
            <a:spLocks noRot="1" noChangeAspect="1" noMove="1" noResize="1" noEditPoints="1" noAdjustHandles="1" noChangeArrowheads="1" noChangeShapeType="1" noTextEdit="1"/>
          </p:cNvSpPr>
          <p:nvPr/>
        </p:nvSpPr>
        <p:spPr>
          <a:xfrm>
            <a:off x="3276600" y="5249090"/>
            <a:ext cx="457200" cy="618311"/>
          </a:xfrm>
          <a:prstGeom prst="rect">
            <a:avLst/>
          </a:prstGeom>
          <a:blipFill rotWithShape="1">
            <a:blip r:embed="rId5"/>
            <a:stretch>
              <a:fillRect/>
            </a:stretch>
          </a:blipFill>
        </p:spPr>
        <p:txBody>
          <a:bodyPr/>
          <a:lstStyle/>
          <a:p>
            <a:pPr>
              <a:defRPr/>
            </a:pPr>
            <a:r>
              <a:rPr lang="en-US" dirty="0">
                <a:noFill/>
                <a:latin typeface="Arial" charset="0"/>
              </a:rPr>
              <a:t> </a:t>
            </a:r>
          </a:p>
        </p:txBody>
      </p:sp>
      <p:sp>
        <p:nvSpPr>
          <p:cNvPr id="38" name="TextBox 37"/>
          <p:cNvSpPr txBox="1">
            <a:spLocks noRot="1" noChangeAspect="1" noMove="1" noResize="1" noEditPoints="1" noAdjustHandles="1" noChangeArrowheads="1" noChangeShapeType="1" noTextEdit="1"/>
          </p:cNvSpPr>
          <p:nvPr/>
        </p:nvSpPr>
        <p:spPr>
          <a:xfrm>
            <a:off x="5029200" y="5249090"/>
            <a:ext cx="457200" cy="618311"/>
          </a:xfrm>
          <a:prstGeom prst="rect">
            <a:avLst/>
          </a:prstGeom>
          <a:blipFill rotWithShape="1">
            <a:blip r:embed="rId6"/>
            <a:stretch>
              <a:fillRect/>
            </a:stretch>
          </a:blipFill>
        </p:spPr>
        <p:txBody>
          <a:bodyPr/>
          <a:lstStyle/>
          <a:p>
            <a:pPr>
              <a:defRPr/>
            </a:pPr>
            <a:r>
              <a:rPr lang="en-US" dirty="0">
                <a:noFill/>
                <a:latin typeface="Arial" charset="0"/>
              </a:rPr>
              <a:t> </a:t>
            </a:r>
          </a:p>
        </p:txBody>
      </p:sp>
      <p:sp>
        <p:nvSpPr>
          <p:cNvPr id="13351" name="TextBox 38"/>
          <p:cNvSpPr txBox="1">
            <a:spLocks noChangeArrowheads="1"/>
          </p:cNvSpPr>
          <p:nvPr/>
        </p:nvSpPr>
        <p:spPr bwMode="auto">
          <a:xfrm>
            <a:off x="4191000" y="5373689"/>
            <a:ext cx="457200" cy="3698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40" name="TextBox 39"/>
          <p:cNvSpPr txBox="1">
            <a:spLocks noChangeArrowheads="1"/>
          </p:cNvSpPr>
          <p:nvPr/>
        </p:nvSpPr>
        <p:spPr bwMode="auto">
          <a:xfrm>
            <a:off x="4267200" y="53340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Cambria Math" panose="02040503050406030204" pitchFamily="18" charset="0"/>
                <a:ea typeface="Cambria Math" panose="02040503050406030204" pitchFamily="18" charset="0"/>
                <a:cs typeface="Cambria Math" panose="02040503050406030204" pitchFamily="18" charset="0"/>
              </a:rPr>
              <a:t>&gt;</a:t>
            </a:r>
          </a:p>
        </p:txBody>
      </p:sp>
      <p:pic>
        <p:nvPicPr>
          <p:cNvPr id="13" name="Picture 1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4565650"/>
            <a:ext cx="287338"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TextBox 71"/>
          <p:cNvSpPr txBox="1"/>
          <p:nvPr/>
        </p:nvSpPr>
        <p:spPr>
          <a:xfrm>
            <a:off x="7467600" y="6234114"/>
            <a:ext cx="2895600" cy="415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50" dirty="0"/>
              <a:t>The content and presentation of these items are for illustrative purposes only.</a:t>
            </a:r>
          </a:p>
        </p:txBody>
      </p:sp>
    </p:spTree>
    <p:extLst>
      <p:ext uri="{BB962C8B-B14F-4D97-AF65-F5344CB8AC3E}">
        <p14:creationId xmlns:p14="http://schemas.microsoft.com/office/powerpoint/2010/main" val="6908805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nodeType="afterGroup">
                            <p:stCondLst>
                              <p:cond delay="0"/>
                            </p:stCondLst>
                            <p:childTnLst>
                              <p:par>
                                <p:cTn id="8" presetID="42" presetClass="path" presetSubtype="0" accel="50000" decel="50000" fill="hold" nodeType="afterEffect">
                                  <p:stCondLst>
                                    <p:cond delay="0"/>
                                  </p:stCondLst>
                                  <p:childTnLst>
                                    <p:animMotion origin="layout" path="M -1.66667E-6 -4.81481E-6 L -0.36562 -0.17731 " pathEditMode="relative" rAng="0" ptsTypes="AA">
                                      <p:cBhvr>
                                        <p:cTn id="9" dur="2000" fill="hold"/>
                                        <p:tgtEl>
                                          <p:spTgt spid="13"/>
                                        </p:tgtEl>
                                        <p:attrNameLst>
                                          <p:attrName>ppt_x</p:attrName>
                                          <p:attrName>ppt_y</p:attrName>
                                        </p:attrNameLst>
                                      </p:cBhvr>
                                      <p:rCtr x="-18281" y="-8866"/>
                                    </p:animMotion>
                                  </p:childTnLst>
                                </p:cTn>
                              </p:par>
                            </p:childTnLst>
                          </p:cTn>
                        </p:par>
                        <p:par>
                          <p:cTn id="10" fill="hold" nodeType="afterGroup">
                            <p:stCondLst>
                              <p:cond delay="2000"/>
                            </p:stCondLst>
                            <p:childTnLst>
                              <p:par>
                                <p:cTn id="11" presetID="1" presetClass="entr" presetSubtype="0" fill="hold" nodeType="after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childTnLst>
                          </p:cTn>
                        </p:par>
                        <p:par>
                          <p:cTn id="13" fill="hold" nodeType="afterGroup">
                            <p:stCondLst>
                              <p:cond delay="2000"/>
                            </p:stCondLst>
                            <p:childTnLst>
                              <p:par>
                                <p:cTn id="14" presetID="42" presetClass="path" presetSubtype="0" accel="50000" decel="50000" fill="hold" nodeType="afterEffect">
                                  <p:stCondLst>
                                    <p:cond delay="0"/>
                                  </p:stCondLst>
                                  <p:childTnLst>
                                    <p:animMotion origin="layout" path="M -0.36562 -0.17731 L -0.34896 -0.14398 " pathEditMode="relative" rAng="0" ptsTypes="AA">
                                      <p:cBhvr>
                                        <p:cTn id="15" dur="2000" fill="hold"/>
                                        <p:tgtEl>
                                          <p:spTgt spid="13"/>
                                        </p:tgtEl>
                                        <p:attrNameLst>
                                          <p:attrName>ppt_x</p:attrName>
                                          <p:attrName>ppt_y</p:attrName>
                                        </p:attrNameLst>
                                      </p:cBhvr>
                                      <p:rCtr x="833" y="1667"/>
                                    </p:animMotion>
                                  </p:childTnLst>
                                </p:cTn>
                              </p:par>
                            </p:childTnLst>
                          </p:cTn>
                        </p:par>
                        <p:par>
                          <p:cTn id="16" fill="hold" nodeType="afterGroup">
                            <p:stCondLst>
                              <p:cond delay="4000"/>
                            </p:stCondLst>
                            <p:childTnLst>
                              <p:par>
                                <p:cTn id="17" presetID="1" presetClass="entr" presetSubtype="0" fill="hold" nodeType="after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par>
                          <p:cTn id="19" fill="hold" nodeType="afterGroup">
                            <p:stCondLst>
                              <p:cond delay="4000"/>
                            </p:stCondLst>
                            <p:childTnLst>
                              <p:par>
                                <p:cTn id="20" presetID="42" presetClass="path" presetSubtype="0" accel="50000" decel="50000" fill="hold" nodeType="afterEffect">
                                  <p:stCondLst>
                                    <p:cond delay="0"/>
                                  </p:stCondLst>
                                  <p:childTnLst>
                                    <p:animMotion origin="layout" path="M -0.34896 -0.14398 L -0.34896 -0.11064 " pathEditMode="relative" rAng="0" ptsTypes="AA">
                                      <p:cBhvr>
                                        <p:cTn id="21" dur="2000" fill="hold"/>
                                        <p:tgtEl>
                                          <p:spTgt spid="13"/>
                                        </p:tgtEl>
                                        <p:attrNameLst>
                                          <p:attrName>ppt_x</p:attrName>
                                          <p:attrName>ppt_y</p:attrName>
                                        </p:attrNameLst>
                                      </p:cBhvr>
                                      <p:rCtr x="0" y="1667"/>
                                    </p:animMotion>
                                  </p:childTnLst>
                                </p:cTn>
                              </p:par>
                            </p:childTnLst>
                          </p:cTn>
                        </p:par>
                        <p:par>
                          <p:cTn id="22" fill="hold" nodeType="afterGroup">
                            <p:stCondLst>
                              <p:cond delay="6000"/>
                            </p:stCondLst>
                            <p:childTnLst>
                              <p:par>
                                <p:cTn id="23" presetID="1" presetClass="entr" presetSubtype="0" fill="hold" nodeType="after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childTnLst>
                          </p:cTn>
                        </p:par>
                        <p:par>
                          <p:cTn id="25" fill="hold" nodeType="afterGroup">
                            <p:stCondLst>
                              <p:cond delay="6000"/>
                            </p:stCondLst>
                            <p:childTnLst>
                              <p:par>
                                <p:cTn id="26" presetID="42" presetClass="path" presetSubtype="0" accel="50000" decel="50000" fill="hold" nodeType="afterEffect">
                                  <p:stCondLst>
                                    <p:cond delay="0"/>
                                  </p:stCondLst>
                                  <p:childTnLst>
                                    <p:animMotion origin="layout" path="M -0.34896 -0.11064 L -0.35729 -0.07731 " pathEditMode="relative" rAng="0" ptsTypes="AA">
                                      <p:cBhvr>
                                        <p:cTn id="27" dur="2000" fill="hold"/>
                                        <p:tgtEl>
                                          <p:spTgt spid="13"/>
                                        </p:tgtEl>
                                        <p:attrNameLst>
                                          <p:attrName>ppt_x</p:attrName>
                                          <p:attrName>ppt_y</p:attrName>
                                        </p:attrNameLst>
                                      </p:cBhvr>
                                      <p:rCtr x="-417" y="1667"/>
                                    </p:animMotion>
                                  </p:childTnLst>
                                </p:cTn>
                              </p:par>
                            </p:childTnLst>
                          </p:cTn>
                        </p:par>
                        <p:par>
                          <p:cTn id="28" fill="hold" nodeType="afterGroup">
                            <p:stCondLst>
                              <p:cond delay="8000"/>
                            </p:stCondLst>
                            <p:childTnLst>
                              <p:par>
                                <p:cTn id="29" presetID="1" presetClass="entr" presetSubtype="0" fill="hold" nodeType="after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par>
                          <p:cTn id="31" fill="hold" nodeType="afterGroup">
                            <p:stCondLst>
                              <p:cond delay="8000"/>
                            </p:stCondLst>
                            <p:childTnLst>
                              <p:par>
                                <p:cTn id="32" presetID="42" presetClass="path" presetSubtype="0" accel="50000" decel="50000" fill="hold" nodeType="afterEffect">
                                  <p:stCondLst>
                                    <p:cond delay="0"/>
                                  </p:stCondLst>
                                  <p:childTnLst>
                                    <p:animMotion origin="layout" path="M -0.35729 -0.07731 L -0.39896 -0.07731 " pathEditMode="relative" rAng="0" ptsTypes="AA">
                                      <p:cBhvr>
                                        <p:cTn id="33" dur="2000" fill="hold"/>
                                        <p:tgtEl>
                                          <p:spTgt spid="13"/>
                                        </p:tgtEl>
                                        <p:attrNameLst>
                                          <p:attrName>ppt_x</p:attrName>
                                          <p:attrName>ppt_y</p:attrName>
                                        </p:attrNameLst>
                                      </p:cBhvr>
                                      <p:rCtr x="-2083" y="0"/>
                                    </p:animMotion>
                                  </p:childTnLst>
                                </p:cTn>
                              </p:par>
                            </p:childTnLst>
                          </p:cTn>
                        </p:par>
                        <p:par>
                          <p:cTn id="34" fill="hold" nodeType="afterGroup">
                            <p:stCondLst>
                              <p:cond delay="10000"/>
                            </p:stCondLst>
                            <p:childTnLst>
                              <p:par>
                                <p:cTn id="35" presetID="1" presetClass="entr" presetSubtype="0" fill="hold" nodeType="after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childTnLst>
                          </p:cTn>
                        </p:par>
                        <p:par>
                          <p:cTn id="37" fill="hold" nodeType="afterGroup">
                            <p:stCondLst>
                              <p:cond delay="10000"/>
                            </p:stCondLst>
                            <p:childTnLst>
                              <p:par>
                                <p:cTn id="38" presetID="42" presetClass="path" presetSubtype="0" accel="50000" decel="50000" fill="hold" nodeType="afterEffect">
                                  <p:stCondLst>
                                    <p:cond delay="0"/>
                                  </p:stCondLst>
                                  <p:childTnLst>
                                    <p:animMotion origin="layout" path="M -0.39062 -0.07731 L -0.17396 -0.17731 " pathEditMode="relative" rAng="0" ptsTypes="AA">
                                      <p:cBhvr>
                                        <p:cTn id="39" dur="2000" fill="hold"/>
                                        <p:tgtEl>
                                          <p:spTgt spid="13"/>
                                        </p:tgtEl>
                                        <p:attrNameLst>
                                          <p:attrName>ppt_x</p:attrName>
                                          <p:attrName>ppt_y</p:attrName>
                                        </p:attrNameLst>
                                      </p:cBhvr>
                                      <p:rCtr x="10833" y="-5000"/>
                                    </p:animMotion>
                                  </p:childTnLst>
                                </p:cTn>
                              </p:par>
                            </p:childTnLst>
                          </p:cTn>
                        </p:par>
                        <p:par>
                          <p:cTn id="40" fill="hold" nodeType="afterGroup">
                            <p:stCondLst>
                              <p:cond delay="12000"/>
                            </p:stCondLst>
                            <p:childTnLst>
                              <p:par>
                                <p:cTn id="41" presetID="1" presetClass="entr" presetSubtype="0" fill="hold" nodeType="after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childTnLst>
                          </p:cTn>
                        </p:par>
                        <p:par>
                          <p:cTn id="43" fill="hold" nodeType="afterGroup">
                            <p:stCondLst>
                              <p:cond delay="12000"/>
                            </p:stCondLst>
                            <p:childTnLst>
                              <p:par>
                                <p:cTn id="44" presetID="42" presetClass="path" presetSubtype="0" accel="50000" decel="50000" fill="hold" nodeType="afterEffect">
                                  <p:stCondLst>
                                    <p:cond delay="0"/>
                                  </p:stCondLst>
                                  <p:childTnLst>
                                    <p:animMotion origin="layout" path="M -0.17396 -0.17731 L -0.14896 -0.14398 " pathEditMode="relative" rAng="0" ptsTypes="AA">
                                      <p:cBhvr>
                                        <p:cTn id="45" dur="2000" fill="hold"/>
                                        <p:tgtEl>
                                          <p:spTgt spid="13"/>
                                        </p:tgtEl>
                                        <p:attrNameLst>
                                          <p:attrName>ppt_x</p:attrName>
                                          <p:attrName>ppt_y</p:attrName>
                                        </p:attrNameLst>
                                      </p:cBhvr>
                                      <p:rCtr x="1250" y="1667"/>
                                    </p:animMotion>
                                  </p:childTnLst>
                                </p:cTn>
                              </p:par>
                            </p:childTnLst>
                          </p:cTn>
                        </p:par>
                        <p:par>
                          <p:cTn id="46" fill="hold" nodeType="afterGroup">
                            <p:stCondLst>
                              <p:cond delay="14000"/>
                            </p:stCondLst>
                            <p:childTnLst>
                              <p:par>
                                <p:cTn id="47" presetID="1" presetClass="entr" presetSubtype="0" fill="hold" nodeType="afterEffect">
                                  <p:stCondLst>
                                    <p:cond delay="0"/>
                                  </p:stCondLst>
                                  <p:childTnLst>
                                    <p:set>
                                      <p:cBhvr>
                                        <p:cTn id="48" dur="1" fill="hold">
                                          <p:stCondLst>
                                            <p:cond delay="0"/>
                                          </p:stCondLst>
                                        </p:cTn>
                                        <p:tgtEl>
                                          <p:spTgt spid="71"/>
                                        </p:tgtEl>
                                        <p:attrNameLst>
                                          <p:attrName>style.visibility</p:attrName>
                                        </p:attrNameLst>
                                      </p:cBhvr>
                                      <p:to>
                                        <p:strVal val="visible"/>
                                      </p:to>
                                    </p:set>
                                  </p:childTnLst>
                                </p:cTn>
                              </p:par>
                            </p:childTnLst>
                          </p:cTn>
                        </p:par>
                        <p:par>
                          <p:cTn id="49" fill="hold" nodeType="afterGroup">
                            <p:stCondLst>
                              <p:cond delay="14000"/>
                            </p:stCondLst>
                            <p:childTnLst>
                              <p:par>
                                <p:cTn id="50" presetID="42" presetClass="path" presetSubtype="0" accel="50000" decel="50000" fill="hold" nodeType="afterEffect">
                                  <p:stCondLst>
                                    <p:cond delay="0"/>
                                  </p:stCondLst>
                                  <p:childTnLst>
                                    <p:animMotion origin="layout" path="M -0.14896 -0.14398 L -0.15729 -0.11064 " pathEditMode="relative" rAng="0" ptsTypes="AA">
                                      <p:cBhvr>
                                        <p:cTn id="51" dur="2000" fill="hold"/>
                                        <p:tgtEl>
                                          <p:spTgt spid="13"/>
                                        </p:tgtEl>
                                        <p:attrNameLst>
                                          <p:attrName>ppt_x</p:attrName>
                                          <p:attrName>ppt_y</p:attrName>
                                        </p:attrNameLst>
                                      </p:cBhvr>
                                      <p:rCtr x="-417" y="1667"/>
                                    </p:animMotion>
                                  </p:childTnLst>
                                </p:cTn>
                              </p:par>
                            </p:childTnLst>
                          </p:cTn>
                        </p:par>
                        <p:par>
                          <p:cTn id="52" fill="hold" nodeType="afterGroup">
                            <p:stCondLst>
                              <p:cond delay="16000"/>
                            </p:stCondLst>
                            <p:childTnLst>
                              <p:par>
                                <p:cTn id="53" presetID="1" presetClass="entr" presetSubtype="0" fill="hold" nodeType="afterEffect">
                                  <p:stCondLst>
                                    <p:cond delay="0"/>
                                  </p:stCondLst>
                                  <p:childTnLst>
                                    <p:set>
                                      <p:cBhvr>
                                        <p:cTn id="54" dur="1" fill="hold">
                                          <p:stCondLst>
                                            <p:cond delay="0"/>
                                          </p:stCondLst>
                                        </p:cTn>
                                        <p:tgtEl>
                                          <p:spTgt spid="64"/>
                                        </p:tgtEl>
                                        <p:attrNameLst>
                                          <p:attrName>style.visibility</p:attrName>
                                        </p:attrNameLst>
                                      </p:cBhvr>
                                      <p:to>
                                        <p:strVal val="visible"/>
                                      </p:to>
                                    </p:set>
                                  </p:childTnLst>
                                </p:cTn>
                              </p:par>
                            </p:childTnLst>
                          </p:cTn>
                        </p:par>
                        <p:par>
                          <p:cTn id="55" fill="hold" nodeType="afterGroup">
                            <p:stCondLst>
                              <p:cond delay="16000"/>
                            </p:stCondLst>
                            <p:childTnLst>
                              <p:par>
                                <p:cTn id="56" presetID="42" presetClass="path" presetSubtype="0" accel="50000" decel="50000" fill="hold" nodeType="afterEffect">
                                  <p:stCondLst>
                                    <p:cond delay="0"/>
                                  </p:stCondLst>
                                  <p:childTnLst>
                                    <p:animMotion origin="layout" path="M -0.15729 -0.11055 L -0.26562 0.14477 " pathEditMode="relative" rAng="0" ptsTypes="AA">
                                      <p:cBhvr>
                                        <p:cTn id="57" dur="2000" fill="hold"/>
                                        <p:tgtEl>
                                          <p:spTgt spid="13"/>
                                        </p:tgtEl>
                                        <p:attrNameLst>
                                          <p:attrName>ppt_x</p:attrName>
                                          <p:attrName>ppt_y</p:attrName>
                                        </p:attrNameLst>
                                      </p:cBhvr>
                                      <p:rCtr x="-5417" y="12766"/>
                                    </p:animMotion>
                                  </p:childTnLst>
                                </p:cTn>
                              </p:par>
                            </p:childTnLst>
                          </p:cTn>
                        </p:par>
                        <p:par>
                          <p:cTn id="58" fill="hold" nodeType="afterGroup">
                            <p:stCondLst>
                              <p:cond delay="18000"/>
                            </p:stCondLst>
                            <p:childTnLst>
                              <p:par>
                                <p:cTn id="59" presetID="1" presetClass="entr" presetSubtype="0"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childTnLst>
                                </p:cTn>
                              </p:par>
                            </p:childTnLst>
                          </p:cTn>
                        </p:par>
                        <p:par>
                          <p:cTn id="61" fill="hold" nodeType="afterGroup">
                            <p:stCondLst>
                              <p:cond delay="18000"/>
                            </p:stCondLst>
                            <p:childTnLst>
                              <p:par>
                                <p:cTn id="62" presetID="42" presetClass="path" presetSubtype="0" accel="50000" decel="50000" fill="hold" nodeType="afterEffect">
                                  <p:stCondLst>
                                    <p:cond delay="0"/>
                                  </p:stCondLst>
                                  <p:childTnLst>
                                    <p:animMotion origin="layout" path="M -0.26562 0.14477 L -0.07396 0.08927 " pathEditMode="relative" rAng="0" ptsTypes="AA">
                                      <p:cBhvr>
                                        <p:cTn id="63" dur="2000" fill="hold"/>
                                        <p:tgtEl>
                                          <p:spTgt spid="13"/>
                                        </p:tgtEl>
                                        <p:attrNameLst>
                                          <p:attrName>ppt_x</p:attrName>
                                          <p:attrName>ppt_y</p:attrName>
                                        </p:attrNameLst>
                                      </p:cBhvr>
                                      <p:rCtr x="9583" y="-277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Graduation</a:t>
            </a:r>
            <a:endParaRPr lang="en-US" dirty="0"/>
          </a:p>
        </p:txBody>
      </p:sp>
      <p:sp>
        <p:nvSpPr>
          <p:cNvPr id="3" name="Content Placeholder 2"/>
          <p:cNvSpPr>
            <a:spLocks noGrp="1"/>
          </p:cNvSpPr>
          <p:nvPr>
            <p:ph idx="1"/>
          </p:nvPr>
        </p:nvSpPr>
        <p:spPr>
          <a:xfrm>
            <a:off x="1091901" y="1634481"/>
            <a:ext cx="10629899" cy="4610636"/>
          </a:xfrm>
        </p:spPr>
        <p:txBody>
          <a:bodyPr>
            <a:normAutofit/>
          </a:bodyPr>
          <a:lstStyle/>
          <a:p>
            <a:r>
              <a:rPr lang="en-US" sz="3600" dirty="0" smtClean="0"/>
              <a:t>Graduation will be held in our building</a:t>
            </a:r>
          </a:p>
          <a:p>
            <a:pPr lvl="1"/>
            <a:r>
              <a:rPr lang="en-US" sz="3600" dirty="0" smtClean="0"/>
              <a:t>May 21</a:t>
            </a:r>
            <a:r>
              <a:rPr lang="en-US" sz="3600" baseline="30000" dirty="0" smtClean="0"/>
              <a:t>st</a:t>
            </a:r>
            <a:r>
              <a:rPr lang="en-US" sz="3600" dirty="0" smtClean="0"/>
              <a:t> at 7pm</a:t>
            </a:r>
          </a:p>
          <a:p>
            <a:pPr lvl="2"/>
            <a:r>
              <a:rPr lang="en-US" sz="3600" dirty="0" smtClean="0"/>
              <a:t>Students will report at 6:45 </a:t>
            </a:r>
          </a:p>
          <a:p>
            <a:pPr lvl="2"/>
            <a:endParaRPr lang="en-US" sz="3600" dirty="0" smtClean="0"/>
          </a:p>
          <a:p>
            <a:pPr lvl="1"/>
            <a:r>
              <a:rPr lang="en-US" sz="3600" dirty="0" smtClean="0"/>
              <a:t>Rehearsal (if needed) will be on May 14th</a:t>
            </a:r>
          </a:p>
          <a:p>
            <a:pPr marL="457200" lvl="1" indent="0">
              <a:buNone/>
            </a:pPr>
            <a:endParaRPr lang="en-US" sz="2600" dirty="0" smtClean="0"/>
          </a:p>
        </p:txBody>
      </p:sp>
    </p:spTree>
    <p:extLst>
      <p:ext uri="{BB962C8B-B14F-4D97-AF65-F5344CB8AC3E}">
        <p14:creationId xmlns:p14="http://schemas.microsoft.com/office/powerpoint/2010/main" val="29693211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981200" y="960438"/>
            <a:ext cx="8229600" cy="4525962"/>
          </a:xfrm>
        </p:spPr>
        <p:txBody>
          <a:bodyPr/>
          <a:lstStyle/>
          <a:p>
            <a:pPr marL="0" indent="0" algn="ctr">
              <a:buNone/>
            </a:pPr>
            <a:endParaRPr lang="en-US" altLang="en-US" sz="4000" b="1">
              <a:solidFill>
                <a:srgbClr val="0000CC"/>
              </a:solidFill>
            </a:endParaRPr>
          </a:p>
          <a:p>
            <a:pPr marL="0" indent="0" algn="ctr">
              <a:buNone/>
            </a:pPr>
            <a:r>
              <a:rPr lang="en-US" altLang="en-US" sz="4000" b="1">
                <a:solidFill>
                  <a:srgbClr val="0000CC"/>
                </a:solidFill>
              </a:rPr>
              <a:t>Georgia Milestones:</a:t>
            </a:r>
          </a:p>
          <a:p>
            <a:pPr marL="0" indent="0" algn="ctr">
              <a:buNone/>
            </a:pPr>
            <a:r>
              <a:rPr lang="en-US" altLang="en-US" sz="4000" b="1">
                <a:solidFill>
                  <a:srgbClr val="0000CC"/>
                </a:solidFill>
              </a:rPr>
              <a:t>General Test Parameters</a:t>
            </a:r>
          </a:p>
          <a:p>
            <a:pPr marL="0" indent="0" algn="ctr">
              <a:buNone/>
            </a:pPr>
            <a:endParaRPr lang="en-US" altLang="en-US" sz="4000" b="1">
              <a:solidFill>
                <a:srgbClr val="0000CC"/>
              </a:solidFill>
            </a:endParaRPr>
          </a:p>
        </p:txBody>
      </p:sp>
      <p:sp>
        <p:nvSpPr>
          <p:cNvPr id="4" name="Slide Number Placeholder 3"/>
          <p:cNvSpPr>
            <a:spLocks noGrp="1"/>
          </p:cNvSpPr>
          <p:nvPr>
            <p:ph type="sldNum" sz="quarter" idx="11"/>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0AD9DC-6CC5-4013-A741-1CBBB9395D28}" type="slidenum">
              <a:rPr lang="en-US" altLang="en-US">
                <a:solidFill>
                  <a:srgbClr val="000000"/>
                </a:solidFill>
                <a:latin typeface="Calibri" panose="020F0502020204030204" pitchFamily="34" charset="0"/>
              </a:rPr>
              <a:pPr eaLnBrk="1" hangingPunct="1"/>
              <a:t>40</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35450530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4288"/>
            <a:ext cx="8229600" cy="1143000"/>
          </a:xfrm>
        </p:spPr>
        <p:txBody>
          <a:bodyPr/>
          <a:lstStyle/>
          <a:p>
            <a:r>
              <a:rPr lang="en-US" altLang="en-US" sz="4800">
                <a:solidFill>
                  <a:srgbClr val="0000CC"/>
                </a:solidFill>
              </a:rPr>
              <a:t>Georgia Milestones</a:t>
            </a:r>
          </a:p>
        </p:txBody>
      </p:sp>
      <p:sp>
        <p:nvSpPr>
          <p:cNvPr id="10243" name="Content Placeholder 2"/>
          <p:cNvSpPr>
            <a:spLocks noGrp="1"/>
          </p:cNvSpPr>
          <p:nvPr>
            <p:ph idx="1"/>
          </p:nvPr>
        </p:nvSpPr>
        <p:spPr>
          <a:xfrm>
            <a:off x="1981200" y="1066800"/>
            <a:ext cx="8229600" cy="5257800"/>
          </a:xfrm>
        </p:spPr>
        <p:txBody>
          <a:bodyPr/>
          <a:lstStyle/>
          <a:p>
            <a:pPr marL="57150" indent="0" algn="ctr">
              <a:buNone/>
              <a:defRPr/>
            </a:pPr>
            <a:r>
              <a:rPr lang="en-US" altLang="en-US" sz="3600" b="1" dirty="0">
                <a:solidFill>
                  <a:srgbClr val="FF0000"/>
                </a:solidFill>
              </a:rPr>
              <a:t>General Test Parameters</a:t>
            </a:r>
          </a:p>
          <a:p>
            <a:pPr marL="57150" indent="0" algn="ctr">
              <a:buNone/>
              <a:defRPr/>
            </a:pPr>
            <a:endParaRPr lang="en-US" dirty="0"/>
          </a:p>
          <a:p>
            <a:pPr marL="514350" indent="-457200">
              <a:defRPr/>
            </a:pPr>
            <a:r>
              <a:rPr lang="en-US" dirty="0" smtClean="0"/>
              <a:t>ELA will consists of 3 sections, 1 of which will focus mainly on writing</a:t>
            </a:r>
          </a:p>
          <a:p>
            <a:pPr marL="514350" indent="-457200">
              <a:defRPr/>
            </a:pPr>
            <a:r>
              <a:rPr lang="en-US" dirty="0" smtClean="0"/>
              <a:t>Mathematics will consist of 2 sections</a:t>
            </a:r>
          </a:p>
          <a:p>
            <a:pPr marL="514350" indent="-457200">
              <a:defRPr/>
            </a:pPr>
            <a:r>
              <a:rPr lang="en-US" dirty="0" smtClean="0"/>
              <a:t>Science will consist of 2 sections</a:t>
            </a:r>
          </a:p>
          <a:p>
            <a:pPr marL="514350" indent="-457200">
              <a:defRPr/>
            </a:pPr>
            <a:r>
              <a:rPr lang="en-US" dirty="0" smtClean="0"/>
              <a:t>Social Studies will consist of 2 sections</a:t>
            </a:r>
          </a:p>
          <a:p>
            <a:pPr lvl="1">
              <a:buFont typeface="Arial" charset="0"/>
              <a:buChar char="–"/>
              <a:defRPr/>
            </a:pPr>
            <a:endParaRPr lang="en-US" sz="2400" dirty="0"/>
          </a:p>
        </p:txBody>
      </p:sp>
      <p:sp>
        <p:nvSpPr>
          <p:cNvPr id="2" name="TextBox 1"/>
          <p:cNvSpPr txBox="1"/>
          <p:nvPr/>
        </p:nvSpPr>
        <p:spPr>
          <a:xfrm>
            <a:off x="5638800" y="5237164"/>
            <a:ext cx="4800600" cy="646331"/>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latin typeface="+mj-lt"/>
              </a:rPr>
              <a:t>Each section will be approximately 70 minutes.</a:t>
            </a:r>
          </a:p>
        </p:txBody>
      </p:sp>
    </p:spTree>
    <p:extLst>
      <p:ext uri="{BB962C8B-B14F-4D97-AF65-F5344CB8AC3E}">
        <p14:creationId xmlns:p14="http://schemas.microsoft.com/office/powerpoint/2010/main" val="33478256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14288"/>
            <a:ext cx="8229600" cy="1143000"/>
          </a:xfrm>
        </p:spPr>
        <p:txBody>
          <a:bodyPr/>
          <a:lstStyle/>
          <a:p>
            <a:r>
              <a:rPr lang="en-US" altLang="en-US" sz="4800">
                <a:solidFill>
                  <a:srgbClr val="0000CC"/>
                </a:solidFill>
              </a:rPr>
              <a:t>Georgia Milestones</a:t>
            </a:r>
          </a:p>
        </p:txBody>
      </p:sp>
      <p:sp>
        <p:nvSpPr>
          <p:cNvPr id="10243" name="Content Placeholder 2"/>
          <p:cNvSpPr>
            <a:spLocks noGrp="1"/>
          </p:cNvSpPr>
          <p:nvPr>
            <p:ph idx="1"/>
          </p:nvPr>
        </p:nvSpPr>
        <p:spPr>
          <a:xfrm>
            <a:off x="1981200" y="914400"/>
            <a:ext cx="8458200" cy="5562600"/>
          </a:xfrm>
        </p:spPr>
        <p:txBody>
          <a:bodyPr>
            <a:normAutofit lnSpcReduction="10000"/>
          </a:bodyPr>
          <a:lstStyle/>
          <a:p>
            <a:pPr marL="57150" indent="0" algn="ctr">
              <a:buNone/>
              <a:defRPr/>
            </a:pPr>
            <a:r>
              <a:rPr lang="en-US" altLang="en-US" sz="3600" b="1" dirty="0">
                <a:solidFill>
                  <a:srgbClr val="FF0000"/>
                </a:solidFill>
              </a:rPr>
              <a:t>General Test Parameters:  </a:t>
            </a:r>
            <a:r>
              <a:rPr lang="en-US" altLang="en-US" sz="3600" b="1" dirty="0">
                <a:solidFill>
                  <a:srgbClr val="0000CC"/>
                </a:solidFill>
              </a:rPr>
              <a:t>ELA</a:t>
            </a:r>
            <a:endParaRPr lang="en-US" altLang="en-US" sz="3600" dirty="0">
              <a:solidFill>
                <a:srgbClr val="0000CC"/>
              </a:solidFill>
            </a:endParaRPr>
          </a:p>
          <a:p>
            <a:pPr marL="57150" indent="0">
              <a:buNone/>
              <a:defRPr/>
            </a:pPr>
            <a:r>
              <a:rPr lang="en-US" altLang="en-US" sz="2800" b="1" dirty="0"/>
              <a:t>Criterion-Referenced</a:t>
            </a:r>
          </a:p>
          <a:p>
            <a:pPr marL="457200" lvl="1" indent="0">
              <a:buNone/>
              <a:defRPr/>
            </a:pPr>
            <a:r>
              <a:rPr lang="en-US" altLang="en-US" sz="2000" dirty="0"/>
              <a:t>Total Number of Items:  44  /  Total Number of Points: 55</a:t>
            </a:r>
          </a:p>
          <a:p>
            <a:pPr marL="57150" indent="0">
              <a:buNone/>
              <a:defRPr/>
            </a:pPr>
            <a:r>
              <a:rPr lang="en-US" altLang="en-US" sz="2400" b="1" dirty="0"/>
              <a:t>       Breakdown by Item Type:</a:t>
            </a:r>
          </a:p>
          <a:p>
            <a:pPr marL="800100" lvl="1">
              <a:buFont typeface="Arial" charset="0"/>
              <a:buChar char="–"/>
              <a:defRPr/>
            </a:pPr>
            <a:r>
              <a:rPr lang="en-US" altLang="en-US" sz="2000" dirty="0"/>
              <a:t>40 Selected Response </a:t>
            </a:r>
            <a:r>
              <a:rPr lang="en-US" altLang="en-US" dirty="0"/>
              <a:t>(worth 1 point each; 10 of which are aligned NRT</a:t>
            </a:r>
            <a:r>
              <a:rPr lang="en-US" altLang="en-US" sz="1800" dirty="0"/>
              <a:t>)</a:t>
            </a:r>
          </a:p>
          <a:p>
            <a:pPr marL="800100" lvl="1">
              <a:buFont typeface="Arial" charset="0"/>
              <a:buChar char="–"/>
              <a:defRPr/>
            </a:pPr>
            <a:r>
              <a:rPr lang="en-US" altLang="en-US" sz="2000" dirty="0"/>
              <a:t>2 Constructed Response </a:t>
            </a:r>
            <a:r>
              <a:rPr lang="en-US" altLang="en-US" dirty="0"/>
              <a:t>(2 points each)</a:t>
            </a:r>
          </a:p>
          <a:p>
            <a:pPr marL="800100" lvl="1">
              <a:buFont typeface="Arial" charset="0"/>
              <a:buChar char="–"/>
              <a:defRPr/>
            </a:pPr>
            <a:r>
              <a:rPr lang="en-US" altLang="en-US" sz="2000" dirty="0"/>
              <a:t>1 Constructed Response </a:t>
            </a:r>
            <a:r>
              <a:rPr lang="en-US" altLang="en-US" dirty="0"/>
              <a:t>(worth 4 points</a:t>
            </a:r>
            <a:r>
              <a:rPr lang="en-US" altLang="en-US" sz="1800" dirty="0"/>
              <a:t>)</a:t>
            </a:r>
            <a:endParaRPr lang="en-US" altLang="en-US" sz="2000" dirty="0"/>
          </a:p>
          <a:p>
            <a:pPr marL="800100" lvl="1">
              <a:buFont typeface="Arial" charset="0"/>
              <a:buChar char="–"/>
              <a:defRPr/>
            </a:pPr>
            <a:r>
              <a:rPr lang="en-US" altLang="en-US" sz="2000" dirty="0"/>
              <a:t>1 Extended Response </a:t>
            </a:r>
            <a:r>
              <a:rPr lang="en-US" altLang="en-US" dirty="0"/>
              <a:t>(worth 7 points)</a:t>
            </a:r>
          </a:p>
          <a:p>
            <a:pPr marL="57150" indent="0">
              <a:buNone/>
              <a:defRPr/>
            </a:pPr>
            <a:r>
              <a:rPr lang="en-US" altLang="en-US" sz="2400" b="1" dirty="0"/>
              <a:t>Norm-Referenced</a:t>
            </a:r>
          </a:p>
          <a:p>
            <a:pPr marL="800100" lvl="1">
              <a:buFont typeface="Arial" charset="0"/>
              <a:buChar char="–"/>
              <a:defRPr/>
            </a:pPr>
            <a:r>
              <a:rPr lang="en-US" altLang="en-US" sz="2000" dirty="0"/>
              <a:t>Total Number of Items:  20 </a:t>
            </a:r>
            <a:r>
              <a:rPr lang="en-US" altLang="en-US" dirty="0"/>
              <a:t>(10 of which contribute to CR score)</a:t>
            </a:r>
          </a:p>
          <a:p>
            <a:pPr marL="57150" indent="0">
              <a:buNone/>
              <a:defRPr/>
            </a:pPr>
            <a:r>
              <a:rPr lang="en-US" altLang="en-US" sz="2400" b="1" dirty="0"/>
              <a:t>Embedded Field Test</a:t>
            </a:r>
          </a:p>
          <a:p>
            <a:pPr marL="800100" lvl="1">
              <a:buFont typeface="Arial" charset="0"/>
              <a:buChar char="–"/>
              <a:defRPr/>
            </a:pPr>
            <a:r>
              <a:rPr lang="en-US" altLang="en-US" sz="2000" dirty="0"/>
              <a:t>Total field test items:  6</a:t>
            </a:r>
          </a:p>
        </p:txBody>
      </p:sp>
      <p:sp>
        <p:nvSpPr>
          <p:cNvPr id="4" name="TextBox 3"/>
          <p:cNvSpPr txBox="1"/>
          <p:nvPr/>
        </p:nvSpPr>
        <p:spPr>
          <a:xfrm>
            <a:off x="6934200" y="5715001"/>
            <a:ext cx="3352800" cy="6461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a:latin typeface="+mj-lt"/>
              </a:rPr>
              <a:t>Total number of items taken by each student:  60</a:t>
            </a:r>
          </a:p>
        </p:txBody>
      </p:sp>
    </p:spTree>
    <p:extLst>
      <p:ext uri="{BB962C8B-B14F-4D97-AF65-F5344CB8AC3E}">
        <p14:creationId xmlns:p14="http://schemas.microsoft.com/office/powerpoint/2010/main" val="4518084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14288"/>
            <a:ext cx="8229600" cy="1143000"/>
          </a:xfrm>
        </p:spPr>
        <p:txBody>
          <a:bodyPr/>
          <a:lstStyle/>
          <a:p>
            <a:r>
              <a:rPr lang="en-US" altLang="en-US" sz="4800">
                <a:solidFill>
                  <a:srgbClr val="0000CC"/>
                </a:solidFill>
              </a:rPr>
              <a:t>Georgia Milestones</a:t>
            </a:r>
          </a:p>
        </p:txBody>
      </p:sp>
      <p:sp>
        <p:nvSpPr>
          <p:cNvPr id="10243" name="Content Placeholder 2"/>
          <p:cNvSpPr>
            <a:spLocks noGrp="1"/>
          </p:cNvSpPr>
          <p:nvPr>
            <p:ph idx="1"/>
          </p:nvPr>
        </p:nvSpPr>
        <p:spPr>
          <a:xfrm>
            <a:off x="1981200" y="990600"/>
            <a:ext cx="8229600" cy="5257800"/>
          </a:xfrm>
        </p:spPr>
        <p:txBody>
          <a:bodyPr>
            <a:normAutofit fontScale="92500" lnSpcReduction="10000"/>
          </a:bodyPr>
          <a:lstStyle/>
          <a:p>
            <a:pPr marL="0" indent="0" algn="ctr">
              <a:buNone/>
              <a:defRPr/>
            </a:pPr>
            <a:r>
              <a:rPr lang="en-US" altLang="en-US" sz="3600" b="1" dirty="0">
                <a:solidFill>
                  <a:srgbClr val="FF0000"/>
                </a:solidFill>
              </a:rPr>
              <a:t>Writing at Every Grade</a:t>
            </a:r>
            <a:endParaRPr lang="en-US" sz="2000" dirty="0"/>
          </a:p>
          <a:p>
            <a:pPr marL="457200" lvl="1" indent="0">
              <a:buNone/>
              <a:defRPr/>
            </a:pPr>
            <a:endParaRPr lang="en-US" sz="1200" dirty="0"/>
          </a:p>
          <a:p>
            <a:pPr>
              <a:buFont typeface="Arial" charset="0"/>
              <a:buChar char="–"/>
              <a:defRPr/>
            </a:pPr>
            <a:r>
              <a:rPr lang="en-US" sz="2400" dirty="0">
                <a:solidFill>
                  <a:srgbClr val="0000CC"/>
                </a:solidFill>
              </a:rPr>
              <a:t>All</a:t>
            </a:r>
            <a:r>
              <a:rPr lang="en-US" sz="2400" dirty="0"/>
              <a:t> students will encounter a constructed-response item allowing for </a:t>
            </a:r>
            <a:r>
              <a:rPr lang="en-US" sz="2400" dirty="0">
                <a:solidFill>
                  <a:srgbClr val="0000CC"/>
                </a:solidFill>
              </a:rPr>
              <a:t>narrative</a:t>
            </a:r>
            <a:r>
              <a:rPr lang="en-US" sz="2400" dirty="0"/>
              <a:t> prose, in response to text, within first or second section of the test.</a:t>
            </a:r>
          </a:p>
          <a:p>
            <a:pPr>
              <a:buFont typeface="Arial" charset="0"/>
              <a:buChar char="–"/>
              <a:defRPr/>
            </a:pPr>
            <a:r>
              <a:rPr lang="en-US" sz="2400" dirty="0"/>
              <a:t>Within the writing section of the test, students will read a pair of passages and complete a series of “warm-up” items:</a:t>
            </a:r>
          </a:p>
          <a:p>
            <a:pPr lvl="1">
              <a:buFont typeface="Courier New" panose="02070309020205020404" pitchFamily="49" charset="0"/>
              <a:buChar char="o"/>
              <a:defRPr/>
            </a:pPr>
            <a:r>
              <a:rPr lang="en-US" sz="2000" dirty="0"/>
              <a:t>3 selected-response items asking about the salient features of each passage and comparing/contrasting between the two passages</a:t>
            </a:r>
          </a:p>
          <a:p>
            <a:pPr lvl="1">
              <a:buFont typeface="Courier New" panose="02070309020205020404" pitchFamily="49" charset="0"/>
              <a:buChar char="o"/>
              <a:defRPr/>
            </a:pPr>
            <a:r>
              <a:rPr lang="en-US" sz="2000" dirty="0"/>
              <a:t>1 constructed-response item requiring linking the two passages</a:t>
            </a:r>
          </a:p>
          <a:p>
            <a:pPr lvl="1">
              <a:buFont typeface="Courier New" panose="02070309020205020404" pitchFamily="49" charset="0"/>
              <a:buChar char="o"/>
              <a:defRPr/>
            </a:pPr>
            <a:r>
              <a:rPr lang="en-US" sz="2000" dirty="0"/>
              <a:t>1 writing prompt in which students must cite evidence to support their conclusions, claims, etc.</a:t>
            </a:r>
          </a:p>
        </p:txBody>
      </p:sp>
      <p:sp>
        <p:nvSpPr>
          <p:cNvPr id="3" name="TextBox 2"/>
          <p:cNvSpPr txBox="1"/>
          <p:nvPr/>
        </p:nvSpPr>
        <p:spPr>
          <a:xfrm>
            <a:off x="6062663" y="5330825"/>
            <a:ext cx="4495800" cy="1600438"/>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US" dirty="0">
                <a:latin typeface="+mj-lt"/>
              </a:rPr>
              <a:t>Genres</a:t>
            </a:r>
          </a:p>
          <a:p>
            <a:pPr>
              <a:defRPr/>
            </a:pPr>
            <a:r>
              <a:rPr lang="en-US" sz="1600" dirty="0">
                <a:latin typeface="+mj-lt"/>
              </a:rPr>
              <a:t>Writing prompts will be </a:t>
            </a:r>
            <a:r>
              <a:rPr lang="en-US" sz="1600" dirty="0">
                <a:solidFill>
                  <a:srgbClr val="0000CC"/>
                </a:solidFill>
                <a:latin typeface="+mj-lt"/>
              </a:rPr>
              <a:t>informative/explanatory</a:t>
            </a:r>
            <a:r>
              <a:rPr lang="en-US" sz="1600" dirty="0">
                <a:latin typeface="+mj-lt"/>
              </a:rPr>
              <a:t> or </a:t>
            </a:r>
            <a:r>
              <a:rPr lang="en-US" sz="1600" dirty="0">
                <a:solidFill>
                  <a:srgbClr val="0000CC"/>
                </a:solidFill>
                <a:latin typeface="+mj-lt"/>
              </a:rPr>
              <a:t>opinion/argumentative</a:t>
            </a:r>
            <a:r>
              <a:rPr lang="en-US" sz="1600" dirty="0">
                <a:latin typeface="+mj-lt"/>
              </a:rPr>
              <a:t> depending on the grade level.  Students could encounter either genre.</a:t>
            </a:r>
          </a:p>
        </p:txBody>
      </p:sp>
      <p:sp>
        <p:nvSpPr>
          <p:cNvPr id="2" name="TextBox 1"/>
          <p:cNvSpPr txBox="1"/>
          <p:nvPr/>
        </p:nvSpPr>
        <p:spPr>
          <a:xfrm>
            <a:off x="1524000" y="6022975"/>
            <a:ext cx="4191000" cy="1077218"/>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600" b="1" dirty="0">
                <a:solidFill>
                  <a:srgbClr val="FF0000"/>
                </a:solidFill>
              </a:rPr>
              <a:t>Warning:</a:t>
            </a:r>
            <a:r>
              <a:rPr lang="en-US" sz="1600" dirty="0"/>
              <a:t>  Students who simply rewrite excerpts from the passage(s) to illustrate their point(s) will not receive favorable scores.</a:t>
            </a:r>
          </a:p>
        </p:txBody>
      </p:sp>
    </p:spTree>
    <p:extLst>
      <p:ext uri="{BB962C8B-B14F-4D97-AF65-F5344CB8AC3E}">
        <p14:creationId xmlns:p14="http://schemas.microsoft.com/office/powerpoint/2010/main" val="18110733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81200" y="14288"/>
            <a:ext cx="8229600" cy="1143000"/>
          </a:xfrm>
        </p:spPr>
        <p:txBody>
          <a:bodyPr/>
          <a:lstStyle/>
          <a:p>
            <a:r>
              <a:rPr lang="en-US" altLang="en-US" sz="4800">
                <a:solidFill>
                  <a:srgbClr val="0000CC"/>
                </a:solidFill>
              </a:rPr>
              <a:t>Georgia Milestones</a:t>
            </a:r>
          </a:p>
        </p:txBody>
      </p:sp>
      <p:sp>
        <p:nvSpPr>
          <p:cNvPr id="10243" name="Content Placeholder 2"/>
          <p:cNvSpPr>
            <a:spLocks noGrp="1"/>
          </p:cNvSpPr>
          <p:nvPr>
            <p:ph idx="1"/>
          </p:nvPr>
        </p:nvSpPr>
        <p:spPr>
          <a:xfrm>
            <a:off x="1981200" y="1103313"/>
            <a:ext cx="8229600" cy="5257800"/>
          </a:xfrm>
        </p:spPr>
        <p:txBody>
          <a:bodyPr>
            <a:normAutofit fontScale="92500"/>
          </a:bodyPr>
          <a:lstStyle/>
          <a:p>
            <a:pPr marL="57150" indent="0" algn="ctr">
              <a:buNone/>
              <a:defRPr/>
            </a:pPr>
            <a:r>
              <a:rPr lang="en-US" altLang="en-US" sz="3600" b="1" dirty="0">
                <a:solidFill>
                  <a:srgbClr val="FF0000"/>
                </a:solidFill>
              </a:rPr>
              <a:t>General Test Parameters:  </a:t>
            </a:r>
            <a:r>
              <a:rPr lang="en-US" altLang="en-US" sz="3600" b="1" dirty="0">
                <a:solidFill>
                  <a:srgbClr val="0000CC"/>
                </a:solidFill>
              </a:rPr>
              <a:t>Mathematics</a:t>
            </a:r>
            <a:endParaRPr lang="en-US" altLang="en-US" sz="3600" dirty="0">
              <a:solidFill>
                <a:srgbClr val="0000CC"/>
              </a:solidFill>
            </a:endParaRPr>
          </a:p>
          <a:p>
            <a:pPr marL="57150" indent="0">
              <a:buNone/>
              <a:defRPr/>
            </a:pPr>
            <a:r>
              <a:rPr lang="en-US" altLang="en-US" sz="2800" b="1" dirty="0"/>
              <a:t>Criterion-Referenced</a:t>
            </a:r>
          </a:p>
          <a:p>
            <a:pPr marL="457200" lvl="1" indent="0">
              <a:buNone/>
              <a:defRPr/>
            </a:pPr>
            <a:r>
              <a:rPr lang="en-US" altLang="en-US" sz="2000" dirty="0"/>
              <a:t>Total Number of Items:  53  /  Total Number of Points: 58</a:t>
            </a:r>
          </a:p>
          <a:p>
            <a:pPr marL="57150" indent="0">
              <a:buNone/>
              <a:defRPr/>
            </a:pPr>
            <a:r>
              <a:rPr lang="en-US" altLang="en-US" sz="2400" b="1" dirty="0"/>
              <a:t>       Breakdown by Item Type:</a:t>
            </a:r>
          </a:p>
          <a:p>
            <a:pPr marL="800100" lvl="1">
              <a:buFont typeface="Arial" charset="0"/>
              <a:buChar char="–"/>
              <a:defRPr/>
            </a:pPr>
            <a:r>
              <a:rPr lang="en-US" altLang="en-US" sz="2000" dirty="0"/>
              <a:t>50 Selected Response </a:t>
            </a:r>
            <a:r>
              <a:rPr lang="en-US" altLang="en-US" dirty="0"/>
              <a:t>(worth 1 point each; 10 of which are aligned NRT)</a:t>
            </a:r>
          </a:p>
          <a:p>
            <a:pPr marL="800100" lvl="1">
              <a:buFont typeface="Arial" charset="0"/>
              <a:buChar char="–"/>
              <a:defRPr/>
            </a:pPr>
            <a:r>
              <a:rPr lang="en-US" altLang="en-US" sz="2000" dirty="0"/>
              <a:t>2 Constructed Response </a:t>
            </a:r>
            <a:r>
              <a:rPr lang="en-US" altLang="en-US" dirty="0"/>
              <a:t>(worth 2 points each)</a:t>
            </a:r>
          </a:p>
          <a:p>
            <a:pPr marL="800100" lvl="1">
              <a:buFont typeface="Arial" charset="0"/>
              <a:buChar char="–"/>
              <a:defRPr/>
            </a:pPr>
            <a:r>
              <a:rPr lang="en-US" altLang="en-US" sz="2000" dirty="0"/>
              <a:t>1 Constructed Response </a:t>
            </a:r>
            <a:r>
              <a:rPr lang="en-US" altLang="en-US" dirty="0"/>
              <a:t>(worth 4 points)</a:t>
            </a:r>
            <a:endParaRPr lang="en-US" altLang="en-US" sz="2000" dirty="0"/>
          </a:p>
          <a:p>
            <a:pPr marL="57150" indent="0">
              <a:buNone/>
              <a:defRPr/>
            </a:pPr>
            <a:r>
              <a:rPr lang="en-US" altLang="en-US" sz="2400" b="1" dirty="0"/>
              <a:t>Norm-Referenced</a:t>
            </a:r>
          </a:p>
          <a:p>
            <a:pPr marL="800100" lvl="1">
              <a:buFont typeface="Arial" charset="0"/>
              <a:buChar char="–"/>
              <a:defRPr/>
            </a:pPr>
            <a:r>
              <a:rPr lang="en-US" altLang="en-US" sz="2000" dirty="0"/>
              <a:t>Total Number of Items:  20 </a:t>
            </a:r>
            <a:r>
              <a:rPr lang="en-US" altLang="en-US" dirty="0"/>
              <a:t>(10 of which contribute to CR score)</a:t>
            </a:r>
          </a:p>
          <a:p>
            <a:pPr marL="57150" indent="0">
              <a:buNone/>
              <a:defRPr/>
            </a:pPr>
            <a:r>
              <a:rPr lang="en-US" altLang="en-US" sz="2400" b="1" dirty="0"/>
              <a:t>Embedded Field Test</a:t>
            </a:r>
          </a:p>
          <a:p>
            <a:pPr marL="800100" lvl="1">
              <a:buFont typeface="Arial" charset="0"/>
              <a:buChar char="–"/>
              <a:defRPr/>
            </a:pPr>
            <a:r>
              <a:rPr lang="en-US" altLang="en-US" sz="2000" dirty="0"/>
              <a:t>Total field test items:  10</a:t>
            </a:r>
          </a:p>
        </p:txBody>
      </p:sp>
      <p:sp>
        <p:nvSpPr>
          <p:cNvPr id="4" name="TextBox 3"/>
          <p:cNvSpPr txBox="1"/>
          <p:nvPr/>
        </p:nvSpPr>
        <p:spPr>
          <a:xfrm>
            <a:off x="6934200" y="5715001"/>
            <a:ext cx="3352800" cy="6461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a:latin typeface="+mj-lt"/>
              </a:rPr>
              <a:t>Total number of items taken by each student:  73</a:t>
            </a:r>
          </a:p>
        </p:txBody>
      </p:sp>
    </p:spTree>
    <p:extLst>
      <p:ext uri="{BB962C8B-B14F-4D97-AF65-F5344CB8AC3E}">
        <p14:creationId xmlns:p14="http://schemas.microsoft.com/office/powerpoint/2010/main" val="26542791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81200" y="14288"/>
            <a:ext cx="8229600" cy="1143000"/>
          </a:xfrm>
        </p:spPr>
        <p:txBody>
          <a:bodyPr/>
          <a:lstStyle/>
          <a:p>
            <a:r>
              <a:rPr lang="en-US" altLang="en-US" sz="4800">
                <a:solidFill>
                  <a:srgbClr val="0000CC"/>
                </a:solidFill>
              </a:rPr>
              <a:t>Georgia Milestones</a:t>
            </a:r>
          </a:p>
        </p:txBody>
      </p:sp>
      <p:sp>
        <p:nvSpPr>
          <p:cNvPr id="10243" name="Content Placeholder 2"/>
          <p:cNvSpPr>
            <a:spLocks noGrp="1"/>
          </p:cNvSpPr>
          <p:nvPr>
            <p:ph idx="1"/>
          </p:nvPr>
        </p:nvSpPr>
        <p:spPr>
          <a:xfrm>
            <a:off x="1905000" y="1200150"/>
            <a:ext cx="8229600" cy="4514850"/>
          </a:xfrm>
        </p:spPr>
        <p:txBody>
          <a:bodyPr>
            <a:normAutofit lnSpcReduction="10000"/>
          </a:bodyPr>
          <a:lstStyle/>
          <a:p>
            <a:pPr marL="57150" indent="0" algn="ctr">
              <a:buNone/>
              <a:defRPr/>
            </a:pPr>
            <a:r>
              <a:rPr lang="en-US" altLang="en-US" sz="3600" b="1" dirty="0">
                <a:solidFill>
                  <a:srgbClr val="FF0000"/>
                </a:solidFill>
              </a:rPr>
              <a:t>General Test Parameters:  </a:t>
            </a:r>
            <a:r>
              <a:rPr lang="en-US" altLang="en-US" sz="3600" b="1" dirty="0">
                <a:solidFill>
                  <a:srgbClr val="0000CC"/>
                </a:solidFill>
              </a:rPr>
              <a:t>Science</a:t>
            </a:r>
            <a:endParaRPr lang="en-US" altLang="en-US" sz="3600" dirty="0">
              <a:solidFill>
                <a:srgbClr val="0000CC"/>
              </a:solidFill>
            </a:endParaRPr>
          </a:p>
          <a:p>
            <a:pPr marL="57150" indent="0">
              <a:buNone/>
              <a:defRPr/>
            </a:pPr>
            <a:r>
              <a:rPr lang="en-US" altLang="en-US" sz="2800" b="1" dirty="0"/>
              <a:t>Criterion-Referenced</a:t>
            </a:r>
          </a:p>
          <a:p>
            <a:pPr marL="457200" lvl="1" indent="0">
              <a:buNone/>
              <a:defRPr/>
            </a:pPr>
            <a:r>
              <a:rPr lang="en-US" altLang="en-US" sz="2000" dirty="0"/>
              <a:t>Total Number of Items:  55  /  Total Number of Points: 55</a:t>
            </a:r>
          </a:p>
          <a:p>
            <a:pPr marL="57150" indent="0">
              <a:buNone/>
              <a:defRPr/>
            </a:pPr>
            <a:r>
              <a:rPr lang="en-US" altLang="en-US" sz="2400" b="1" dirty="0"/>
              <a:t>       Breakdown by Item Type:</a:t>
            </a:r>
          </a:p>
          <a:p>
            <a:pPr marL="800100" lvl="1">
              <a:buFont typeface="Arial" charset="0"/>
              <a:buChar char="–"/>
              <a:defRPr/>
            </a:pPr>
            <a:r>
              <a:rPr lang="en-US" altLang="en-US" sz="2000" dirty="0"/>
              <a:t>55 Selected Response </a:t>
            </a:r>
            <a:r>
              <a:rPr lang="en-US" altLang="en-US" sz="1400" dirty="0"/>
              <a:t>(worth 1 point each; approximately 10 of which are aligned NRT)</a:t>
            </a:r>
            <a:endParaRPr lang="en-US" altLang="en-US" dirty="0"/>
          </a:p>
          <a:p>
            <a:pPr marL="57150" indent="0">
              <a:buNone/>
              <a:defRPr/>
            </a:pPr>
            <a:r>
              <a:rPr lang="en-US" altLang="en-US" sz="2400" b="1" dirty="0"/>
              <a:t>Norm-Referenced</a:t>
            </a:r>
          </a:p>
          <a:p>
            <a:pPr marL="800100" lvl="1">
              <a:buFont typeface="Arial" charset="0"/>
              <a:buChar char="–"/>
              <a:defRPr/>
            </a:pPr>
            <a:r>
              <a:rPr lang="en-US" altLang="en-US" sz="2000" dirty="0"/>
              <a:t>Total Number of Items:  20 </a:t>
            </a:r>
            <a:r>
              <a:rPr lang="en-US" altLang="en-US" sz="1400" dirty="0"/>
              <a:t>(approximately 10 of which contribute to CR score)</a:t>
            </a:r>
          </a:p>
          <a:p>
            <a:pPr marL="57150" indent="0">
              <a:buNone/>
              <a:defRPr/>
            </a:pPr>
            <a:r>
              <a:rPr lang="en-US" altLang="en-US" sz="2400" b="1" dirty="0"/>
              <a:t>Embedded Field Test</a:t>
            </a:r>
          </a:p>
          <a:p>
            <a:pPr marL="800100" lvl="1">
              <a:buFont typeface="Arial" charset="0"/>
              <a:buChar char="–"/>
              <a:defRPr/>
            </a:pPr>
            <a:r>
              <a:rPr lang="en-US" altLang="en-US" sz="2000" dirty="0"/>
              <a:t>Total field test items:  10</a:t>
            </a:r>
          </a:p>
        </p:txBody>
      </p:sp>
      <p:sp>
        <p:nvSpPr>
          <p:cNvPr id="4" name="TextBox 3"/>
          <p:cNvSpPr txBox="1"/>
          <p:nvPr/>
        </p:nvSpPr>
        <p:spPr>
          <a:xfrm>
            <a:off x="6934200" y="5715001"/>
            <a:ext cx="3352800" cy="6461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a:latin typeface="+mj-lt"/>
              </a:rPr>
              <a:t>Total number of items taken by each student:  75</a:t>
            </a:r>
          </a:p>
        </p:txBody>
      </p:sp>
    </p:spTree>
    <p:extLst>
      <p:ext uri="{BB962C8B-B14F-4D97-AF65-F5344CB8AC3E}">
        <p14:creationId xmlns:p14="http://schemas.microsoft.com/office/powerpoint/2010/main" val="25006766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81200" y="14288"/>
            <a:ext cx="8229600" cy="1143000"/>
          </a:xfrm>
        </p:spPr>
        <p:txBody>
          <a:bodyPr/>
          <a:lstStyle/>
          <a:p>
            <a:r>
              <a:rPr lang="en-US" altLang="en-US" sz="4800">
                <a:solidFill>
                  <a:srgbClr val="0000CC"/>
                </a:solidFill>
              </a:rPr>
              <a:t>Georgia Milestones</a:t>
            </a:r>
          </a:p>
        </p:txBody>
      </p:sp>
      <p:sp>
        <p:nvSpPr>
          <p:cNvPr id="10243" name="Content Placeholder 2"/>
          <p:cNvSpPr>
            <a:spLocks noGrp="1"/>
          </p:cNvSpPr>
          <p:nvPr>
            <p:ph idx="1"/>
          </p:nvPr>
        </p:nvSpPr>
        <p:spPr>
          <a:xfrm>
            <a:off x="1981200" y="1219200"/>
            <a:ext cx="8229600" cy="5257800"/>
          </a:xfrm>
        </p:spPr>
        <p:txBody>
          <a:bodyPr>
            <a:normAutofit lnSpcReduction="10000"/>
          </a:bodyPr>
          <a:lstStyle/>
          <a:p>
            <a:pPr marL="57150" indent="0" algn="ctr">
              <a:buNone/>
              <a:defRPr/>
            </a:pPr>
            <a:r>
              <a:rPr lang="en-US" altLang="en-US" sz="3600" b="1" dirty="0">
                <a:solidFill>
                  <a:srgbClr val="FF0000"/>
                </a:solidFill>
              </a:rPr>
              <a:t>General Test Parameters:  </a:t>
            </a:r>
            <a:r>
              <a:rPr lang="en-US" altLang="en-US" sz="3600" b="1" dirty="0">
                <a:solidFill>
                  <a:srgbClr val="0000CC"/>
                </a:solidFill>
              </a:rPr>
              <a:t>Social Studies</a:t>
            </a:r>
            <a:endParaRPr lang="en-US" altLang="en-US" sz="3600" dirty="0">
              <a:solidFill>
                <a:srgbClr val="0000CC"/>
              </a:solidFill>
            </a:endParaRPr>
          </a:p>
          <a:p>
            <a:pPr marL="57150" indent="0">
              <a:buNone/>
              <a:defRPr/>
            </a:pPr>
            <a:r>
              <a:rPr lang="en-US" altLang="en-US" sz="2800" b="1" dirty="0"/>
              <a:t>Criterion-Referenced</a:t>
            </a:r>
          </a:p>
          <a:p>
            <a:pPr marL="457200" lvl="1" indent="0">
              <a:buNone/>
              <a:defRPr/>
            </a:pPr>
            <a:r>
              <a:rPr lang="en-US" altLang="en-US" sz="2000" dirty="0"/>
              <a:t>Total Number of Items:  55  /  Total Number of Points: 55</a:t>
            </a:r>
          </a:p>
          <a:p>
            <a:pPr marL="57150" indent="0">
              <a:buNone/>
              <a:defRPr/>
            </a:pPr>
            <a:r>
              <a:rPr lang="en-US" altLang="en-US" sz="2400" b="1" dirty="0"/>
              <a:t>       Breakdown by Item Type:</a:t>
            </a:r>
          </a:p>
          <a:p>
            <a:pPr marL="800100" lvl="1">
              <a:buFont typeface="Arial" charset="0"/>
              <a:buChar char="–"/>
              <a:defRPr/>
            </a:pPr>
            <a:r>
              <a:rPr lang="en-US" altLang="en-US" sz="2000" dirty="0"/>
              <a:t>55 Selected Response </a:t>
            </a:r>
            <a:r>
              <a:rPr lang="en-US" altLang="en-US" sz="1400" dirty="0"/>
              <a:t>(worth 1 point each; approximately 10 of which are aligned NRT)</a:t>
            </a:r>
            <a:endParaRPr lang="en-US" altLang="en-US" dirty="0"/>
          </a:p>
          <a:p>
            <a:pPr marL="57150" indent="0">
              <a:buNone/>
              <a:defRPr/>
            </a:pPr>
            <a:r>
              <a:rPr lang="en-US" altLang="en-US" sz="2400" b="1" dirty="0"/>
              <a:t>Norm-Referenced</a:t>
            </a:r>
          </a:p>
          <a:p>
            <a:pPr marL="800100" lvl="1">
              <a:buFont typeface="Arial" charset="0"/>
              <a:buChar char="–"/>
              <a:defRPr/>
            </a:pPr>
            <a:r>
              <a:rPr lang="en-US" altLang="en-US" sz="2000" dirty="0"/>
              <a:t>Total Number of Items:  20 </a:t>
            </a:r>
            <a:r>
              <a:rPr lang="en-US" altLang="en-US" sz="1400" dirty="0"/>
              <a:t>(approximately 10 of which contribute to CR score)</a:t>
            </a:r>
          </a:p>
          <a:p>
            <a:pPr marL="57150" indent="0">
              <a:buNone/>
              <a:defRPr/>
            </a:pPr>
            <a:r>
              <a:rPr lang="en-US" altLang="en-US" sz="2400" b="1" dirty="0"/>
              <a:t>Embedded Field Test</a:t>
            </a:r>
          </a:p>
          <a:p>
            <a:pPr marL="800100" lvl="1">
              <a:buFont typeface="Arial" charset="0"/>
              <a:buChar char="–"/>
              <a:defRPr/>
            </a:pPr>
            <a:r>
              <a:rPr lang="en-US" altLang="en-US" sz="2000" dirty="0"/>
              <a:t>Total field test items:  10</a:t>
            </a:r>
          </a:p>
        </p:txBody>
      </p:sp>
      <p:sp>
        <p:nvSpPr>
          <p:cNvPr id="4" name="TextBox 3"/>
          <p:cNvSpPr txBox="1"/>
          <p:nvPr/>
        </p:nvSpPr>
        <p:spPr>
          <a:xfrm>
            <a:off x="6934200" y="5715001"/>
            <a:ext cx="3352800" cy="6461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a:latin typeface="+mj-lt"/>
              </a:rPr>
              <a:t>Total number of items taken by each student:  75</a:t>
            </a:r>
          </a:p>
        </p:txBody>
      </p:sp>
    </p:spTree>
    <p:extLst>
      <p:ext uri="{BB962C8B-B14F-4D97-AF65-F5344CB8AC3E}">
        <p14:creationId xmlns:p14="http://schemas.microsoft.com/office/powerpoint/2010/main" val="2634537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Way to Stay in Touch - </a:t>
            </a:r>
            <a:endParaRPr lang="en-US" dirty="0"/>
          </a:p>
        </p:txBody>
      </p:sp>
      <p:sp>
        <p:nvSpPr>
          <p:cNvPr id="3" name="Content Placeholder 2"/>
          <p:cNvSpPr>
            <a:spLocks noGrp="1"/>
          </p:cNvSpPr>
          <p:nvPr>
            <p:ph idx="1"/>
          </p:nvPr>
        </p:nvSpPr>
        <p:spPr>
          <a:xfrm>
            <a:off x="1096590" y="1622611"/>
            <a:ext cx="8915400" cy="3777622"/>
          </a:xfrm>
        </p:spPr>
        <p:txBody>
          <a:bodyPr/>
          <a:lstStyle/>
          <a:p>
            <a:r>
              <a:rPr lang="en-US" dirty="0" smtClean="0"/>
              <a:t>The Middle School Webpage – </a:t>
            </a:r>
          </a:p>
          <a:p>
            <a:pPr lvl="1"/>
            <a:r>
              <a:rPr lang="en-US" dirty="0" smtClean="0">
                <a:hlinkClick r:id="rId2"/>
              </a:rPr>
              <a:t>www.brightenaademymiddleschool.weebly.com</a:t>
            </a:r>
            <a:endParaRPr lang="en-US" dirty="0" smtClean="0"/>
          </a:p>
          <a:p>
            <a:pPr lvl="1"/>
            <a:r>
              <a:rPr lang="en-US" dirty="0" smtClean="0"/>
              <a:t>You can subscribe to the main “Important information page” and all of your teachers pages.</a:t>
            </a:r>
          </a:p>
          <a:p>
            <a:pPr lvl="2"/>
            <a:r>
              <a:rPr lang="en-US" dirty="0" smtClean="0"/>
              <a:t>If you subscribe, be sure to watch your email for your “Email Verification”</a:t>
            </a:r>
          </a:p>
          <a:p>
            <a:pPr lvl="1"/>
            <a:r>
              <a:rPr lang="en-US" dirty="0" smtClean="0"/>
              <a:t>All of our emails are on the website. All teachers emails are the first initial of their first name plus their last name followed by @brightenacademy.com</a:t>
            </a:r>
          </a:p>
          <a:p>
            <a:pPr lvl="1"/>
            <a:endParaRPr lang="en-US" dirty="0" smtClean="0"/>
          </a:p>
          <a:p>
            <a:endParaRPr lang="en-US" dirty="0"/>
          </a:p>
        </p:txBody>
      </p:sp>
    </p:spTree>
    <p:extLst>
      <p:ext uri="{BB962C8B-B14F-4D97-AF65-F5344CB8AC3E}">
        <p14:creationId xmlns:p14="http://schemas.microsoft.com/office/powerpoint/2010/main" val="1335065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Final Exams</a:t>
            </a:r>
            <a:endParaRPr lang="en-US" sz="4800" dirty="0"/>
          </a:p>
        </p:txBody>
      </p:sp>
      <p:sp>
        <p:nvSpPr>
          <p:cNvPr id="3" name="Content Placeholder 2"/>
          <p:cNvSpPr>
            <a:spLocks noGrp="1"/>
          </p:cNvSpPr>
          <p:nvPr>
            <p:ph idx="1"/>
          </p:nvPr>
        </p:nvSpPr>
        <p:spPr>
          <a:xfrm>
            <a:off x="1075765" y="1622612"/>
            <a:ext cx="10133012" cy="4198620"/>
          </a:xfrm>
        </p:spPr>
        <p:txBody>
          <a:bodyPr>
            <a:normAutofit fontScale="85000" lnSpcReduction="20000"/>
          </a:bodyPr>
          <a:lstStyle/>
          <a:p>
            <a:r>
              <a:rPr lang="en-US" sz="3500" dirty="0" smtClean="0"/>
              <a:t>Final Exams</a:t>
            </a:r>
          </a:p>
          <a:p>
            <a:pPr lvl="1"/>
            <a:r>
              <a:rPr lang="en-US" sz="3000" dirty="0" smtClean="0"/>
              <a:t>Week of May 11</a:t>
            </a:r>
            <a:r>
              <a:rPr lang="en-US" sz="3000" baseline="30000" dirty="0" smtClean="0"/>
              <a:t>th</a:t>
            </a:r>
            <a:endParaRPr lang="en-US" sz="3000" dirty="0" smtClean="0"/>
          </a:p>
          <a:p>
            <a:r>
              <a:rPr lang="en-US" sz="3500" dirty="0" smtClean="0"/>
              <a:t>Criteria to Exempt Final Exams</a:t>
            </a:r>
          </a:p>
          <a:p>
            <a:pPr lvl="1"/>
            <a:r>
              <a:rPr lang="en-US" sz="3000" dirty="0" smtClean="0"/>
              <a:t>All 3’s in the content area</a:t>
            </a:r>
          </a:p>
          <a:p>
            <a:pPr lvl="1"/>
            <a:r>
              <a:rPr lang="en-US" sz="3000" dirty="0" smtClean="0"/>
              <a:t>Current on assignments in all classes</a:t>
            </a:r>
          </a:p>
          <a:p>
            <a:pPr lvl="1"/>
            <a:r>
              <a:rPr lang="en-US" sz="3000" dirty="0" smtClean="0"/>
              <a:t>Satisfactory grade in all connection classes</a:t>
            </a:r>
          </a:p>
          <a:p>
            <a:pPr lvl="1"/>
            <a:r>
              <a:rPr lang="en-US" sz="3000" dirty="0" smtClean="0"/>
              <a:t>Exemption completed and signed by teachers and parent by the deadline:  no exceptions</a:t>
            </a:r>
          </a:p>
          <a:p>
            <a:pPr lvl="1"/>
            <a:r>
              <a:rPr lang="en-US" sz="3000" dirty="0" smtClean="0"/>
              <a:t>Meeting in all areas on the 7C’s of Character Rubric</a:t>
            </a:r>
          </a:p>
          <a:p>
            <a:pPr lvl="1"/>
            <a:endParaRPr lang="en-US" dirty="0" smtClean="0"/>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2337532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Teacher-Student-Parent Conference</a:t>
            </a:r>
            <a:endParaRPr lang="en-US" dirty="0"/>
          </a:p>
        </p:txBody>
      </p:sp>
      <p:sp>
        <p:nvSpPr>
          <p:cNvPr id="3" name="Content Placeholder 2"/>
          <p:cNvSpPr>
            <a:spLocks noGrp="1"/>
          </p:cNvSpPr>
          <p:nvPr>
            <p:ph idx="1"/>
          </p:nvPr>
        </p:nvSpPr>
        <p:spPr>
          <a:xfrm>
            <a:off x="1094591" y="1595718"/>
            <a:ext cx="9858692" cy="3777622"/>
          </a:xfrm>
        </p:spPr>
        <p:txBody>
          <a:bodyPr>
            <a:noAutofit/>
          </a:bodyPr>
          <a:lstStyle/>
          <a:p>
            <a:r>
              <a:rPr lang="en-US" sz="3000" dirty="0" smtClean="0"/>
              <a:t>We </a:t>
            </a:r>
            <a:r>
              <a:rPr lang="en-US" sz="3000" dirty="0"/>
              <a:t>will have two Teacher-Student-Parent- Conferences during the school year. It is imperative that </a:t>
            </a:r>
            <a:r>
              <a:rPr lang="en-US" sz="3000" b="1" dirty="0"/>
              <a:t>both the student and parent attend</a:t>
            </a:r>
            <a:r>
              <a:rPr lang="en-US" sz="3000" dirty="0"/>
              <a:t> the conference together. Conferences are a time for the team of the student, parent, and teacher(s) to set goals, and discuss plans to help ensure success.</a:t>
            </a:r>
          </a:p>
          <a:p>
            <a:pPr lvl="1"/>
            <a:endParaRPr lang="en-US" sz="2800" dirty="0" smtClean="0"/>
          </a:p>
        </p:txBody>
      </p:sp>
    </p:spTree>
    <p:extLst>
      <p:ext uri="{BB962C8B-B14F-4D97-AF65-F5344CB8AC3E}">
        <p14:creationId xmlns:p14="http://schemas.microsoft.com/office/powerpoint/2010/main" val="620809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Brighten Academy 7 C’s of Character</a:t>
            </a:r>
            <a:endParaRPr lang="en-US" dirty="0"/>
          </a:p>
        </p:txBody>
      </p:sp>
      <p:sp>
        <p:nvSpPr>
          <p:cNvPr id="3" name="Content Placeholder 2"/>
          <p:cNvSpPr>
            <a:spLocks noGrp="1"/>
          </p:cNvSpPr>
          <p:nvPr>
            <p:ph idx="1"/>
          </p:nvPr>
        </p:nvSpPr>
        <p:spPr>
          <a:xfrm>
            <a:off x="1567236" y="1609164"/>
            <a:ext cx="8915400" cy="4764742"/>
          </a:xfrm>
        </p:spPr>
        <p:txBody>
          <a:bodyPr>
            <a:normAutofit lnSpcReduction="10000"/>
          </a:bodyPr>
          <a:lstStyle/>
          <a:p>
            <a:r>
              <a:rPr lang="en-US" sz="2400" dirty="0" smtClean="0"/>
              <a:t>The 7 C’s have been modified from last year.</a:t>
            </a:r>
          </a:p>
          <a:p>
            <a:r>
              <a:rPr lang="en-US" sz="2400" dirty="0" smtClean="0"/>
              <a:t>What’s New</a:t>
            </a:r>
          </a:p>
          <a:p>
            <a:pPr lvl="1"/>
            <a:r>
              <a:rPr lang="en-US" sz="2000" dirty="0" smtClean="0"/>
              <a:t>We will not have a 7 C’s Report Card</a:t>
            </a:r>
          </a:p>
          <a:p>
            <a:pPr lvl="1"/>
            <a:r>
              <a:rPr lang="en-US" sz="2000" dirty="0" smtClean="0"/>
              <a:t>The rubric in the handbook is what will come home</a:t>
            </a:r>
          </a:p>
          <a:p>
            <a:pPr lvl="1"/>
            <a:r>
              <a:rPr lang="en-US" sz="2000" dirty="0" smtClean="0"/>
              <a:t>Achieve the level by satisfying every component in that section</a:t>
            </a:r>
          </a:p>
          <a:p>
            <a:pPr lvl="1"/>
            <a:r>
              <a:rPr lang="en-US" sz="2000" dirty="0" smtClean="0"/>
              <a:t>This is progressing</a:t>
            </a:r>
          </a:p>
          <a:p>
            <a:pPr lvl="1"/>
            <a:r>
              <a:rPr lang="en-US" sz="2000" dirty="0" smtClean="0"/>
              <a:t>Every student starts at a beginning and will continue to work to achieve developing, meeting, and exceeding</a:t>
            </a:r>
          </a:p>
          <a:p>
            <a:r>
              <a:rPr lang="en-US" sz="2400" dirty="0" smtClean="0"/>
              <a:t>There will be a 7C’s deck. It is currently getting revamped to match our new rubric. Qualifications for the Phoenix Card, Hoodie, and Green Cord will be coming out soon.</a:t>
            </a:r>
          </a:p>
          <a:p>
            <a:pPr lvl="1"/>
            <a:endParaRPr lang="en-US" dirty="0" smtClean="0"/>
          </a:p>
        </p:txBody>
      </p:sp>
    </p:spTree>
    <p:extLst>
      <p:ext uri="{BB962C8B-B14F-4D97-AF65-F5344CB8AC3E}">
        <p14:creationId xmlns:p14="http://schemas.microsoft.com/office/powerpoint/2010/main" val="147957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C’s Progress Report</a:t>
            </a:r>
            <a:endParaRPr lang="en-US" dirty="0"/>
          </a:p>
        </p:txBody>
      </p:sp>
      <p:sp>
        <p:nvSpPr>
          <p:cNvPr id="3" name="Content Placeholder 2"/>
          <p:cNvSpPr>
            <a:spLocks noGrp="1"/>
          </p:cNvSpPr>
          <p:nvPr>
            <p:ph idx="1"/>
          </p:nvPr>
        </p:nvSpPr>
        <p:spPr>
          <a:xfrm>
            <a:off x="1075765" y="1586753"/>
            <a:ext cx="10428847" cy="4324469"/>
          </a:xfrm>
        </p:spPr>
        <p:txBody>
          <a:bodyPr/>
          <a:lstStyle/>
          <a:p>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902657590"/>
              </p:ext>
            </p:extLst>
          </p:nvPr>
        </p:nvGraphicFramePr>
        <p:xfrm>
          <a:off x="1075766" y="1578544"/>
          <a:ext cx="10428846" cy="4558731"/>
        </p:xfrm>
        <a:graphic>
          <a:graphicData uri="http://schemas.openxmlformats.org/presentationml/2006/ole">
            <mc:AlternateContent xmlns:mc="http://schemas.openxmlformats.org/markup-compatibility/2006">
              <mc:Choice xmlns:v="urn:schemas-microsoft-com:vml" Requires="v">
                <p:oleObj spid="_x0000_s1047" name="Worksheet" r:id="rId3" imgW="8810515" imgH="6915328" progId="Excel.Sheet.12">
                  <p:embed/>
                </p:oleObj>
              </mc:Choice>
              <mc:Fallback>
                <p:oleObj name="Worksheet" r:id="rId3" imgW="8810515" imgH="6915328" progId="Excel.Sheet.12">
                  <p:embed/>
                  <p:pic>
                    <p:nvPicPr>
                      <p:cNvPr id="0" name=""/>
                      <p:cNvPicPr/>
                      <p:nvPr/>
                    </p:nvPicPr>
                    <p:blipFill>
                      <a:blip r:embed="rId4"/>
                      <a:stretch>
                        <a:fillRect/>
                      </a:stretch>
                    </p:blipFill>
                    <p:spPr>
                      <a:xfrm>
                        <a:off x="1075766" y="1578544"/>
                        <a:ext cx="10428846" cy="4558731"/>
                      </a:xfrm>
                      <a:prstGeom prst="rect">
                        <a:avLst/>
                      </a:prstGeom>
                    </p:spPr>
                  </p:pic>
                </p:oleObj>
              </mc:Fallback>
            </mc:AlternateContent>
          </a:graphicData>
        </a:graphic>
      </p:graphicFrame>
    </p:spTree>
    <p:extLst>
      <p:ext uri="{BB962C8B-B14F-4D97-AF65-F5344CB8AC3E}">
        <p14:creationId xmlns:p14="http://schemas.microsoft.com/office/powerpoint/2010/main" val="326230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Schedule</a:t>
            </a:r>
            <a:endParaRPr lang="en-US" dirty="0"/>
          </a:p>
        </p:txBody>
      </p:sp>
      <p:sp>
        <p:nvSpPr>
          <p:cNvPr id="3" name="Content Placeholder 2"/>
          <p:cNvSpPr>
            <a:spLocks noGrp="1"/>
          </p:cNvSpPr>
          <p:nvPr>
            <p:ph idx="1"/>
          </p:nvPr>
        </p:nvSpPr>
        <p:spPr>
          <a:xfrm>
            <a:off x="1083142" y="1636059"/>
            <a:ext cx="8915400" cy="3777622"/>
          </a:xfrm>
        </p:spPr>
        <p:txBody>
          <a:bodyPr>
            <a:normAutofit/>
          </a:bodyPr>
          <a:lstStyle/>
          <a:p>
            <a:r>
              <a:rPr lang="en-US" sz="2400" dirty="0" smtClean="0"/>
              <a:t>Mondays and Thursdays are always A-Days</a:t>
            </a:r>
          </a:p>
          <a:p>
            <a:r>
              <a:rPr lang="en-US" sz="2400" dirty="0" smtClean="0"/>
              <a:t>Tuesdays and Fridays are always B-Days</a:t>
            </a:r>
          </a:p>
          <a:p>
            <a:r>
              <a:rPr lang="en-US" sz="2400" dirty="0" smtClean="0"/>
              <a:t>Wednesdays – students have all of their classes</a:t>
            </a:r>
          </a:p>
          <a:p>
            <a:r>
              <a:rPr lang="en-US" sz="2400" dirty="0" smtClean="0"/>
              <a:t>Our suggestion – Students should complete homework the day they receive it. </a:t>
            </a:r>
            <a:endParaRPr lang="en-US" sz="2400" dirty="0"/>
          </a:p>
          <a:p>
            <a:pPr lvl="1"/>
            <a:r>
              <a:rPr lang="en-US" sz="2000" dirty="0" smtClean="0"/>
              <a:t>They have two days to complete it</a:t>
            </a:r>
          </a:p>
          <a:p>
            <a:pPr lvl="1"/>
            <a:r>
              <a:rPr lang="en-US" sz="2000" dirty="0" smtClean="0"/>
              <a:t>If they have questions, they can come and ask questions the next day</a:t>
            </a:r>
            <a:endParaRPr lang="en-US" sz="2000" dirty="0"/>
          </a:p>
        </p:txBody>
      </p:sp>
    </p:spTree>
    <p:extLst>
      <p:ext uri="{BB962C8B-B14F-4D97-AF65-F5344CB8AC3E}">
        <p14:creationId xmlns:p14="http://schemas.microsoft.com/office/powerpoint/2010/main" val="1180003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5192</TotalTime>
  <Words>4053</Words>
  <Application>Microsoft Office PowerPoint</Application>
  <PresentationFormat>Widescreen</PresentationFormat>
  <Paragraphs>453</Paragraphs>
  <Slides>47</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8" baseType="lpstr">
      <vt:lpstr>ＭＳ Ｐゴシック</vt:lpstr>
      <vt:lpstr>Arial</vt:lpstr>
      <vt:lpstr>Calibri</vt:lpstr>
      <vt:lpstr>Cambria Math</vt:lpstr>
      <vt:lpstr>Century Gothic</vt:lpstr>
      <vt:lpstr>Courier New</vt:lpstr>
      <vt:lpstr>Times New Roman</vt:lpstr>
      <vt:lpstr>Verdana</vt:lpstr>
      <vt:lpstr>Wingdings 3</vt:lpstr>
      <vt:lpstr>Wisp</vt:lpstr>
      <vt:lpstr>Worksheet</vt:lpstr>
      <vt:lpstr>7th &amp; 8th Grade Parent Meeting</vt:lpstr>
      <vt:lpstr>Middle School Dances</vt:lpstr>
      <vt:lpstr>Reward Days</vt:lpstr>
      <vt:lpstr>Graduation</vt:lpstr>
      <vt:lpstr>Final Exams</vt:lpstr>
      <vt:lpstr>Teacher-Student-Parent Conference</vt:lpstr>
      <vt:lpstr>Brighten Academy 7 C’s of Character</vt:lpstr>
      <vt:lpstr>7 C’s Progress Report</vt:lpstr>
      <vt:lpstr>Daily Schedule</vt:lpstr>
      <vt:lpstr>Making up Student work when absent</vt:lpstr>
      <vt:lpstr>Agenda Protocol </vt:lpstr>
      <vt:lpstr>Snack and Drink Policy in the Classroom</vt:lpstr>
      <vt:lpstr>Cell Phone &amp; Telephone Use</vt:lpstr>
      <vt:lpstr>Lunch Accounts &amp; Numbers</vt:lpstr>
      <vt:lpstr>Lunch Accounts &amp; Numbers</vt:lpstr>
      <vt:lpstr>Dress Code</vt:lpstr>
      <vt:lpstr>Dress Code</vt:lpstr>
      <vt:lpstr>Dress Code</vt:lpstr>
      <vt:lpstr>Dress Code</vt:lpstr>
      <vt:lpstr>Dress Code</vt:lpstr>
      <vt:lpstr>Dress Code – When can I dress down?</vt:lpstr>
      <vt:lpstr>Dress Code – When can I dress down?</vt:lpstr>
      <vt:lpstr>Class Dojo</vt:lpstr>
      <vt:lpstr>Class Dojo</vt:lpstr>
      <vt:lpstr>Expeditionary Learning –  What does it mean to Brighten? </vt:lpstr>
      <vt:lpstr>8th Grade Field Trip</vt:lpstr>
      <vt:lpstr>Science Fair</vt:lpstr>
      <vt:lpstr>High School Magnet Programs</vt:lpstr>
      <vt:lpstr>PowerPoint Presentation</vt:lpstr>
      <vt:lpstr>Georgia Milestones: Unique Features</vt:lpstr>
      <vt:lpstr>Georgia Milestones: Unique Features</vt:lpstr>
      <vt:lpstr>Georgia Milestones: Embedded NRT</vt:lpstr>
      <vt:lpstr>Georgia Milestones</vt:lpstr>
      <vt:lpstr>Georgia Milestones: Unique Features</vt:lpstr>
      <vt:lpstr>Examining  Georgia Milestones  Item Types</vt:lpstr>
      <vt:lpstr>Multiple Choice</vt:lpstr>
      <vt:lpstr>Constructed Response</vt:lpstr>
      <vt:lpstr>Constructed Response</vt:lpstr>
      <vt:lpstr>Technology Enhanced</vt:lpstr>
      <vt:lpstr>PowerPoint Presentation</vt:lpstr>
      <vt:lpstr>Georgia Milestones</vt:lpstr>
      <vt:lpstr>Georgia Milestones</vt:lpstr>
      <vt:lpstr>Georgia Milestones</vt:lpstr>
      <vt:lpstr>Georgia Milestones</vt:lpstr>
      <vt:lpstr>Georgia Milestones</vt:lpstr>
      <vt:lpstr>Georgia Milestones</vt:lpstr>
      <vt:lpstr>Best Way to Stay in Touch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 &amp; 8th Grade Parent Meeting</dc:title>
  <dc:creator>Laura  Rogers</dc:creator>
  <cp:lastModifiedBy>Laura  Rogers</cp:lastModifiedBy>
  <cp:revision>42</cp:revision>
  <dcterms:created xsi:type="dcterms:W3CDTF">2014-09-12T18:05:41Z</dcterms:created>
  <dcterms:modified xsi:type="dcterms:W3CDTF">2014-09-17T16:19:17Z</dcterms:modified>
</cp:coreProperties>
</file>