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6" r:id="rId3"/>
    <p:sldId id="265" r:id="rId4"/>
    <p:sldId id="269" r:id="rId5"/>
    <p:sldId id="266" r:id="rId6"/>
    <p:sldId id="270" r:id="rId7"/>
    <p:sldId id="267" r:id="rId8"/>
    <p:sldId id="268" r:id="rId9"/>
    <p:sldId id="263" r:id="rId10"/>
    <p:sldId id="264" r:id="rId11"/>
    <p:sldId id="257" r:id="rId12"/>
    <p:sldId id="258" r:id="rId13"/>
    <p:sldId id="259" r:id="rId14"/>
    <p:sldId id="261" r:id="rId15"/>
    <p:sldId id="260" r:id="rId16"/>
    <p:sldId id="262" r:id="rId17"/>
    <p:sldId id="278" r:id="rId18"/>
    <p:sldId id="279" r:id="rId19"/>
    <p:sldId id="280" r:id="rId20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1A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632" autoAdjust="0"/>
    <p:restoredTop sz="94660"/>
  </p:normalViewPr>
  <p:slideViewPr>
    <p:cSldViewPr snapToGrid="0">
      <p:cViewPr>
        <p:scale>
          <a:sx n="80" d="100"/>
          <a:sy n="80" d="100"/>
        </p:scale>
        <p:origin x="-1254" y="1518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3526-2A94-48D0-85C8-672B569070D1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D3E8-7E5D-4367-9CD0-F68EF81A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861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3526-2A94-48D0-85C8-672B569070D1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D3E8-7E5D-4367-9CD0-F68EF81A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40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3526-2A94-48D0-85C8-672B569070D1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D3E8-7E5D-4367-9CD0-F68EF81A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128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3526-2A94-48D0-85C8-672B569070D1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D3E8-7E5D-4367-9CD0-F68EF81A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246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3526-2A94-48D0-85C8-672B569070D1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D3E8-7E5D-4367-9CD0-F68EF81A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90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3526-2A94-48D0-85C8-672B569070D1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D3E8-7E5D-4367-9CD0-F68EF81A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89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3526-2A94-48D0-85C8-672B569070D1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D3E8-7E5D-4367-9CD0-F68EF81A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8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3526-2A94-48D0-85C8-672B569070D1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D3E8-7E5D-4367-9CD0-F68EF81A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850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3526-2A94-48D0-85C8-672B569070D1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D3E8-7E5D-4367-9CD0-F68EF81A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42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3526-2A94-48D0-85C8-672B569070D1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D3E8-7E5D-4367-9CD0-F68EF81A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9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D3526-2A94-48D0-85C8-672B569070D1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2D3E8-7E5D-4367-9CD0-F68EF81A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20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D3526-2A94-48D0-85C8-672B569070D1}" type="datetimeFigureOut">
              <a:rPr lang="en-US" smtClean="0"/>
              <a:t>4/5/2014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2D3E8-7E5D-4367-9CD0-F68EF81A6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80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6858000" cy="12192000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2844559"/>
            <a:ext cx="6858000" cy="6502881"/>
          </a:xfrm>
          <a:prstGeom prst="rect">
            <a:avLst/>
          </a:prstGeom>
          <a:solidFill>
            <a:schemeClr val="bg1">
              <a:alpha val="94000"/>
            </a:schemeClr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7530" y="3033249"/>
            <a:ext cx="6522940" cy="42165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931A1D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Geography</a:t>
            </a:r>
          </a:p>
          <a:p>
            <a:pPr algn="ctr"/>
            <a:r>
              <a:rPr lang="en-US" sz="8000" b="1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931A1D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G Second Chances Solid" panose="02000000000000000000" pitchFamily="2" charset="0"/>
              </a:rPr>
              <a:t>Review:</a:t>
            </a:r>
          </a:p>
          <a:p>
            <a:pPr algn="ctr"/>
            <a:r>
              <a:rPr lang="en-US" sz="54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BScaredStraight" panose="02000603000000000000" pitchFamily="2" charset="0"/>
                <a:ea typeface="KBScaredStraight" panose="02000603000000000000" pitchFamily="2" charset="0"/>
              </a:rPr>
              <a:t>Political &amp;</a:t>
            </a:r>
          </a:p>
          <a:p>
            <a:pPr algn="ctr"/>
            <a:r>
              <a:rPr lang="en-US" sz="5400" b="1" dirty="0" smtClean="0">
                <a:ln w="10160">
                  <a:solidFill>
                    <a:sysClr val="windowText" lastClr="000000"/>
                  </a:solidFill>
                  <a:prstDash val="solid"/>
                </a:ln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KBScaredStraight" panose="02000603000000000000" pitchFamily="2" charset="0"/>
                <a:ea typeface="KBScaredStraight" panose="02000603000000000000" pitchFamily="2" charset="0"/>
              </a:rPr>
              <a:t>Physical Features</a:t>
            </a:r>
            <a:endParaRPr lang="en-US" sz="5400" b="1" cap="none" spc="0" dirty="0">
              <a:ln w="10160">
                <a:solidFill>
                  <a:sysClr val="windowText" lastClr="000000"/>
                </a:solidFill>
                <a:prstDash val="solid"/>
              </a:ln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732032"/>
            <a:ext cx="6858000" cy="1179095"/>
          </a:xfrm>
          <a:prstGeom prst="rect">
            <a:avLst/>
          </a:prstGeom>
          <a:solidFill>
            <a:srgbClr val="931A1D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7092" y="7732032"/>
            <a:ext cx="6510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Europe, Canada, </a:t>
            </a:r>
          </a:p>
          <a:p>
            <a:pPr algn="ctr"/>
            <a:r>
              <a:rPr lang="en-US" sz="3600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Latin America, &amp; Australia</a:t>
            </a:r>
            <a:endParaRPr lang="en-US" sz="3600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67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2061"/>
            <a:ext cx="6840311" cy="5974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68110" y="0"/>
            <a:ext cx="36953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Canada</a:t>
            </a:r>
            <a:endParaRPr lang="en-US" sz="660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7" y="1107996"/>
            <a:ext cx="666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Your Task: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Label the </a:t>
            </a:r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physical features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that are numbered on the map of Canada below.</a:t>
            </a:r>
            <a:endParaRPr lang="en-US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5795" y="8468675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2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415795" y="8468675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15795" y="6516189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39250" y="7748968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4618" y="7176367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14618" y="7176367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15795" y="6543899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39250" y="7776678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7112" y="7335476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1226" y="7961344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6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61263" y="8009287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7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261263" y="7981577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-18390" y="7961344"/>
            <a:ext cx="434310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277112" y="7307766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304236" y="9136140"/>
            <a:ext cx="29728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Rocky Mountains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Great Lakes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Hudson Bay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St. Lawrence River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Canadian Shield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Pacific Ocean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Atlantic Ocean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91789" y="3962400"/>
            <a:ext cx="176947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999143" y="8897036"/>
            <a:ext cx="176947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824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340"/>
            <a:ext cx="6831589" cy="9166860"/>
          </a:xfrm>
        </p:spPr>
      </p:pic>
      <p:sp>
        <p:nvSpPr>
          <p:cNvPr id="5" name="Rectangle 4"/>
          <p:cNvSpPr/>
          <p:nvPr/>
        </p:nvSpPr>
        <p:spPr>
          <a:xfrm>
            <a:off x="82927" y="0"/>
            <a:ext cx="66657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Latin America</a:t>
            </a:r>
            <a:endParaRPr lang="en-US" sz="660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27" y="1107996"/>
            <a:ext cx="666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Your Task: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Label the countries that are numbered on the political map of Latin America below.</a:t>
            </a:r>
            <a:endParaRPr lang="en-US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970626" y="3681663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33279" y="3284621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16139" y="4873417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15794" y="3951721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28552" y="6505073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85552" y="5030290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85552" y="7202906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15794" y="5314775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33279" y="328462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434" y="343319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2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1241" y="375264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3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64267" y="4597235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09435" y="5347338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96409" y="503327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40584" y="6514735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96409" y="7230616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245568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340"/>
            <a:ext cx="6831589" cy="9166860"/>
          </a:xfrm>
        </p:spPr>
      </p:pic>
      <p:sp>
        <p:nvSpPr>
          <p:cNvPr id="5" name="Rectangle 4"/>
          <p:cNvSpPr/>
          <p:nvPr/>
        </p:nvSpPr>
        <p:spPr>
          <a:xfrm>
            <a:off x="82927" y="0"/>
            <a:ext cx="66657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Latin America</a:t>
            </a:r>
            <a:endParaRPr lang="en-US" sz="660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27" y="1107996"/>
            <a:ext cx="666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Your Task: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Label the countries that are numbered on the political map of Latin America below.</a:t>
            </a:r>
            <a:endParaRPr lang="en-US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2970626" y="3681663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33279" y="3284621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16139" y="4873417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15794" y="3951721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5228552" y="6505073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085552" y="5030290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085552" y="7202906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415794" y="5314775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33279" y="328462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804434" y="343319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2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651241" y="375264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3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64267" y="4597235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09435" y="5347338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096409" y="503327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240584" y="6514735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96409" y="7230616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76726" y="7202906"/>
            <a:ext cx="2972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Mexico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Cuba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Haiti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Panama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Colombia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Venezuela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Brazil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Bolivia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61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340"/>
            <a:ext cx="6831589" cy="9166860"/>
          </a:xfrm>
        </p:spPr>
      </p:pic>
      <p:sp>
        <p:nvSpPr>
          <p:cNvPr id="5" name="Rectangle 4"/>
          <p:cNvSpPr/>
          <p:nvPr/>
        </p:nvSpPr>
        <p:spPr>
          <a:xfrm>
            <a:off x="82927" y="0"/>
            <a:ext cx="66657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Latin America</a:t>
            </a:r>
            <a:endParaRPr lang="en-US" sz="660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27" y="1107996"/>
            <a:ext cx="666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Your Task: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Label the </a:t>
            </a:r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physical features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that are numbered on the physical map of Latin America below.</a:t>
            </a:r>
            <a:endParaRPr lang="en-US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794268" y="2477891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33279" y="3284621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16139" y="4873417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87600" y="4303414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35078" y="6893838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99954" y="6125163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31372" y="7781681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0154" y="6466785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33279" y="328462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4268" y="249299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2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06822" y="4317269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3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64267" y="4597235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0154" y="6494495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99954" y="6125163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529406" y="6925559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831372" y="780939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022966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20340"/>
            <a:ext cx="6831589" cy="9166860"/>
          </a:xfrm>
        </p:spPr>
      </p:pic>
      <p:sp>
        <p:nvSpPr>
          <p:cNvPr id="5" name="Rectangle 4"/>
          <p:cNvSpPr/>
          <p:nvPr/>
        </p:nvSpPr>
        <p:spPr>
          <a:xfrm>
            <a:off x="82927" y="0"/>
            <a:ext cx="666573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Latin America</a:t>
            </a:r>
            <a:endParaRPr lang="en-US" sz="660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927" y="1107996"/>
            <a:ext cx="666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Your Task: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Label the </a:t>
            </a:r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physical features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that are numbered on the map of Latin America below.</a:t>
            </a:r>
            <a:endParaRPr lang="en-US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1794268" y="2477891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33279" y="3284621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916139" y="4873417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87600" y="4303414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640871" y="6800095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999954" y="6125163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760156" y="7809391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50154" y="6466785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33279" y="328462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94268" y="249299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2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306822" y="4317269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3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64267" y="4597235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0154" y="6494495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99954" y="6125163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40871" y="6813950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7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760156" y="780939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8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13974" y="8178723"/>
            <a:ext cx="37163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Sierra Madre Mountains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Gulf of Mexico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Caribbean Sea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Panama Canal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Pacific Ocean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Amazon Rainforest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Andes Mountains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Atacama Desert</a:t>
            </a:r>
          </a:p>
        </p:txBody>
      </p:sp>
    </p:spTree>
    <p:extLst>
      <p:ext uri="{BB962C8B-B14F-4D97-AF65-F5344CB8AC3E}">
        <p14:creationId xmlns:p14="http://schemas.microsoft.com/office/powerpoint/2010/main" val="1988072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014" y="3262061"/>
            <a:ext cx="6925615" cy="63093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58954" y="0"/>
            <a:ext cx="431368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Australia</a:t>
            </a:r>
            <a:endParaRPr lang="en-US" sz="660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7" y="1107996"/>
            <a:ext cx="666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Your Task: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Label the </a:t>
            </a:r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physical features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that are numbered on the map of Australia below.</a:t>
            </a:r>
            <a:endParaRPr lang="en-US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6424" y="5260254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2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206424" y="5260254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95118" y="2663802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614753" y="4201475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674403" y="6599770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74403" y="6599770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95118" y="2670448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14753" y="4215330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54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7014" y="3262061"/>
            <a:ext cx="6925615" cy="630936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258954" y="0"/>
            <a:ext cx="431368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Australia</a:t>
            </a:r>
            <a:endParaRPr lang="en-US" sz="660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7" y="1107996"/>
            <a:ext cx="666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Your Task: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Label the </a:t>
            </a:r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physical features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that are numbered on the map of Australia below.</a:t>
            </a:r>
            <a:endParaRPr lang="en-US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06424" y="5260254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2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206424" y="5260254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4995118" y="2663802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614753" y="4201475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674403" y="6599770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674403" y="6599770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995118" y="2670448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614753" y="4215330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3974" y="8178723"/>
            <a:ext cx="37002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Great Victoria Desert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Ayers Rock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Coral Sea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Great Barrier Reef</a:t>
            </a:r>
          </a:p>
          <a:p>
            <a:pPr marL="342900" indent="-342900">
              <a:buAutoNum type="arabicPeriod"/>
            </a:pPr>
            <a:endParaRPr lang="en-US" dirty="0" smtClean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134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727694" y="2727694"/>
            <a:ext cx="1231338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9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2667001" y="2667000"/>
            <a:ext cx="1219200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319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58279" y="458279"/>
            <a:ext cx="7740203" cy="68236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957904" y="112294"/>
            <a:ext cx="1950980" cy="2648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08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22021"/>
            <a:ext cx="6858000" cy="10215999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latin typeface="KBScaredStraight" panose="02000603000000000000" pitchFamily="2" charset="0"/>
                <a:ea typeface="KBScaredStraight" panose="02000603000000000000" pitchFamily="2" charset="0"/>
              </a:rPr>
              <a:t>EUROPE</a:t>
            </a:r>
          </a:p>
          <a:p>
            <a:pPr algn="l"/>
            <a:r>
              <a:rPr lang="en-US" dirty="0">
                <a:latin typeface="KBScaredStraight" panose="02000603000000000000" pitchFamily="2" charset="0"/>
                <a:ea typeface="KBScaredStraight" panose="02000603000000000000" pitchFamily="2" charset="0"/>
              </a:rPr>
              <a:t>SS6G8 The student will locate selected features of Europe. </a:t>
            </a:r>
          </a:p>
          <a:p>
            <a:pPr algn="l"/>
            <a:r>
              <a:rPr lang="en-US" dirty="0">
                <a:latin typeface="KBScaredStraight" panose="02000603000000000000" pitchFamily="2" charset="0"/>
                <a:ea typeface="KBScaredStraight" panose="02000603000000000000" pitchFamily="2" charset="0"/>
              </a:rPr>
              <a:t>a. Locate on a world and regional political- physical map: the Danube River, Rhine River, English Channel, Mediterranean Sea, European Plain, the Alps, Pyrenees, Ural Mountains, Iberian Peninsula, and Scandinavian Peninsula. </a:t>
            </a:r>
          </a:p>
          <a:p>
            <a:pPr algn="l"/>
            <a:r>
              <a:rPr lang="en-US" dirty="0">
                <a:latin typeface="KBScaredStraight" panose="02000603000000000000" pitchFamily="2" charset="0"/>
                <a:ea typeface="KBScaredStraight" panose="02000603000000000000" pitchFamily="2" charset="0"/>
              </a:rPr>
              <a:t>b. Locate on a world and regional political-physical map the countries of Belgium, France, Germany, Italy, Poland, Russia, Spain, Ukraine, and United Kingdom. </a:t>
            </a:r>
          </a:p>
          <a:p>
            <a:pPr algn="l"/>
            <a:endParaRPr lang="en-US" b="1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algn="l"/>
            <a:r>
              <a:rPr lang="en-US" b="1" dirty="0">
                <a:latin typeface="KBScaredStraight" panose="02000603000000000000" pitchFamily="2" charset="0"/>
                <a:ea typeface="KBScaredStraight" panose="02000603000000000000" pitchFamily="2" charset="0"/>
              </a:rPr>
              <a:t>CANADA</a:t>
            </a:r>
          </a:p>
          <a:p>
            <a:pPr algn="l"/>
            <a:r>
              <a:rPr lang="en-US" dirty="0">
                <a:latin typeface="KBScaredStraight" panose="02000603000000000000" pitchFamily="2" charset="0"/>
                <a:ea typeface="KBScaredStraight" panose="02000603000000000000" pitchFamily="2" charset="0"/>
              </a:rPr>
              <a:t>SS6G5 The student will locate selected features of Canada. </a:t>
            </a:r>
          </a:p>
          <a:p>
            <a:pPr algn="l"/>
            <a:r>
              <a:rPr lang="en-US" dirty="0">
                <a:latin typeface="KBScaredStraight" panose="02000603000000000000" pitchFamily="2" charset="0"/>
                <a:ea typeface="KBScaredStraight" panose="02000603000000000000" pitchFamily="2" charset="0"/>
              </a:rPr>
              <a:t>a. Locate on a world and regional political-physical map: the St. Lawrence River, Hudson Bay, Atlantic Ocean, Pacific Ocean, the Great Lakes, Canadian Shield, and Rocky Mountains.</a:t>
            </a:r>
          </a:p>
          <a:p>
            <a:pPr algn="l"/>
            <a:endParaRPr lang="en-US" b="1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algn="l"/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LATIN AMERICA</a:t>
            </a:r>
            <a:endParaRPr lang="en-US" b="1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algn="l"/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SS6G1 </a:t>
            </a:r>
            <a:r>
              <a:rPr lang="en-US" dirty="0">
                <a:latin typeface="KBScaredStraight" panose="02000603000000000000" pitchFamily="2" charset="0"/>
                <a:ea typeface="KBScaredStraight" panose="02000603000000000000" pitchFamily="2" charset="0"/>
              </a:rPr>
              <a:t>The student will locate selected features of Latin America and the Caribbean. </a:t>
            </a:r>
          </a:p>
          <a:p>
            <a:pPr algn="l"/>
            <a:r>
              <a:rPr lang="en-US" dirty="0">
                <a:latin typeface="KBScaredStraight" panose="02000603000000000000" pitchFamily="2" charset="0"/>
                <a:ea typeface="KBScaredStraight" panose="02000603000000000000" pitchFamily="2" charset="0"/>
              </a:rPr>
              <a:t>a. Locate on a world and regional political-physical map: Amazon River, Caribbean Sea, Gulf of Mexico, Pacific Ocean, Panama Canal, Andes Mountains, Sierra Madre Mountains, and Atacama Desert. </a:t>
            </a:r>
          </a:p>
          <a:p>
            <a:pPr algn="l"/>
            <a:r>
              <a:rPr lang="en-US" dirty="0">
                <a:latin typeface="KBScaredStraight" panose="02000603000000000000" pitchFamily="2" charset="0"/>
                <a:ea typeface="KBScaredStraight" panose="02000603000000000000" pitchFamily="2" charset="0"/>
              </a:rPr>
              <a:t>b. Locate on a world and regional political-physical map the countries of Bolivia, Brazil, Colombia, Cuba, Haiti, Mexico, Panama, and Venezuela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.</a:t>
            </a:r>
          </a:p>
          <a:p>
            <a:pPr algn="l"/>
            <a:endParaRPr lang="en-US" dirty="0" smtClean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algn="l"/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AUSTRALIA</a:t>
            </a:r>
            <a:endParaRPr lang="en-US" b="1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algn="l"/>
            <a:r>
              <a:rPr lang="en-US" dirty="0">
                <a:latin typeface="KBScaredStraight" panose="02000603000000000000" pitchFamily="2" charset="0"/>
                <a:ea typeface="KBScaredStraight" panose="02000603000000000000" pitchFamily="2" charset="0"/>
              </a:rPr>
              <a:t>SS6G12 The student will be able to locate selected features of Australia. </a:t>
            </a:r>
          </a:p>
          <a:p>
            <a:pPr algn="l"/>
            <a:r>
              <a:rPr lang="en-US" dirty="0">
                <a:latin typeface="KBScaredStraight" panose="02000603000000000000" pitchFamily="2" charset="0"/>
                <a:ea typeface="KBScaredStraight" panose="02000603000000000000" pitchFamily="2" charset="0"/>
              </a:rPr>
              <a:t>a. Locate on a world and regional political-physical map: the Great Barrier Reef, Coral Sea, Ayers Rock, and Great Victoria Desert. </a:t>
            </a:r>
          </a:p>
          <a:p>
            <a:endParaRPr lang="en-US" b="1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pPr marL="342900" indent="-342900" algn="l">
              <a:buAutoNum type="alphaLcPeriod"/>
            </a:pPr>
            <a:endParaRPr lang="en-US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  <a:p>
            <a:endParaRPr lang="en-US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39314" y="0"/>
            <a:ext cx="4752969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Standards</a:t>
            </a:r>
            <a:endParaRPr lang="en-US" sz="660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7974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364" y="3109931"/>
            <a:ext cx="7236664" cy="68236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17928" y="0"/>
            <a:ext cx="339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Europe</a:t>
            </a:r>
            <a:endParaRPr lang="en-US" sz="660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7" y="1107996"/>
            <a:ext cx="666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Your Task: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Label the </a:t>
            </a:r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physical features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that are numbered on the map of Europe below.</a:t>
            </a:r>
            <a:endParaRPr lang="en-US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4979" y="5998187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2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903079" y="6015083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50176" y="7376913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43958" y="8141843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78674" y="7375150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78674" y="7330544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50176" y="737921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95344" y="8155698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97662" y="5994084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95084" y="4889404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6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3204" y="7548690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7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21478" y="7561579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05942" y="4875549"/>
            <a:ext cx="434310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590132" y="6007352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-21234" y="10380554"/>
            <a:ext cx="7015591" cy="394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-21233" y="2443543"/>
            <a:ext cx="6849500" cy="775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-201364" y="10147063"/>
            <a:ext cx="176947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-259368" y="9488055"/>
            <a:ext cx="7294668" cy="775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-300311" y="4953710"/>
            <a:ext cx="948011" cy="196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263977" y="6771119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53756" y="7699876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095752" y="6496595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095752" y="6493774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8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68469" y="6757300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9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57133" y="7712874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10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532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1364" y="3109931"/>
            <a:ext cx="7236664" cy="682364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17928" y="0"/>
            <a:ext cx="339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Europe</a:t>
            </a:r>
            <a:endParaRPr lang="en-US" sz="660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7" y="1107996"/>
            <a:ext cx="666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Your Task: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Label the </a:t>
            </a:r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physical features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that are numbered on the map of Europe below.</a:t>
            </a:r>
            <a:endParaRPr lang="en-US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4979" y="5998187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2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903079" y="6015083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050176" y="7376913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443958" y="8141843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78674" y="7375150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78674" y="7330544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050176" y="737921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95344" y="8155698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597662" y="5994084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95084" y="4889404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6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3204" y="7548690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7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21478" y="7561579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805942" y="4875549"/>
            <a:ext cx="434310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590132" y="6007352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-21234" y="10380554"/>
            <a:ext cx="7015591" cy="394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-21233" y="2443543"/>
            <a:ext cx="6849500" cy="775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-201364" y="10147063"/>
            <a:ext cx="176947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-259368" y="9488055"/>
            <a:ext cx="7294668" cy="775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-300311" y="4953710"/>
            <a:ext cx="948011" cy="196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263977" y="6771119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253756" y="7699876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095752" y="6496595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095752" y="6493774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8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68469" y="6757300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9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257133" y="7712874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10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80103" y="9281504"/>
            <a:ext cx="46683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Alps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English Channel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Pyrenees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Mediterranean Sea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Ural Mountains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Scandinavian Peninsula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Iberian Peninsula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Rhine River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European Plain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Danube River</a:t>
            </a: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155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71" y="2421780"/>
            <a:ext cx="6870361" cy="7236569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angle 6"/>
          <p:cNvSpPr/>
          <p:nvPr/>
        </p:nvSpPr>
        <p:spPr>
          <a:xfrm>
            <a:off x="1717928" y="0"/>
            <a:ext cx="339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Europe</a:t>
            </a:r>
            <a:endParaRPr lang="en-US" sz="660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7" y="1107996"/>
            <a:ext cx="666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Your Task: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Label the </a:t>
            </a:r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physical features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that are numbered on the map of Europe below.</a:t>
            </a:r>
            <a:endParaRPr lang="en-US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8793" y="6071020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2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634865" y="6057165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373976" y="7532440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70175" y="7970287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1978674" y="7375150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1978674" y="7330544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57662" y="7534998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65763" y="7982648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57035" y="6021207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95084" y="4206089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6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3706" y="8007822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7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78372" y="7982648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795084" y="4206089"/>
            <a:ext cx="434310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396422" y="6039333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-21234" y="10380554"/>
            <a:ext cx="7015591" cy="3946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-201364" y="10147063"/>
            <a:ext cx="176947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97412" y="6560681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612295" y="6978108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174172" y="6348305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201258" y="6348305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8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97412" y="653297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9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12295" y="6941675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10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9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771" y="2421780"/>
            <a:ext cx="6870361" cy="723656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17928" y="0"/>
            <a:ext cx="339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Europe</a:t>
            </a:r>
            <a:endParaRPr lang="en-US" sz="660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7" y="1107996"/>
            <a:ext cx="666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Your Task: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Label the </a:t>
            </a:r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physical features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that are numbered on the map of Europe below.</a:t>
            </a:r>
            <a:endParaRPr lang="en-US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8793" y="6071020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2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634865" y="6057165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1373976" y="7532440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070175" y="7970287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04110" y="7094924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88347" y="7094924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57662" y="7534998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065763" y="7982648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57035" y="6021207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795084" y="4206089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6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93706" y="8007822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7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78372" y="7982648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795084" y="4206089"/>
            <a:ext cx="434310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396422" y="6039333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2797412" y="6560681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3612295" y="6978108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174172" y="6348305"/>
            <a:ext cx="445168" cy="39704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201258" y="6348305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8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97412" y="6532971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9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612295" y="6941675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10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6759" y="9631627"/>
            <a:ext cx="4668343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Alps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English Channel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Pyrenees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Mediterranean Sea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Ural Mountains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Scandinavian Peninsula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Iberian Peninsula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Rhine River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European Plain</a:t>
            </a:r>
          </a:p>
          <a:p>
            <a:pPr marL="342900" indent="-342900">
              <a:buAutoNum type="arabicPeriod"/>
            </a:pPr>
            <a:r>
              <a:rPr lang="en-US" sz="1600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Danube River</a:t>
            </a:r>
          </a:p>
          <a:p>
            <a:pPr marL="342900" indent="-342900">
              <a:buAutoNum type="arabicPeriod"/>
            </a:pP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65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0901"/>
            <a:ext cx="6858000" cy="52185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17928" y="0"/>
            <a:ext cx="339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Europe</a:t>
            </a:r>
            <a:endParaRPr lang="en-US" sz="660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7" y="1107996"/>
            <a:ext cx="666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Your Task: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Label the </a:t>
            </a:r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political features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that are numbered on the map of Europe below.</a:t>
            </a:r>
            <a:endParaRPr lang="en-US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4979" y="5998187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2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903079" y="6015083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70334" y="6207565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757689" y="7773037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63656" y="6939484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334294" y="6915150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70334" y="6227459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44269" y="7773037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19751" y="6527385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78459" y="5392862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6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26617" y="7336526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7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326617" y="7315832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380849" y="5395160"/>
            <a:ext cx="434310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03592" y="6527385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-21233" y="2443543"/>
            <a:ext cx="6849500" cy="775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-300311" y="4953710"/>
            <a:ext cx="948011" cy="196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972458" y="6105510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549286" y="6345371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565108" y="6342719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8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89149" y="6105510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9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1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80901"/>
            <a:ext cx="6858000" cy="521855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717928" y="0"/>
            <a:ext cx="339573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Europe</a:t>
            </a:r>
            <a:endParaRPr lang="en-US" sz="660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7" y="1107996"/>
            <a:ext cx="666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Your Task: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Label the </a:t>
            </a:r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political features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that are numbered on the map of Europe below.</a:t>
            </a:r>
            <a:endParaRPr lang="en-US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64979" y="5998187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2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1903079" y="6015083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070334" y="6207565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757689" y="7773037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363656" y="6939484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334294" y="6915150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70334" y="6227459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744269" y="7773037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319751" y="6527385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378459" y="5392862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6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326617" y="7336526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7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3326617" y="7315832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380849" y="5395160"/>
            <a:ext cx="434310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03592" y="6527385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-21233" y="2443543"/>
            <a:ext cx="6849500" cy="7757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-300311" y="4953710"/>
            <a:ext cx="948011" cy="19614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3972458" y="6105510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2549286" y="6345371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565108" y="6342719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8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89149" y="6105510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9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04236" y="9136140"/>
            <a:ext cx="29728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France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United Kingdom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Germany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Spain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Ukraine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Russia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Italy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Belgium</a:t>
            </a:r>
          </a:p>
          <a:p>
            <a:pPr marL="342900" indent="-342900">
              <a:buAutoNum type="arabicPeriod"/>
            </a:pPr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Poland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08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82061"/>
            <a:ext cx="6840311" cy="597423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568110" y="0"/>
            <a:ext cx="369537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cap="none" spc="0" dirty="0" smtClean="0">
                <a:ln w="10160">
                  <a:solidFill>
                    <a:sysClr val="windowText" lastClr="00000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KG Second Chances Solid" panose="02000000000000000000" pitchFamily="2" charset="0"/>
              </a:rPr>
              <a:t>Canada</a:t>
            </a:r>
            <a:endParaRPr lang="en-US" sz="6600" cap="none" spc="0" dirty="0">
              <a:ln w="10160">
                <a:solidFill>
                  <a:sysClr val="windowText" lastClr="000000"/>
                </a:solidFill>
                <a:prstDash val="solid"/>
              </a:ln>
              <a:solidFill>
                <a:srgbClr val="0070C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KG Second Chances Solid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27" y="1107996"/>
            <a:ext cx="66657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Your Task: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Label the </a:t>
            </a:r>
            <a:r>
              <a:rPr lang="en-US" b="1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physical features </a:t>
            </a:r>
            <a:r>
              <a:rPr lang="en-US" dirty="0" smtClean="0">
                <a:latin typeface="KBScaredStraight" panose="02000603000000000000" pitchFamily="2" charset="0"/>
                <a:ea typeface="KBScaredStraight" panose="02000603000000000000" pitchFamily="2" charset="0"/>
              </a:rPr>
              <a:t>that are numbered on the map of Canada below.</a:t>
            </a:r>
            <a:endParaRPr lang="en-US" dirty="0"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15795" y="8468675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2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3415795" y="8468675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415795" y="6516189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039250" y="7748968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4618" y="7176367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14618" y="7176367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15795" y="6543899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39250" y="7776678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77112" y="7335476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-21226" y="7961344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6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61263" y="8009287"/>
            <a:ext cx="445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KBScaredStraight" panose="02000603000000000000" pitchFamily="2" charset="0"/>
                <a:ea typeface="KBScaredStraight" panose="02000603000000000000" pitchFamily="2" charset="0"/>
              </a:rPr>
              <a:t>7</a:t>
            </a:r>
            <a:endParaRPr lang="en-US" dirty="0">
              <a:solidFill>
                <a:srgbClr val="FF0000"/>
              </a:solidFill>
              <a:latin typeface="KBScaredStraight" panose="02000603000000000000" pitchFamily="2" charset="0"/>
              <a:ea typeface="KBScaredStraight" panose="02000603000000000000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6261263" y="7981577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-18390" y="7961344"/>
            <a:ext cx="434310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3277112" y="7307766"/>
            <a:ext cx="445168" cy="397042"/>
          </a:xfrm>
          <a:prstGeom prst="ellipse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491789" y="3962400"/>
            <a:ext cx="176947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5039250" y="8865717"/>
            <a:ext cx="1769474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35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5977</TotalTime>
  <Words>748</Words>
  <Application>Microsoft Office PowerPoint</Application>
  <PresentationFormat>Custom</PresentationFormat>
  <Paragraphs>221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Trantow</dc:creator>
  <cp:lastModifiedBy>Susan</cp:lastModifiedBy>
  <cp:revision>17</cp:revision>
  <dcterms:created xsi:type="dcterms:W3CDTF">2013-09-25T13:52:48Z</dcterms:created>
  <dcterms:modified xsi:type="dcterms:W3CDTF">2014-04-05T17:34:53Z</dcterms:modified>
</cp:coreProperties>
</file>