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259" r:id="rId2"/>
    <p:sldId id="271" r:id="rId3"/>
    <p:sldId id="347" r:id="rId4"/>
    <p:sldId id="280" r:id="rId5"/>
    <p:sldId id="334" r:id="rId6"/>
    <p:sldId id="354" r:id="rId7"/>
    <p:sldId id="348" r:id="rId8"/>
    <p:sldId id="351" r:id="rId9"/>
    <p:sldId id="352" r:id="rId10"/>
    <p:sldId id="349" r:id="rId11"/>
    <p:sldId id="350" r:id="rId12"/>
    <p:sldId id="353" r:id="rId13"/>
    <p:sldId id="286" r:id="rId14"/>
    <p:sldId id="279" r:id="rId15"/>
    <p:sldId id="338" r:id="rId16"/>
    <p:sldId id="357" r:id="rId17"/>
    <p:sldId id="358" r:id="rId18"/>
    <p:sldId id="359" r:id="rId19"/>
    <p:sldId id="355" r:id="rId20"/>
    <p:sldId id="360" r:id="rId21"/>
    <p:sldId id="361" r:id="rId22"/>
    <p:sldId id="362" r:id="rId23"/>
    <p:sldId id="363" r:id="rId24"/>
    <p:sldId id="364" r:id="rId25"/>
    <p:sldId id="365" r:id="rId26"/>
    <p:sldId id="366"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1" autoAdjust="0"/>
    <p:restoredTop sz="98835" autoAdjust="0"/>
  </p:normalViewPr>
  <p:slideViewPr>
    <p:cSldViewPr snapToObjects="1">
      <p:cViewPr>
        <p:scale>
          <a:sx n="75" d="100"/>
          <a:sy n="75" d="100"/>
        </p:scale>
        <p:origin x="-72"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4/27/2014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(3</a:t>
            </a:r>
            <a:r>
              <a:rPr lang="en-US" baseline="0" dirty="0" smtClean="0">
                <a:ea typeface="+mn-ea"/>
                <a:cs typeface="+mn-cs"/>
              </a:rPr>
              <a:t> </a:t>
            </a:r>
            <a:r>
              <a:rPr lang="en-US" dirty="0" smtClean="0">
                <a:ea typeface="+mn-ea"/>
                <a:cs typeface="+mn-cs"/>
              </a:rPr>
              <a:t>min) 34</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Take a moment to</a:t>
            </a:r>
            <a:r>
              <a:rPr lang="en-US" baseline="0" dirty="0" smtClean="0">
                <a:ea typeface="+mn-ea"/>
                <a:cs typeface="+mn-cs"/>
              </a:rPr>
              <a:t> poll the students on the first observational question. If they need reminders, quickly scroll back to each guided practice slide so they can have another look.</a:t>
            </a:r>
          </a:p>
          <a:p>
            <a:pPr eaLnBrk="1" hangingPunct="1">
              <a:spcBef>
                <a:spcPct val="0"/>
              </a:spcBef>
              <a:buFontTx/>
              <a:buChar char="•"/>
              <a:defRPr/>
            </a:pPr>
            <a:r>
              <a:rPr lang="en-US" baseline="0" dirty="0" smtClean="0">
                <a:ea typeface="+mn-ea"/>
                <a:cs typeface="+mn-cs"/>
              </a:rPr>
              <a:t> The aim is for students to notice that TIME was the independent variable in all 3 of the guided practice questions.</a:t>
            </a:r>
          </a:p>
          <a:p>
            <a:pPr eaLnBrk="1" hangingPunct="1">
              <a:spcBef>
                <a:spcPct val="0"/>
              </a:spcBef>
              <a:buFontTx/>
              <a:buChar char="•"/>
              <a:defRPr/>
            </a:pPr>
            <a:r>
              <a:rPr lang="en-US" baseline="0" dirty="0" smtClean="0">
                <a:ea typeface="+mn-ea"/>
                <a:cs typeface="+mn-cs"/>
              </a:rPr>
              <a:t> Click to reveal this observation after your brief discussion</a:t>
            </a:r>
          </a:p>
          <a:p>
            <a:pPr eaLnBrk="1" hangingPunct="1">
              <a:spcBef>
                <a:spcPct val="0"/>
              </a:spcBef>
              <a:buFontTx/>
              <a:buChar char="•"/>
              <a:defRPr/>
            </a:pPr>
            <a:r>
              <a:rPr lang="en-US" baseline="0" dirty="0" smtClean="0">
                <a:ea typeface="+mn-ea"/>
                <a:cs typeface="+mn-cs"/>
              </a:rPr>
              <a:t> Allow students to make conjectures as to WHY this is the case—what is special about time? Poll them!</a:t>
            </a:r>
          </a:p>
          <a:p>
            <a:pPr eaLnBrk="1" hangingPunct="1">
              <a:spcBef>
                <a:spcPct val="0"/>
              </a:spcBef>
              <a:buFontTx/>
              <a:buChar char="•"/>
              <a:defRPr/>
            </a:pPr>
            <a:r>
              <a:rPr lang="en-US" baseline="0" dirty="0" smtClean="0">
                <a:ea typeface="+mn-ea"/>
                <a:cs typeface="+mn-cs"/>
              </a:rPr>
              <a:t> Click to reveal, discuss how this aligns with students’ thinking. Make sure everyone understands that time is a popular independent variable, because time often ‘causes’ change in other things!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(3 min) 37</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is an example where time is not the independent variable,</a:t>
            </a:r>
            <a:r>
              <a:rPr lang="en-US" baseline="0" dirty="0" smtClean="0">
                <a:ea typeface="+mn-ea"/>
                <a:cs typeface="+mn-cs"/>
              </a:rPr>
              <a:t> to make a point that we always need to think about it carefully and consider which variable depends on the other based on the scenario!</a:t>
            </a:r>
          </a:p>
          <a:p>
            <a:pPr eaLnBrk="1" hangingPunct="1">
              <a:spcBef>
                <a:spcPct val="0"/>
              </a:spcBef>
              <a:buFontTx/>
              <a:buChar char="•"/>
              <a:defRPr/>
            </a:pPr>
            <a:r>
              <a:rPr lang="en-US" baseline="0" dirty="0" smtClean="0">
                <a:ea typeface="+mn-ea"/>
                <a:cs typeface="+mn-cs"/>
              </a:rPr>
              <a:t> Instruct students to follow the same procedures to identify the variables and relationship between them, then click to reveal answers.</a:t>
            </a:r>
          </a:p>
          <a:p>
            <a:pPr eaLnBrk="1" hangingPunct="1">
              <a:spcBef>
                <a:spcPct val="0"/>
              </a:spcBef>
              <a:buFontTx/>
              <a:buChar char="•"/>
              <a:defRPr/>
            </a:pPr>
            <a:r>
              <a:rPr lang="en-US" baseline="0" dirty="0" smtClean="0">
                <a:ea typeface="+mn-ea"/>
                <a:cs typeface="+mn-cs"/>
              </a:rPr>
              <a:t> For the sake of one more practice problem, have students come up with the expression as well, before moving on to the Explore </a:t>
            </a:r>
            <a:r>
              <a:rPr lang="en-US" baseline="0" dirty="0" err="1" smtClean="0">
                <a:ea typeface="+mn-ea"/>
                <a:cs typeface="+mn-cs"/>
              </a:rPr>
              <a:t>classwork</a:t>
            </a:r>
            <a:r>
              <a:rPr lang="en-US" baseline="0" dirty="0" smtClean="0">
                <a:ea typeface="+mn-ea"/>
                <a:cs typeface="+mn-cs"/>
              </a:rPr>
              <a:t>.</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(20 min) 57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Pass out the </a:t>
            </a:r>
            <a:r>
              <a:rPr lang="en-US" dirty="0" err="1" smtClean="0">
                <a:ea typeface="+mn-ea"/>
                <a:cs typeface="+mn-cs"/>
              </a:rPr>
              <a:t>classwork</a:t>
            </a:r>
            <a:r>
              <a:rPr lang="en-US" dirty="0" smtClean="0">
                <a:ea typeface="+mn-ea"/>
                <a:cs typeface="+mn-cs"/>
              </a:rPr>
              <a:t>: “Variable Relationships and Expressions for Scenarios”</a:t>
            </a:r>
          </a:p>
          <a:p>
            <a:pPr eaLnBrk="1" hangingPunct="1">
              <a:spcBef>
                <a:spcPct val="0"/>
              </a:spcBef>
              <a:buFontTx/>
              <a:buChar char="•"/>
              <a:defRPr/>
            </a:pPr>
            <a:r>
              <a:rPr lang="en-US" dirty="0" smtClean="0">
                <a:ea typeface="+mn-ea"/>
                <a:cs typeface="+mn-cs"/>
              </a:rPr>
              <a:t> Set parameters—I</a:t>
            </a:r>
            <a:r>
              <a:rPr lang="en-US" baseline="0" dirty="0" smtClean="0">
                <a:ea typeface="+mn-ea"/>
                <a:cs typeface="+mn-cs"/>
              </a:rPr>
              <a:t> recommend allowing students to work in pairs/small groups to complete the assignment</a:t>
            </a:r>
          </a:p>
          <a:p>
            <a:pPr eaLnBrk="1" hangingPunct="1">
              <a:spcBef>
                <a:spcPct val="0"/>
              </a:spcBef>
              <a:buFontTx/>
              <a:buChar char="•"/>
              <a:defRPr/>
            </a:pPr>
            <a:r>
              <a:rPr lang="en-US" baseline="0" dirty="0" smtClean="0">
                <a:ea typeface="+mn-ea"/>
                <a:cs typeface="+mn-cs"/>
              </a:rPr>
              <a:t> Announce how much time you will be giving to students to complete the CW (about 20-25 minutes should suffice), then click the stopwatch to set the timer. If your class blocks are short and another day is needed, use discretion for if you will ask the students to complete the rest of this assignment as HW, and give the other HW supplied with this lesson the following day.</a:t>
            </a:r>
          </a:p>
          <a:p>
            <a:pPr eaLnBrk="1" hangingPunct="1">
              <a:spcBef>
                <a:spcPct val="0"/>
              </a:spcBef>
              <a:buFontTx/>
              <a:buChar char="•"/>
              <a:defRPr/>
            </a:pPr>
            <a:r>
              <a:rPr lang="en-US" baseline="0" dirty="0" smtClean="0">
                <a:ea typeface="+mn-ea"/>
                <a:cs typeface="+mn-cs"/>
              </a:rPr>
              <a:t> Circulate and confer with students as they work, but give very little help as possible to keep rigor high! Note any common misconceptions as you make your way around the room</a:t>
            </a:r>
          </a:p>
          <a:p>
            <a:pPr eaLnBrk="1" hangingPunct="1">
              <a:spcBef>
                <a:spcPct val="0"/>
              </a:spcBef>
              <a:buFontTx/>
              <a:buChar char="•"/>
              <a:defRPr/>
            </a:pPr>
            <a:r>
              <a:rPr lang="en-US" baseline="0" dirty="0" smtClean="0">
                <a:ea typeface="+mn-ea"/>
                <a:cs typeface="+mn-cs"/>
              </a:rPr>
              <a:t> When timer sounds, proceed to next slide to address common confusions and review any questions the students may need additional class discourse on.</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defRPr/>
            </a:pPr>
            <a:r>
              <a:rPr lang="en-US" u="none" dirty="0" smtClean="0">
                <a:ea typeface="+mn-ea"/>
                <a:cs typeface="+mn-cs"/>
              </a:rPr>
              <a:t>Make</a:t>
            </a:r>
            <a:r>
              <a:rPr lang="en-US" u="none" baseline="0" dirty="0" smtClean="0">
                <a:ea typeface="+mn-ea"/>
                <a:cs typeface="+mn-cs"/>
              </a:rPr>
              <a:t> copies of the </a:t>
            </a:r>
            <a:r>
              <a:rPr lang="en-US" u="none" baseline="0" dirty="0" err="1" smtClean="0">
                <a:ea typeface="+mn-ea"/>
                <a:cs typeface="+mn-cs"/>
              </a:rPr>
              <a:t>classwork</a:t>
            </a:r>
            <a:r>
              <a:rPr lang="en-US" u="none" baseline="0" dirty="0" smtClean="0">
                <a:ea typeface="+mn-ea"/>
                <a:cs typeface="+mn-cs"/>
              </a:rPr>
              <a:t> for distribution.</a:t>
            </a:r>
            <a:endParaRPr lang="en-US" u="none"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(10 min/as needed) 67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Use your normal routines</a:t>
            </a:r>
            <a:r>
              <a:rPr lang="en-US" baseline="0" dirty="0" smtClean="0">
                <a:ea typeface="+mn-ea"/>
                <a:cs typeface="+mn-cs"/>
              </a:rPr>
              <a:t> around students sharing out their confusions for any of the problems on the CW, or about the concepts in general—have electronic CW ready to project onto the board as well.</a:t>
            </a:r>
          </a:p>
          <a:p>
            <a:pPr eaLnBrk="1" hangingPunct="1">
              <a:spcBef>
                <a:spcPct val="0"/>
              </a:spcBef>
              <a:buFontTx/>
              <a:buChar char="•"/>
              <a:defRPr/>
            </a:pPr>
            <a:r>
              <a:rPr lang="en-US" baseline="0" dirty="0" smtClean="0">
                <a:ea typeface="+mn-ea"/>
                <a:cs typeface="+mn-cs"/>
              </a:rPr>
              <a:t> Allow for as much time as your class needs, but try to allow 5-8 </a:t>
            </a:r>
            <a:r>
              <a:rPr lang="en-US" baseline="0" dirty="0" err="1" smtClean="0">
                <a:ea typeface="+mn-ea"/>
                <a:cs typeface="+mn-cs"/>
              </a:rPr>
              <a:t>mins</a:t>
            </a:r>
            <a:r>
              <a:rPr lang="en-US" baseline="0" dirty="0" smtClean="0">
                <a:ea typeface="+mn-ea"/>
                <a:cs typeface="+mn-cs"/>
              </a:rPr>
              <a:t> left in the class for the Exit Ticket.</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Please</a:t>
            </a:r>
            <a:r>
              <a:rPr lang="en-US" u="none" baseline="0" dirty="0" smtClean="0">
                <a:ea typeface="+mn-ea"/>
                <a:cs typeface="+mn-cs"/>
              </a:rPr>
              <a:t> have calling sticks ready to randomize how you will have groups share out this information. If possible, have most or every group share out to hold students responsible for reflecting on the process.</a:t>
            </a:r>
            <a:endParaRPr lang="en-US" u="none"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smtClean="0">
                <a:ea typeface="+mn-ea"/>
                <a:cs typeface="+mn-cs"/>
              </a:rPr>
              <a:t>(</a:t>
            </a:r>
            <a:r>
              <a:rPr lang="en-US" dirty="0" smtClean="0">
                <a:ea typeface="+mn-ea"/>
                <a:cs typeface="+mn-cs"/>
              </a:rPr>
              <a:t>6</a:t>
            </a:r>
            <a:r>
              <a:rPr lang="en-US" smtClean="0">
                <a:ea typeface="+mn-ea"/>
                <a:cs typeface="+mn-cs"/>
              </a:rPr>
              <a:t> </a:t>
            </a:r>
            <a:r>
              <a:rPr lang="en-US" dirty="0" smtClean="0">
                <a:ea typeface="+mn-ea"/>
                <a:cs typeface="+mn-cs"/>
              </a:rPr>
              <a:t>min</a:t>
            </a:r>
            <a:r>
              <a:rPr lang="en-US" smtClean="0">
                <a:ea typeface="+mn-ea"/>
                <a:cs typeface="+mn-cs"/>
              </a:rPr>
              <a:t>) 73 </a:t>
            </a:r>
            <a:r>
              <a:rPr lang="en-US" dirty="0" smtClean="0">
                <a:ea typeface="+mn-ea"/>
                <a:cs typeface="+mn-cs"/>
              </a:rPr>
              <a:t>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Ask students to take out a blank piece</a:t>
            </a:r>
            <a:r>
              <a:rPr lang="en-US" baseline="0" dirty="0" smtClean="0">
                <a:ea typeface="+mn-ea"/>
                <a:cs typeface="+mn-cs"/>
              </a:rPr>
              <a:t> of paper, or distribute the paper. Instruct them to write their name, date, and “exit ticket” at the top.</a:t>
            </a:r>
          </a:p>
          <a:p>
            <a:pPr eaLnBrk="1" hangingPunct="1">
              <a:spcBef>
                <a:spcPct val="0"/>
              </a:spcBef>
              <a:buFontTx/>
              <a:buChar char="•"/>
              <a:defRPr/>
            </a:pPr>
            <a:r>
              <a:rPr lang="en-US" baseline="0" dirty="0" smtClean="0">
                <a:ea typeface="+mn-ea"/>
                <a:cs typeface="+mn-cs"/>
              </a:rPr>
              <a:t> Remind students that Exit Tickets are to be done ‘solo’ –eyes on own papers only please</a:t>
            </a:r>
          </a:p>
          <a:p>
            <a:pPr eaLnBrk="1" hangingPunct="1">
              <a:spcBef>
                <a:spcPct val="0"/>
              </a:spcBef>
              <a:buFontTx/>
              <a:buChar char="•"/>
              <a:defRPr/>
            </a:pPr>
            <a:r>
              <a:rPr lang="en-US" baseline="0" dirty="0" smtClean="0">
                <a:ea typeface="+mn-ea"/>
                <a:cs typeface="+mn-cs"/>
              </a:rPr>
              <a:t> This should only take 5-8 minutes to complete—leave enough time (a minute or two) for students to receive the HW before the end of class!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Have</a:t>
            </a:r>
            <a:r>
              <a:rPr lang="en-US" u="none" baseline="0" dirty="0" smtClean="0">
                <a:ea typeface="+mn-ea"/>
                <a:cs typeface="+mn-cs"/>
              </a:rPr>
              <a:t> an extension question provided in the lesson materials (or one of your own!) ready for students who breeze through this exit ticket quickly!</a:t>
            </a:r>
            <a:endParaRPr lang="en-US" u="none" dirty="0" smtClean="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704B1C5-E762-4F55-9405-94C1B3EA818C}"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(2 min) 75 </a:t>
            </a:r>
            <a:r>
              <a:rPr lang="en-US" dirty="0" err="1" smtClean="0">
                <a:ea typeface="+mn-ea"/>
                <a:cs typeface="+mn-cs"/>
              </a:rPr>
              <a:t>mins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Distribute the HW </a:t>
            </a: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Change due date if needed.</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True</a:t>
            </a:r>
          </a:p>
        </p:txBody>
      </p:sp>
      <p:sp>
        <p:nvSpPr>
          <p:cNvPr id="4" name="Slide Number Placeholder 3"/>
          <p:cNvSpPr>
            <a:spLocks noGrp="1"/>
          </p:cNvSpPr>
          <p:nvPr>
            <p:ph type="sldNum" sz="quarter" idx="10"/>
          </p:nvPr>
        </p:nvSpPr>
        <p:spPr/>
        <p:txBody>
          <a:bodyPr/>
          <a:lstStyle/>
          <a:p>
            <a:fld id="{C904EE9E-874A-4B06-8FAE-CA4FA4808C05}"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A</a:t>
            </a:r>
          </a:p>
        </p:txBody>
      </p:sp>
      <p:sp>
        <p:nvSpPr>
          <p:cNvPr id="4" name="Slide Number Placeholder 3"/>
          <p:cNvSpPr>
            <a:spLocks noGrp="1"/>
          </p:cNvSpPr>
          <p:nvPr>
            <p:ph type="sldNum" sz="quarter" idx="10"/>
          </p:nvPr>
        </p:nvSpPr>
        <p:spPr/>
        <p:txBody>
          <a:bodyPr/>
          <a:lstStyle/>
          <a:p>
            <a:fld id="{C904EE9E-874A-4B06-8FAE-CA4FA4808C05}"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True</a:t>
            </a:r>
          </a:p>
        </p:txBody>
      </p:sp>
      <p:sp>
        <p:nvSpPr>
          <p:cNvPr id="4" name="Slide Number Placeholder 3"/>
          <p:cNvSpPr>
            <a:spLocks noGrp="1"/>
          </p:cNvSpPr>
          <p:nvPr>
            <p:ph type="sldNum" sz="quarter" idx="10"/>
          </p:nvPr>
        </p:nvSpPr>
        <p:spPr/>
        <p:txBody>
          <a:bodyPr/>
          <a:lstStyle/>
          <a:p>
            <a:fld id="{C904EE9E-874A-4B06-8FAE-CA4FA4808C05}"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sz="900" dirty="0" smtClean="0">
                <a:ea typeface="+mn-ea"/>
                <a:cs typeface="+mn-cs"/>
              </a:rPr>
              <a:t>(5 min) 5</a:t>
            </a:r>
            <a:r>
              <a:rPr lang="en-US" sz="900" baseline="0" dirty="0" smtClean="0">
                <a:ea typeface="+mn-ea"/>
                <a:cs typeface="+mn-cs"/>
              </a:rPr>
              <a:t> minutes</a:t>
            </a:r>
            <a:endParaRPr lang="en-US" sz="900" dirty="0" smtClean="0">
              <a:ea typeface="+mn-ea"/>
              <a:cs typeface="+mn-cs"/>
            </a:endParaRP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Allow</a:t>
            </a:r>
            <a:r>
              <a:rPr lang="en-US" sz="900" baseline="0" dirty="0" smtClean="0">
                <a:ea typeface="+mn-ea"/>
                <a:cs typeface="+mn-cs"/>
              </a:rPr>
              <a:t> students to complete this warm up according to your regular “do now” routine. Click the stopwatch if you want to project the time limit for students.</a:t>
            </a:r>
          </a:p>
          <a:p>
            <a:pPr eaLnBrk="1" hangingPunct="1">
              <a:spcBef>
                <a:spcPct val="0"/>
              </a:spcBef>
              <a:buFontTx/>
              <a:buChar char="•"/>
              <a:defRPr/>
            </a:pPr>
            <a:r>
              <a:rPr lang="en-US" sz="900" baseline="0" dirty="0" smtClean="0">
                <a:ea typeface="+mn-ea"/>
                <a:cs typeface="+mn-cs"/>
              </a:rPr>
              <a:t> Recommended: teacher/student reads the scenario and questions aloud. Clarify and student questions on the directions, but instruct students to try it out giving minimal guidance. </a:t>
            </a:r>
          </a:p>
          <a:p>
            <a:pPr eaLnBrk="1" hangingPunct="1">
              <a:spcBef>
                <a:spcPct val="0"/>
              </a:spcBef>
              <a:buFontTx/>
              <a:buChar char="•"/>
              <a:defRPr/>
            </a:pPr>
            <a:r>
              <a:rPr lang="en-US" sz="900" baseline="0" dirty="0" smtClean="0">
                <a:ea typeface="+mn-ea"/>
                <a:cs typeface="+mn-cs"/>
              </a:rPr>
              <a:t> Once students are ready, click “SOLUTION” at lower right of slide.</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marL="171450" indent="-171450" eaLnBrk="1" hangingPunct="1">
              <a:spcBef>
                <a:spcPct val="0"/>
              </a:spcBef>
              <a:buFont typeface="Arial" pitchFamily="34" charset="0"/>
              <a:buChar char="•"/>
              <a:defRPr/>
            </a:pPr>
            <a:r>
              <a:rPr lang="en-US" sz="900" u="none" dirty="0" smtClean="0">
                <a:ea typeface="+mn-ea"/>
                <a:cs typeface="+mn-cs"/>
              </a:rPr>
              <a:t>Note that, while writing</a:t>
            </a:r>
            <a:r>
              <a:rPr lang="en-US" sz="900" u="none" baseline="0" dirty="0" smtClean="0">
                <a:ea typeface="+mn-ea"/>
                <a:cs typeface="+mn-cs"/>
              </a:rPr>
              <a:t> tables to match scenarios is not the focus of this lesson, it is a habit that is encouraged and practiced across many of the EE strand lessons (and beyond). Feel free to give the appropriate level of guidance to your students in regard to creating/using tables.</a:t>
            </a:r>
            <a:endParaRPr lang="en-US" sz="900" u="none"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A</a:t>
            </a:r>
          </a:p>
        </p:txBody>
      </p:sp>
      <p:sp>
        <p:nvSpPr>
          <p:cNvPr id="4" name="Slide Number Placeholder 3"/>
          <p:cNvSpPr>
            <a:spLocks noGrp="1"/>
          </p:cNvSpPr>
          <p:nvPr>
            <p:ph type="sldNum" sz="quarter" idx="10"/>
          </p:nvPr>
        </p:nvSpPr>
        <p:spPr/>
        <p:txBody>
          <a:bodyPr/>
          <a:lstStyle/>
          <a:p>
            <a:fld id="{C904EE9E-874A-4B06-8FAE-CA4FA4808C05}"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Teacher’s instructions: </a:t>
            </a:r>
            <a:r>
              <a:rPr lang="en-US" dirty="0" smtClean="0">
                <a:solidFill>
                  <a:srgbClr val="000000"/>
                </a:solidFill>
                <a:latin typeface="Comic Sans MS - 24"/>
              </a:rPr>
              <a:t>The price after</a:t>
            </a:r>
            <a:r>
              <a:rPr lang="en-US" baseline="0" dirty="0" smtClean="0">
                <a:solidFill>
                  <a:srgbClr val="000000"/>
                </a:solidFill>
                <a:latin typeface="Comic Sans MS - 24"/>
              </a:rPr>
              <a:t> </a:t>
            </a:r>
            <a:r>
              <a:rPr lang="en-US" dirty="0" smtClean="0">
                <a:solidFill>
                  <a:srgbClr val="000000"/>
                </a:solidFill>
                <a:latin typeface="Comic Sans MS - 24"/>
              </a:rPr>
              <a:t>mark up is $15 more, so the expression which satisfies the situation is x +15.</a:t>
            </a:r>
          </a:p>
        </p:txBody>
      </p:sp>
      <p:sp>
        <p:nvSpPr>
          <p:cNvPr id="4" name="Slide Number Placeholder 3"/>
          <p:cNvSpPr>
            <a:spLocks noGrp="1"/>
          </p:cNvSpPr>
          <p:nvPr>
            <p:ph type="sldNum" sz="quarter" idx="10"/>
          </p:nvPr>
        </p:nvSpPr>
        <p:spPr/>
        <p:txBody>
          <a:bodyPr/>
          <a:lstStyle/>
          <a:p>
            <a:fld id="{C904EE9E-874A-4B06-8FAE-CA4FA4808C05}" type="slidenum">
              <a:rPr lang="en-US" smtClean="0"/>
              <a:pPr/>
              <a:t>28</a:t>
            </a:fld>
            <a:endParaRPr lang="en-US"/>
          </a:p>
        </p:txBody>
      </p:sp>
    </p:spTree>
    <p:extLst>
      <p:ext uri="{BB962C8B-B14F-4D97-AF65-F5344CB8AC3E}">
        <p14:creationId xmlns:p14="http://schemas.microsoft.com/office/powerpoint/2010/main" val="1575852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Teacher’s instructions: </a:t>
            </a:r>
            <a:r>
              <a:rPr lang="en-US" dirty="0" smtClean="0">
                <a:solidFill>
                  <a:srgbClr val="000000"/>
                </a:solidFill>
                <a:latin typeface="Comic Sans MS - 24"/>
              </a:rPr>
              <a:t>The expression is g - 2 </a:t>
            </a:r>
            <a:r>
              <a:rPr lang="en-US" baseline="0" dirty="0" smtClean="0">
                <a:solidFill>
                  <a:srgbClr val="000000"/>
                </a:solidFill>
                <a:latin typeface="Comic Sans MS - 24"/>
              </a:rPr>
              <a:t> </a:t>
            </a:r>
            <a:r>
              <a:rPr lang="en-US" dirty="0" smtClean="0">
                <a:solidFill>
                  <a:srgbClr val="000000"/>
                </a:solidFill>
                <a:latin typeface="Comic Sans MS - 24"/>
              </a:rPr>
              <a:t>because the younger child is two years less than the older child's grade level.</a:t>
            </a:r>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29</a:t>
            </a:fld>
            <a:endParaRPr lang="en-US"/>
          </a:p>
        </p:txBody>
      </p:sp>
    </p:spTree>
    <p:extLst>
      <p:ext uri="{BB962C8B-B14F-4D97-AF65-F5344CB8AC3E}">
        <p14:creationId xmlns:p14="http://schemas.microsoft.com/office/powerpoint/2010/main" val="1171606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a:t>
            </a:r>
            <a:r>
              <a:rPr lang="en-US" dirty="0" err="1" smtClean="0"/>
              <a:t>in.structions</a:t>
            </a:r>
            <a:r>
              <a:rPr lang="en-US" dirty="0" smtClean="0"/>
              <a:t>:</a:t>
            </a:r>
            <a:r>
              <a:rPr lang="en-US" baseline="0" dirty="0" smtClean="0"/>
              <a:t> </a:t>
            </a:r>
            <a:r>
              <a:rPr lang="en-US" dirty="0" smtClean="0">
                <a:solidFill>
                  <a:srgbClr val="000000"/>
                </a:solidFill>
                <a:latin typeface="Comic Sans MS - 24"/>
              </a:rPr>
              <a:t>Mary is "</a:t>
            </a:r>
            <a:r>
              <a:rPr lang="en-US" u="sng" dirty="0" smtClean="0">
                <a:solidFill>
                  <a:srgbClr val="000000"/>
                </a:solidFill>
                <a:latin typeface="Comic Sans MS - 24"/>
              </a:rPr>
              <a:t>2 times</a:t>
            </a:r>
            <a:r>
              <a:rPr lang="en-US" dirty="0" smtClean="0">
                <a:solidFill>
                  <a:srgbClr val="000000"/>
                </a:solidFill>
                <a:latin typeface="Comic Sans MS - 24"/>
              </a:rPr>
              <a:t>" Jack's age. m = 2j</a:t>
            </a:r>
          </a:p>
        </p:txBody>
      </p:sp>
      <p:sp>
        <p:nvSpPr>
          <p:cNvPr id="4" name="Slide Number Placeholder 3"/>
          <p:cNvSpPr>
            <a:spLocks noGrp="1"/>
          </p:cNvSpPr>
          <p:nvPr>
            <p:ph type="sldNum" sz="quarter" idx="10"/>
          </p:nvPr>
        </p:nvSpPr>
        <p:spPr/>
        <p:txBody>
          <a:bodyPr/>
          <a:lstStyle/>
          <a:p>
            <a:fld id="{C904EE9E-874A-4B06-8FAE-CA4FA4808C05}" type="slidenum">
              <a:rPr lang="en-US" smtClean="0"/>
              <a:pPr/>
              <a:t>36</a:t>
            </a:fld>
            <a:endParaRPr lang="en-US"/>
          </a:p>
        </p:txBody>
      </p:sp>
    </p:spTree>
    <p:extLst>
      <p:ext uri="{BB962C8B-B14F-4D97-AF65-F5344CB8AC3E}">
        <p14:creationId xmlns:p14="http://schemas.microsoft.com/office/powerpoint/2010/main" val="47042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Teacher’s instructions: </a:t>
            </a:r>
            <a:r>
              <a:rPr lang="en-US" dirty="0" smtClean="0">
                <a:solidFill>
                  <a:srgbClr val="000000"/>
                </a:solidFill>
                <a:latin typeface="Comic Sans MS - 24"/>
              </a:rPr>
              <a:t>The price after mark up is $15 more, so the equation which satisfies the situation is </a:t>
            </a:r>
          </a:p>
          <a:p>
            <a:pPr algn="l"/>
            <a:r>
              <a:rPr lang="en-US" dirty="0" smtClean="0">
                <a:solidFill>
                  <a:srgbClr val="000000"/>
                </a:solidFill>
                <a:latin typeface="Comic Sans MS - 24"/>
              </a:rPr>
              <a:t>t = p + 15.</a:t>
            </a:r>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37</a:t>
            </a:fld>
            <a:endParaRPr lang="en-US"/>
          </a:p>
        </p:txBody>
      </p:sp>
    </p:spTree>
    <p:extLst>
      <p:ext uri="{BB962C8B-B14F-4D97-AF65-F5344CB8AC3E}">
        <p14:creationId xmlns:p14="http://schemas.microsoft.com/office/powerpoint/2010/main" val="1157780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3</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C</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sz="900" dirty="0" smtClean="0">
                <a:ea typeface="+mn-ea"/>
                <a:cs typeface="+mn-cs"/>
              </a:rPr>
              <a:t>(5 min) 10</a:t>
            </a:r>
            <a:r>
              <a:rPr lang="en-US" sz="900" baseline="0" dirty="0" smtClean="0">
                <a:ea typeface="+mn-ea"/>
                <a:cs typeface="+mn-cs"/>
              </a:rPr>
              <a:t> minutes</a:t>
            </a:r>
            <a:endParaRPr lang="en-US" sz="900" dirty="0" smtClean="0">
              <a:ea typeface="+mn-ea"/>
              <a:cs typeface="+mn-cs"/>
            </a:endParaRP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Before</a:t>
            </a:r>
            <a:r>
              <a:rPr lang="en-US" sz="900" baseline="0" dirty="0" smtClean="0">
                <a:ea typeface="+mn-ea"/>
                <a:cs typeface="+mn-cs"/>
              </a:rPr>
              <a:t> clicking to reveal answers, a</a:t>
            </a:r>
            <a:r>
              <a:rPr lang="en-US" sz="900" dirty="0" smtClean="0">
                <a:ea typeface="+mn-ea"/>
                <a:cs typeface="+mn-cs"/>
              </a:rPr>
              <a:t>sk</a:t>
            </a:r>
            <a:r>
              <a:rPr lang="en-US" sz="900" baseline="0" dirty="0" smtClean="0">
                <a:ea typeface="+mn-ea"/>
                <a:cs typeface="+mn-cs"/>
              </a:rPr>
              <a:t> for student volunteers to show their work on the board! Your class may engage in a better discussion through these means than through just clicking to review answers. </a:t>
            </a:r>
          </a:p>
          <a:p>
            <a:pPr eaLnBrk="1" hangingPunct="1">
              <a:spcBef>
                <a:spcPct val="0"/>
              </a:spcBef>
              <a:buFontTx/>
              <a:buChar char="•"/>
              <a:defRPr/>
            </a:pPr>
            <a:r>
              <a:rPr lang="en-US" sz="900" baseline="0" dirty="0" smtClean="0">
                <a:ea typeface="+mn-ea"/>
                <a:cs typeface="+mn-cs"/>
              </a:rPr>
              <a:t> For part (</a:t>
            </a:r>
            <a:r>
              <a:rPr lang="en-US" sz="900" baseline="0" dirty="0" err="1" smtClean="0">
                <a:ea typeface="+mn-ea"/>
                <a:cs typeface="+mn-cs"/>
              </a:rPr>
              <a:t>b</a:t>
            </a:r>
            <a:r>
              <a:rPr lang="en-US" sz="900" baseline="0" dirty="0" smtClean="0">
                <a:ea typeface="+mn-ea"/>
                <a:cs typeface="+mn-cs"/>
              </a:rPr>
              <a:t>), follow same process; allow for a few different student answers and dialogue among the class on a rules that work. Mention that a rule can be written in any way that makes sense, and accept various types of answers that work. If </a:t>
            </a:r>
            <a:r>
              <a:rPr lang="en-US" sz="900" baseline="0" dirty="0" err="1" smtClean="0">
                <a:ea typeface="+mn-ea"/>
                <a:cs typeface="+mn-cs"/>
              </a:rPr>
              <a:t>student(s</a:t>
            </a:r>
            <a:r>
              <a:rPr lang="en-US" sz="900" baseline="0" dirty="0" smtClean="0">
                <a:ea typeface="+mn-ea"/>
                <a:cs typeface="+mn-cs"/>
              </a:rPr>
              <a:t>) share an answer that does not work, let students talk it out—why does it not work? If you like, click to reveal possible answers. Then move on to the lesson.</a:t>
            </a:r>
            <a:br>
              <a:rPr lang="en-US" sz="900" baseline="0" dirty="0" smtClean="0">
                <a:ea typeface="+mn-ea"/>
                <a:cs typeface="+mn-cs"/>
              </a:rPr>
            </a:b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marL="171450" indent="-171450" eaLnBrk="1" hangingPunct="1">
              <a:spcBef>
                <a:spcPct val="0"/>
              </a:spcBef>
              <a:buFont typeface="Arial" pitchFamily="34" charset="0"/>
              <a:buChar char="•"/>
              <a:defRPr/>
            </a:pPr>
            <a:r>
              <a:rPr lang="en-US" sz="900" u="none" dirty="0" smtClean="0">
                <a:ea typeface="+mn-ea"/>
                <a:cs typeface="+mn-cs"/>
              </a:rPr>
              <a:t>Note that, while writing</a:t>
            </a:r>
            <a:r>
              <a:rPr lang="en-US" sz="900" u="none" baseline="0" dirty="0" smtClean="0">
                <a:ea typeface="+mn-ea"/>
                <a:cs typeface="+mn-cs"/>
              </a:rPr>
              <a:t> tables to match scenarios is not the focus of this lesson, it is a habit that is encouraged and practiced across many of the EE strand lessons (and beyond). Feel free to give the appropriate level of guidance to your students in regard to creating/using tables.</a:t>
            </a:r>
            <a:endParaRPr lang="en-US" sz="900" u="none"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A</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48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A</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50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dirty="0" smtClean="0"/>
              <a:t>Answer: B</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51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747613" rtl="0" eaLnBrk="1" fontAlgn="auto" latinLnBrk="0" hangingPunct="1">
              <a:lnSpc>
                <a:spcPct val="100000"/>
              </a:lnSpc>
              <a:spcBef>
                <a:spcPts val="0"/>
              </a:spcBef>
              <a:spcAft>
                <a:spcPts val="0"/>
              </a:spcAft>
              <a:buClrTx/>
              <a:buSzTx/>
              <a:buFontTx/>
              <a:buNone/>
              <a:tabLst/>
              <a:defRPr/>
            </a:pPr>
            <a:r>
              <a:rPr lang="en-US" smtClean="0"/>
              <a:t>Answer: A</a:t>
            </a:r>
          </a:p>
          <a:p>
            <a:endParaRPr lang="en-US" dirty="0"/>
          </a:p>
        </p:txBody>
      </p:sp>
      <p:sp>
        <p:nvSpPr>
          <p:cNvPr id="4" name="Slide Number Placeholder 3"/>
          <p:cNvSpPr>
            <a:spLocks noGrp="1"/>
          </p:cNvSpPr>
          <p:nvPr>
            <p:ph type="sldNum" sz="quarter" idx="10"/>
          </p:nvPr>
        </p:nvSpPr>
        <p:spPr/>
        <p:txBody>
          <a:bodyPr/>
          <a:lstStyle/>
          <a:p>
            <a:fld id="{C904EE9E-874A-4B06-8FAE-CA4FA4808C05}"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(3 </a:t>
            </a:r>
            <a:r>
              <a:rPr lang="en-US" dirty="0" err="1" smtClean="0">
                <a:ea typeface="+mn-ea"/>
                <a:cs typeface="+mn-cs"/>
              </a:rPr>
              <a:t>mins</a:t>
            </a:r>
            <a:r>
              <a:rPr lang="en-US" dirty="0" smtClean="0">
                <a:ea typeface="+mn-ea"/>
                <a:cs typeface="+mn-cs"/>
              </a:rPr>
              <a:t>) 15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The upper portion of this slide should serve</a:t>
            </a:r>
            <a:r>
              <a:rPr lang="en-US" baseline="0" dirty="0" smtClean="0">
                <a:ea typeface="+mn-ea"/>
                <a:cs typeface="+mn-cs"/>
              </a:rPr>
              <a:t> as simply a </a:t>
            </a:r>
            <a:r>
              <a:rPr lang="en-US" baseline="0" dirty="0" err="1" smtClean="0">
                <a:ea typeface="+mn-ea"/>
                <a:cs typeface="+mn-cs"/>
              </a:rPr>
              <a:t>reactivator</a:t>
            </a:r>
            <a:r>
              <a:rPr lang="en-US" baseline="0" dirty="0" smtClean="0">
                <a:ea typeface="+mn-ea"/>
                <a:cs typeface="+mn-cs"/>
              </a:rPr>
              <a:t> of prior knowledge for students.</a:t>
            </a:r>
          </a:p>
          <a:p>
            <a:pPr eaLnBrk="1" hangingPunct="1">
              <a:spcBef>
                <a:spcPct val="0"/>
              </a:spcBef>
              <a:buFontTx/>
              <a:buChar char="•"/>
              <a:defRPr/>
            </a:pPr>
            <a:r>
              <a:rPr lang="en-US" baseline="0" dirty="0" smtClean="0">
                <a:ea typeface="+mn-ea"/>
                <a:cs typeface="+mn-cs"/>
              </a:rPr>
              <a:t> Remind the kids of the scenario if needed, or ask a student to recall it aloud for the class: The bowling alley charges $3.50 for shoe rentals and $5 per game.</a:t>
            </a:r>
          </a:p>
          <a:p>
            <a:pPr eaLnBrk="1" hangingPunct="1">
              <a:spcBef>
                <a:spcPct val="0"/>
              </a:spcBef>
              <a:buFontTx/>
              <a:buChar char="•"/>
              <a:defRPr/>
            </a:pPr>
            <a:r>
              <a:rPr lang="en-US" baseline="0" dirty="0" smtClean="0">
                <a:ea typeface="+mn-ea"/>
                <a:cs typeface="+mn-cs"/>
              </a:rPr>
              <a:t> Click as appropriate to reveal next part and question. This may be the first discussion about independent and dependent variables for your students. If you have ELL students in your classroom, take a moment before moving on to next slide to go over the word meanings according to your routines to ensure understanding.</a:t>
            </a:r>
          </a:p>
          <a:p>
            <a:pPr eaLnBrk="1" hangingPunct="1">
              <a:spcBef>
                <a:spcPct val="0"/>
              </a:spcBef>
              <a:buFontTx/>
              <a:buChar char="•"/>
              <a:defRPr/>
            </a:pPr>
            <a:r>
              <a:rPr lang="en-US" baseline="0" dirty="0" smtClean="0">
                <a:ea typeface="+mn-ea"/>
                <a:cs typeface="+mn-cs"/>
              </a:rPr>
              <a:t> Next slide continues this question with the “turn and talk”.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(3 </a:t>
            </a:r>
            <a:r>
              <a:rPr lang="en-US" dirty="0" err="1" smtClean="0">
                <a:ea typeface="+mn-ea"/>
                <a:cs typeface="+mn-cs"/>
              </a:rPr>
              <a:t>mins</a:t>
            </a:r>
            <a:r>
              <a:rPr lang="en-US" dirty="0" smtClean="0">
                <a:ea typeface="+mn-ea"/>
                <a:cs typeface="+mn-cs"/>
              </a:rPr>
              <a:t>) 18</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 over the task,</a:t>
            </a:r>
            <a:r>
              <a:rPr lang="en-US" baseline="0" dirty="0" smtClean="0">
                <a:ea typeface="+mn-ea"/>
                <a:cs typeface="+mn-cs"/>
              </a:rPr>
              <a:t> click the timer, set for 1 min and say “GO” as you start it. </a:t>
            </a:r>
          </a:p>
          <a:p>
            <a:pPr eaLnBrk="1" hangingPunct="1">
              <a:spcBef>
                <a:spcPct val="0"/>
              </a:spcBef>
              <a:buFontTx/>
              <a:buChar char="•"/>
              <a:defRPr/>
            </a:pPr>
            <a:r>
              <a:rPr lang="en-US" baseline="0" dirty="0" smtClean="0">
                <a:ea typeface="+mn-ea"/>
                <a:cs typeface="+mn-cs"/>
              </a:rPr>
              <a:t> At 30 sec mark, announce “SWITCH if you haven’t yet!”</a:t>
            </a:r>
          </a:p>
          <a:p>
            <a:pPr eaLnBrk="1" hangingPunct="1">
              <a:spcBef>
                <a:spcPct val="0"/>
              </a:spcBef>
              <a:buFontTx/>
              <a:buChar char="•"/>
              <a:defRPr/>
            </a:pPr>
            <a:r>
              <a:rPr lang="en-US" baseline="0" dirty="0" smtClean="0">
                <a:ea typeface="+mn-ea"/>
                <a:cs typeface="+mn-cs"/>
              </a:rPr>
              <a:t> Once buzzer sounds, ask for volunteers to share their partner’s thoughts. Get a clear vote around the room if you </a:t>
            </a:r>
            <a:br>
              <a:rPr lang="en-US" baseline="0" dirty="0" smtClean="0">
                <a:ea typeface="+mn-ea"/>
                <a:cs typeface="+mn-cs"/>
              </a:rPr>
            </a:br>
            <a:r>
              <a:rPr lang="en-US" baseline="0" dirty="0" smtClean="0">
                <a:ea typeface="+mn-ea"/>
                <a:cs typeface="+mn-cs"/>
              </a:rPr>
              <a:t>  can quickly. Hold students to sharing each other’s rationale, not just the answer!</a:t>
            </a:r>
          </a:p>
          <a:p>
            <a:pPr eaLnBrk="1" hangingPunct="1">
              <a:spcBef>
                <a:spcPct val="0"/>
              </a:spcBef>
              <a:buFontTx/>
              <a:buChar char="•"/>
              <a:defRPr/>
            </a:pPr>
            <a:r>
              <a:rPr lang="en-US" baseline="0" dirty="0" smtClean="0">
                <a:ea typeface="+mn-ea"/>
                <a:cs typeface="+mn-cs"/>
              </a:rPr>
              <a:t> When ready, click to reveal the correct answer (</a:t>
            </a:r>
            <a:r>
              <a:rPr lang="en-US" baseline="0" dirty="0" err="1" smtClean="0">
                <a:ea typeface="+mn-ea"/>
                <a:cs typeface="+mn-cs"/>
              </a:rPr>
              <a:t>b</a:t>
            </a:r>
            <a:r>
              <a:rPr lang="en-US" baseline="0" dirty="0" smtClean="0">
                <a:ea typeface="+mn-ea"/>
                <a:cs typeface="+mn-cs"/>
              </a:rPr>
              <a:t>). Then be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Some common misconceptions</a:t>
            </a:r>
            <a:r>
              <a:rPr lang="en-US" u="none" baseline="0" dirty="0" smtClean="0">
                <a:ea typeface="+mn-ea"/>
                <a:cs typeface="+mn-cs"/>
              </a:rPr>
              <a:t> for students may arise at this time that you will need address if confusion occurs with determining which “depends on” what. The primary misconception may be specific to this particular bowling example—some students could perceive that you will play only a certain number of games based on what you can afford, in which case they’d be inclined to choose “a” as an answer. Explain that this is good rational thinking that is commonly used, but for the way the do-now question was worded, the cost MUST depend on games (since no mention was made in the question about needing to pick how many games you play based on the money you have with you.)</a:t>
            </a:r>
          </a:p>
          <a:p>
            <a:pPr marL="171450" indent="-171450" eaLnBrk="1" hangingPunct="1">
              <a:spcBef>
                <a:spcPct val="0"/>
              </a:spcBef>
              <a:buFont typeface="Arial" pitchFamily="34" charset="0"/>
              <a:buChar char="•"/>
              <a:defRPr/>
            </a:pPr>
            <a:r>
              <a:rPr lang="en-US" u="none" baseline="0" dirty="0" smtClean="0">
                <a:ea typeface="+mn-ea"/>
                <a:cs typeface="+mn-cs"/>
              </a:rPr>
              <a:t>A second pitfall to consider is that some students, particular ELL students, may need assistance understanding the word “depend”. Please plan accordingly for translations and reword as needed to help students full grasp the concept.</a:t>
            </a:r>
            <a:endParaRPr lang="en-US" u="none"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(with</a:t>
            </a:r>
            <a:r>
              <a:rPr lang="en-US" baseline="0" dirty="0" smtClean="0">
                <a:ea typeface="+mn-ea"/>
                <a:cs typeface="+mn-cs"/>
              </a:rPr>
              <a:t> previous</a:t>
            </a:r>
            <a:r>
              <a:rPr lang="en-US" dirty="0" smtClean="0">
                <a:ea typeface="+mn-ea"/>
                <a:cs typeface="+mn-cs"/>
              </a:rPr>
              <a:t>) 18</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 over the task,</a:t>
            </a:r>
            <a:r>
              <a:rPr lang="en-US" baseline="0" dirty="0" smtClean="0">
                <a:ea typeface="+mn-ea"/>
                <a:cs typeface="+mn-cs"/>
              </a:rPr>
              <a:t> click the timer, set for 1 min and say “GO” as you start it. </a:t>
            </a:r>
          </a:p>
          <a:p>
            <a:pPr eaLnBrk="1" hangingPunct="1">
              <a:spcBef>
                <a:spcPct val="0"/>
              </a:spcBef>
              <a:buFontTx/>
              <a:buChar char="•"/>
              <a:defRPr/>
            </a:pPr>
            <a:r>
              <a:rPr lang="en-US" baseline="0" dirty="0" smtClean="0">
                <a:ea typeface="+mn-ea"/>
                <a:cs typeface="+mn-cs"/>
              </a:rPr>
              <a:t> At 30 sec mark, announce “SWITCH if you haven’t yet!”</a:t>
            </a:r>
          </a:p>
          <a:p>
            <a:pPr eaLnBrk="1" hangingPunct="1">
              <a:spcBef>
                <a:spcPct val="0"/>
              </a:spcBef>
              <a:buFontTx/>
              <a:buChar char="•"/>
              <a:defRPr/>
            </a:pPr>
            <a:r>
              <a:rPr lang="en-US" baseline="0" dirty="0" smtClean="0">
                <a:ea typeface="+mn-ea"/>
                <a:cs typeface="+mn-cs"/>
              </a:rPr>
              <a:t> Once buzzer sounds, ask for volunteers to share their partner’s thoughts. Get a clear vote around the room if you </a:t>
            </a:r>
            <a:br>
              <a:rPr lang="en-US" baseline="0" dirty="0" smtClean="0">
                <a:ea typeface="+mn-ea"/>
                <a:cs typeface="+mn-cs"/>
              </a:rPr>
            </a:br>
            <a:r>
              <a:rPr lang="en-US" baseline="0" dirty="0" smtClean="0">
                <a:ea typeface="+mn-ea"/>
                <a:cs typeface="+mn-cs"/>
              </a:rPr>
              <a:t>  can quickly. Hold students to sharing each other’s rationale, not just the answer!</a:t>
            </a:r>
          </a:p>
          <a:p>
            <a:pPr eaLnBrk="1" hangingPunct="1">
              <a:spcBef>
                <a:spcPct val="0"/>
              </a:spcBef>
              <a:buFontTx/>
              <a:buChar char="•"/>
              <a:defRPr/>
            </a:pPr>
            <a:r>
              <a:rPr lang="en-US" baseline="0" dirty="0" smtClean="0">
                <a:ea typeface="+mn-ea"/>
                <a:cs typeface="+mn-cs"/>
              </a:rPr>
              <a:t> When ready, click to reveal the correct answer (</a:t>
            </a:r>
            <a:r>
              <a:rPr lang="en-US" baseline="0" dirty="0" err="1" smtClean="0">
                <a:ea typeface="+mn-ea"/>
                <a:cs typeface="+mn-cs"/>
              </a:rPr>
              <a:t>b</a:t>
            </a:r>
            <a:r>
              <a:rPr lang="en-US" baseline="0" dirty="0" smtClean="0">
                <a:ea typeface="+mn-ea"/>
                <a:cs typeface="+mn-cs"/>
              </a:rPr>
              <a:t>). Then be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Some common misconceptions</a:t>
            </a:r>
            <a:r>
              <a:rPr lang="en-US" u="none" baseline="0" dirty="0" smtClean="0">
                <a:ea typeface="+mn-ea"/>
                <a:cs typeface="+mn-cs"/>
              </a:rPr>
              <a:t> for students may arise at this time that you will need address if confusion occurs with determining which “depends on” what. The primary misconception may be specific to this particular bowling example—some students could perceive that you will play only a certain number of games based on what you can afford, in which case they’d be inclined to choose “a” as an answer. Explain that this is good rational thinking that is commonly used, but for the way the do-now question was worded, the cost MUST depend on games (since no mention was made in the question about needing to pick how many games you play based on the money you have with you.)</a:t>
            </a:r>
          </a:p>
          <a:p>
            <a:pPr marL="171450" indent="-171450" eaLnBrk="1" hangingPunct="1">
              <a:spcBef>
                <a:spcPct val="0"/>
              </a:spcBef>
              <a:buFont typeface="Arial" pitchFamily="34" charset="0"/>
              <a:buChar char="•"/>
              <a:defRPr/>
            </a:pPr>
            <a:r>
              <a:rPr lang="en-US" u="none" baseline="0" dirty="0" smtClean="0">
                <a:ea typeface="+mn-ea"/>
                <a:cs typeface="+mn-cs"/>
              </a:rPr>
              <a:t>A second pitfall to consider is that some students, particular ELL students, may need assistance understanding the word “depend”. Please plan accordingly for translations and reword as needed to help students full grasp the concept.</a:t>
            </a:r>
            <a:endParaRPr lang="en-US" u="none"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(5 min) 23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a:t>
            </a:r>
            <a:r>
              <a:rPr lang="en-US" baseline="0" dirty="0" smtClean="0">
                <a:ea typeface="+mn-ea"/>
                <a:cs typeface="+mn-cs"/>
              </a:rPr>
              <a:t> over directions, then click to reveal the question. After you or a student reads the question, the teacher icon will appear to guide student thinking. This scaffolding will be provided for the first 2 questions; it is recommended you continue to encourage the same process for each question. </a:t>
            </a:r>
          </a:p>
          <a:p>
            <a:pPr eaLnBrk="1" hangingPunct="1">
              <a:spcBef>
                <a:spcPct val="0"/>
              </a:spcBef>
              <a:buFontTx/>
              <a:buChar char="•"/>
              <a:defRPr/>
            </a:pPr>
            <a:r>
              <a:rPr lang="en-US" baseline="0" dirty="0" smtClean="0">
                <a:ea typeface="+mn-ea"/>
                <a:cs typeface="+mn-cs"/>
              </a:rPr>
              <a:t> Give students time to identify the variables, then click again to reveal the highlighting.</a:t>
            </a:r>
          </a:p>
          <a:p>
            <a:pPr eaLnBrk="1" hangingPunct="1">
              <a:spcBef>
                <a:spcPct val="0"/>
              </a:spcBef>
              <a:buFontTx/>
              <a:buChar char="•"/>
              <a:defRPr/>
            </a:pPr>
            <a:r>
              <a:rPr lang="en-US" baseline="0" dirty="0" smtClean="0">
                <a:ea typeface="+mn-ea"/>
                <a:cs typeface="+mn-cs"/>
              </a:rPr>
              <a:t> Once next guiding question is revealed, poll students for answers– does money depend on weeks, or do the weeks depend on money? Which is the dependent variable, which is independent?</a:t>
            </a:r>
          </a:p>
          <a:p>
            <a:pPr eaLnBrk="1" hangingPunct="1">
              <a:spcBef>
                <a:spcPct val="0"/>
              </a:spcBef>
              <a:buFontTx/>
              <a:buChar char="•"/>
              <a:defRPr/>
            </a:pPr>
            <a:r>
              <a:rPr lang="en-US" baseline="0" dirty="0" smtClean="0">
                <a:ea typeface="+mn-ea"/>
                <a:cs typeface="+mn-cs"/>
              </a:rPr>
              <a:t> Click reveals answer, then prompts students to think about how to write a rule or expression for this story. Allow students to brainstorm this for a moment, alone or in a small group, then click to show answer.</a:t>
            </a:r>
          </a:p>
          <a:p>
            <a:pPr eaLnBrk="1" hangingPunct="1">
              <a:spcBef>
                <a:spcPct val="0"/>
              </a:spcBef>
              <a:buFontTx/>
              <a:buChar char="•"/>
              <a:defRPr/>
            </a:pPr>
            <a:r>
              <a:rPr lang="en-US" baseline="0" dirty="0" smtClean="0">
                <a:ea typeface="+mn-ea"/>
                <a:cs typeface="+mn-cs"/>
              </a:rPr>
              <a:t> Pause to acknowledge the patterns that occur when writing a rule—it’s easy to place the dependent variable all by itself on one side of the equal sign, then show what happens to the independent variable on the other side.</a:t>
            </a:r>
            <a:br>
              <a:rPr lang="en-US" baseline="0" dirty="0" smtClean="0">
                <a:ea typeface="+mn-ea"/>
                <a:cs typeface="+mn-cs"/>
              </a:rPr>
            </a:b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(4 min) 27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a:t>
            </a:r>
            <a:r>
              <a:rPr lang="en-US" baseline="0" dirty="0" smtClean="0">
                <a:ea typeface="+mn-ea"/>
                <a:cs typeface="+mn-cs"/>
              </a:rPr>
              <a:t> over directions, then click to reveal the question. After you or a student reads the question, the teacher icon will appear to guide student thinking. This scaffolding will be provided; it is recommended you continue to encourage the same process for each question. </a:t>
            </a:r>
          </a:p>
          <a:p>
            <a:pPr eaLnBrk="1" hangingPunct="1">
              <a:spcBef>
                <a:spcPct val="0"/>
              </a:spcBef>
              <a:buFontTx/>
              <a:buChar char="•"/>
              <a:defRPr/>
            </a:pPr>
            <a:r>
              <a:rPr lang="en-US" baseline="0" dirty="0" smtClean="0">
                <a:ea typeface="+mn-ea"/>
                <a:cs typeface="+mn-cs"/>
              </a:rPr>
              <a:t> Give students time to identify the variables, then click again to reveal the highlighting.</a:t>
            </a:r>
          </a:p>
          <a:p>
            <a:pPr eaLnBrk="1" hangingPunct="1">
              <a:spcBef>
                <a:spcPct val="0"/>
              </a:spcBef>
              <a:buFontTx/>
              <a:buChar char="•"/>
              <a:defRPr/>
            </a:pPr>
            <a:r>
              <a:rPr lang="en-US" baseline="0" dirty="0" smtClean="0">
                <a:ea typeface="+mn-ea"/>
                <a:cs typeface="+mn-cs"/>
              </a:rPr>
              <a:t> Once next guiding question is revealed, poll students for answers– do miles depend on days, or do the days depend on miles? Which is the dependent variable, which is independent?</a:t>
            </a:r>
          </a:p>
          <a:p>
            <a:pPr eaLnBrk="1" hangingPunct="1">
              <a:spcBef>
                <a:spcPct val="0"/>
              </a:spcBef>
              <a:buFontTx/>
              <a:buChar char="•"/>
              <a:defRPr/>
            </a:pPr>
            <a:r>
              <a:rPr lang="en-US" baseline="0" dirty="0" smtClean="0">
                <a:ea typeface="+mn-ea"/>
                <a:cs typeface="+mn-cs"/>
              </a:rPr>
              <a:t> </a:t>
            </a:r>
            <a:r>
              <a:rPr lang="en-US" sz="1200" kern="1200" baseline="0" dirty="0" smtClean="0">
                <a:solidFill>
                  <a:schemeClr val="tx1"/>
                </a:solidFill>
                <a:latin typeface="+mn-lt"/>
                <a:ea typeface="ＭＳ Ｐゴシック" charset="0"/>
                <a:cs typeface="ＭＳ Ｐゴシック" charset="0"/>
              </a:rPr>
              <a:t>Click reveals answer, then prompts students to think about how to write a rule or expression for this story. Again, allow students to brainstorm this for a moment, alone or in a small group, then click to show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(4 min) 31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a:t>
            </a:r>
            <a:r>
              <a:rPr lang="en-US" baseline="0" dirty="0" smtClean="0">
                <a:ea typeface="+mn-ea"/>
                <a:cs typeface="+mn-cs"/>
              </a:rPr>
              <a:t> over directions, then click to reveal the question. After you or a student reads the question, the teacher icon will appear, but this time without the prompts to scaffold. Remind students of the procedure only if needed: pick out the variables in the story, decide which one depends on the other to change, and write a rule to describe the relationship between the variables.</a:t>
            </a:r>
          </a:p>
          <a:p>
            <a:pPr eaLnBrk="1" hangingPunct="1">
              <a:spcBef>
                <a:spcPct val="0"/>
              </a:spcBef>
              <a:buFontTx/>
              <a:buChar char="•"/>
              <a:defRPr/>
            </a:pPr>
            <a:r>
              <a:rPr lang="en-US" baseline="0" dirty="0" smtClean="0">
                <a:ea typeface="+mn-ea"/>
                <a:cs typeface="+mn-cs"/>
              </a:rPr>
              <a:t> Give students time to identify each part of the process, and have volunteers show their work in the board. Then click to reveal answers. Accept and discuss any variations in the rules students write, such as being able to choose any variables to represent the words—for example, using “</a:t>
            </a:r>
            <a:r>
              <a:rPr lang="en-US" baseline="0" dirty="0" err="1" smtClean="0">
                <a:ea typeface="+mn-ea"/>
                <a:cs typeface="+mn-cs"/>
              </a:rPr>
              <a:t>d</a:t>
            </a:r>
            <a:r>
              <a:rPr lang="en-US" baseline="0" dirty="0" smtClean="0">
                <a:ea typeface="+mn-ea"/>
                <a:cs typeface="+mn-cs"/>
              </a:rPr>
              <a:t>” for distance instead of “</a:t>
            </a:r>
            <a:r>
              <a:rPr lang="en-US" baseline="0" dirty="0" err="1" smtClean="0">
                <a:ea typeface="+mn-ea"/>
                <a:cs typeface="+mn-cs"/>
              </a:rPr>
              <a:t>k</a:t>
            </a:r>
            <a:r>
              <a:rPr lang="en-US" baseline="0" dirty="0" smtClean="0">
                <a:ea typeface="+mn-ea"/>
                <a:cs typeface="+mn-cs"/>
              </a:rPr>
              <a:t>” for </a:t>
            </a:r>
            <a:r>
              <a:rPr lang="en-US" baseline="0" dirty="0" err="1" smtClean="0">
                <a:ea typeface="+mn-ea"/>
                <a:cs typeface="+mn-cs"/>
              </a:rPr>
              <a:t>kms</a:t>
            </a:r>
            <a:r>
              <a:rPr lang="en-US" baseline="0" dirty="0" smtClean="0">
                <a:ea typeface="+mn-ea"/>
                <a:cs typeface="+mn-cs"/>
              </a:rPr>
              <a:t>. </a:t>
            </a:r>
          </a:p>
          <a:p>
            <a:pPr eaLnBrk="1" hangingPunct="1">
              <a:spcBef>
                <a:spcPct val="0"/>
              </a:spcBef>
              <a:buFontTx/>
              <a:buChar char="•"/>
              <a:defRPr/>
            </a:pPr>
            <a:r>
              <a:rPr lang="en-US" baseline="0" dirty="0" smtClean="0">
                <a:ea typeface="+mn-ea"/>
                <a:cs typeface="+mn-cs"/>
              </a:rPr>
              <a:t> Since this is the first </a:t>
            </a:r>
            <a:r>
              <a:rPr lang="en-US" baseline="0" dirty="0" err="1" smtClean="0">
                <a:ea typeface="+mn-ea"/>
                <a:cs typeface="+mn-cs"/>
              </a:rPr>
              <a:t>unscaffolded</a:t>
            </a:r>
            <a:r>
              <a:rPr lang="en-US" baseline="0" dirty="0" smtClean="0">
                <a:ea typeface="+mn-ea"/>
                <a:cs typeface="+mn-cs"/>
              </a:rPr>
              <a:t> question, stop after to check in with students on their understanding of the process!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4/27/2014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4/27/2014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4/27/2014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4/27/2014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4/27/2014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4/27/2014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4/27/2014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4/27/2014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9.bin"/><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bin"/><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hyperlink" Target="http://www.online-stopwatch.com/full-screen-stopwatch/" TargetMode="External"/><Relationship Id="rId3" Type="http://schemas.openxmlformats.org/officeDocument/2006/relationships/slide" Target="slide10.xml"/><Relationship Id="rId7"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online-stopwatch.com/full-screen-stopwatch/" TargetMode="External"/><Relationship Id="rId5" Type="http://schemas.openxmlformats.org/officeDocument/2006/relationships/image" Target="../media/image7.tiff"/><Relationship Id="rId4" Type="http://schemas.openxmlformats.org/officeDocument/2006/relationships/image" Target="../media/image6.gif"/><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bin"/><Relationship Id="rId7"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3.bin"/><Relationship Id="rId4" Type="http://schemas.openxmlformats.org/officeDocument/2006/relationships/audio" Target="../media/audio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4.bin"/><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audio" Target="../media/audio5.bin"/><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8" Type="http://schemas.openxmlformats.org/officeDocument/2006/relationships/hyperlink" Target="http://www.online-stopwatch.com/full-screen-stopwatch/" TargetMode="External"/><Relationship Id="rId3" Type="http://schemas.openxmlformats.org/officeDocument/2006/relationships/slide" Target="slide10.xm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image" Target="../media/image3.png"/><Relationship Id="rId10" Type="http://schemas.openxmlformats.org/officeDocument/2006/relationships/image" Target="../media/image11.tiff"/><Relationship Id="rId4" Type="http://schemas.openxmlformats.org/officeDocument/2006/relationships/image" Target="../media/image2.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tiff"/><Relationship Id="rId3" Type="http://schemas.openxmlformats.org/officeDocument/2006/relationships/audio" Target="../media/audio6.bin"/><Relationship Id="rId7"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hyperlink" Target="http://www.online-stopwatch.com/full-screen-stopwatch/" TargetMode="External"/><Relationship Id="rId5" Type="http://schemas.openxmlformats.org/officeDocument/2006/relationships/audio" Target="../media/audio8.bin"/><Relationship Id="rId10" Type="http://schemas.openxmlformats.org/officeDocument/2006/relationships/image" Target="../media/image10.jpeg"/><Relationship Id="rId4" Type="http://schemas.openxmlformats.org/officeDocument/2006/relationships/audio" Target="../media/audio7.bin"/><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bin"/><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9.jpeg"/><Relationship Id="rId4" Type="http://schemas.openxmlformats.org/officeDocument/2006/relationships/image" Target="../media/image12.jpe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bin"/><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bin"/><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
          <p:cNvSpPr txBox="1">
            <a:spLocks noChangeArrowheads="1"/>
          </p:cNvSpPr>
          <p:nvPr/>
        </p:nvSpPr>
        <p:spPr bwMode="auto">
          <a:xfrm>
            <a:off x="649288" y="2362200"/>
            <a:ext cx="7620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dirty="0" smtClean="0">
                <a:solidFill>
                  <a:schemeClr val="accent6"/>
                </a:solidFill>
              </a:rPr>
              <a:t>Building Algebraic </a:t>
            </a:r>
            <a:r>
              <a:rPr lang="en-US" sz="4400" i="1" dirty="0" smtClean="0">
                <a:solidFill>
                  <a:schemeClr val="accent6"/>
                </a:solidFill>
              </a:rPr>
              <a:t>Expressions Day 1 </a:t>
            </a:r>
            <a:endParaRPr lang="en-US" sz="4400" i="1" dirty="0">
              <a:solidFill>
                <a:schemeClr val="accent6"/>
              </a:solidFill>
            </a:endParaRPr>
          </a:p>
        </p:txBody>
      </p:sp>
      <p:sp>
        <p:nvSpPr>
          <p:cNvPr id="1229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1"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Observations</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10</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066800"/>
            <a:ext cx="8255000" cy="461665"/>
          </a:xfrm>
          <a:prstGeom prst="rect">
            <a:avLst/>
          </a:prstGeom>
          <a:noFill/>
        </p:spPr>
        <p:txBody>
          <a:bodyPr wrap="square" rtlCol="0">
            <a:spAutoFit/>
          </a:bodyPr>
          <a:lstStyle/>
          <a:p>
            <a:r>
              <a:rPr lang="en-US" sz="2400" dirty="0" smtClean="0"/>
              <a:t>What do you notice about </a:t>
            </a:r>
            <a:r>
              <a:rPr lang="en-US" sz="2400" dirty="0" smtClean="0">
                <a:solidFill>
                  <a:schemeClr val="accent3">
                    <a:lumMod val="75000"/>
                  </a:schemeClr>
                </a:solidFill>
              </a:rPr>
              <a:t>TIME</a:t>
            </a:r>
            <a:r>
              <a:rPr lang="en-US" sz="2400" dirty="0" smtClean="0"/>
              <a:t> as a variable in scenarios?</a:t>
            </a:r>
            <a:endParaRPr lang="en-US" sz="2400" dirty="0"/>
          </a:p>
        </p:txBody>
      </p:sp>
      <p:sp>
        <p:nvSpPr>
          <p:cNvPr id="11" name="Cloud Callout 10"/>
          <p:cNvSpPr/>
          <p:nvPr/>
        </p:nvSpPr>
        <p:spPr>
          <a:xfrm>
            <a:off x="1371974" y="1828800"/>
            <a:ext cx="2971800" cy="1524000"/>
          </a:xfrm>
          <a:prstGeom prst="cloudCallout">
            <a:avLst>
              <a:gd name="adj1" fmla="val 39075"/>
              <a:gd name="adj2" fmla="val -68334"/>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828800" y="2133600"/>
            <a:ext cx="2361826" cy="923330"/>
          </a:xfrm>
          <a:prstGeom prst="rect">
            <a:avLst/>
          </a:prstGeom>
          <a:noFill/>
        </p:spPr>
        <p:txBody>
          <a:bodyPr wrap="square" rtlCol="0">
            <a:spAutoFit/>
          </a:bodyPr>
          <a:lstStyle/>
          <a:p>
            <a:r>
              <a:rPr lang="en-US" dirty="0" smtClean="0">
                <a:solidFill>
                  <a:schemeClr val="accent3">
                    <a:lumMod val="75000"/>
                  </a:schemeClr>
                </a:solidFill>
              </a:rPr>
              <a:t>Seconds, minutes, hours, days, weeks, months, years…</a:t>
            </a:r>
            <a:endParaRPr lang="en-US" dirty="0">
              <a:solidFill>
                <a:schemeClr val="accent3">
                  <a:lumMod val="75000"/>
                </a:schemeClr>
              </a:solidFill>
            </a:endParaRPr>
          </a:p>
        </p:txBody>
      </p:sp>
      <p:sp>
        <p:nvSpPr>
          <p:cNvPr id="13" name="Left Arrow Callout 12"/>
          <p:cNvSpPr/>
          <p:nvPr/>
        </p:nvSpPr>
        <p:spPr>
          <a:xfrm>
            <a:off x="4702897" y="1752600"/>
            <a:ext cx="3221903" cy="1524000"/>
          </a:xfrm>
          <a:prstGeom prst="leftArrowCallout">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45897" y="1752600"/>
            <a:ext cx="2078903" cy="1446550"/>
          </a:xfrm>
          <a:prstGeom prst="rect">
            <a:avLst/>
          </a:prstGeom>
          <a:noFill/>
        </p:spPr>
        <p:txBody>
          <a:bodyPr wrap="square" rtlCol="0">
            <a:spAutoFit/>
          </a:bodyPr>
          <a:lstStyle/>
          <a:p>
            <a:pPr algn="ctr"/>
            <a:r>
              <a:rPr lang="en-US" sz="2200" dirty="0" smtClean="0">
                <a:solidFill>
                  <a:schemeClr val="accent3">
                    <a:lumMod val="75000"/>
                  </a:schemeClr>
                </a:solidFill>
              </a:rPr>
              <a:t>TIME</a:t>
            </a:r>
            <a:r>
              <a:rPr lang="en-US" sz="2200" dirty="0" smtClean="0"/>
              <a:t> tends to be the </a:t>
            </a:r>
            <a:r>
              <a:rPr lang="en-US" sz="2200" u="sng" dirty="0" smtClean="0"/>
              <a:t>independent variable</a:t>
            </a:r>
            <a:r>
              <a:rPr lang="en-US" sz="2200" dirty="0" smtClean="0"/>
              <a:t>! </a:t>
            </a:r>
            <a:endParaRPr lang="en-US" sz="2200" dirty="0"/>
          </a:p>
        </p:txBody>
      </p:sp>
      <p:pic>
        <p:nvPicPr>
          <p:cNvPr id="15" name="Picture 14" descr="butwhy.jpg"/>
          <p:cNvPicPr>
            <a:picLocks noChangeAspect="1"/>
          </p:cNvPicPr>
          <p:nvPr/>
        </p:nvPicPr>
        <p:blipFill>
          <a:blip r:embed="rId8"/>
          <a:stretch>
            <a:fillRect/>
          </a:stretch>
        </p:blipFill>
        <p:spPr>
          <a:xfrm>
            <a:off x="5943600" y="3505200"/>
            <a:ext cx="2057400" cy="2057400"/>
          </a:xfrm>
          <a:prstGeom prst="rect">
            <a:avLst/>
          </a:prstGeom>
        </p:spPr>
      </p:pic>
      <p:sp>
        <p:nvSpPr>
          <p:cNvPr id="16" name="Right Arrow Callout 15"/>
          <p:cNvSpPr/>
          <p:nvPr/>
        </p:nvSpPr>
        <p:spPr>
          <a:xfrm>
            <a:off x="685800" y="3748842"/>
            <a:ext cx="5181600" cy="1661358"/>
          </a:xfrm>
          <a:prstGeom prst="rightArrowCallout">
            <a:avLst>
              <a:gd name="adj1" fmla="val 14298"/>
              <a:gd name="adj2" fmla="val 25000"/>
              <a:gd name="adj3" fmla="val 46404"/>
              <a:gd name="adj4" fmla="val 64977"/>
            </a:avLst>
          </a:prstGeom>
          <a:no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85800" y="3748842"/>
            <a:ext cx="3352800" cy="1631216"/>
          </a:xfrm>
          <a:prstGeom prst="rect">
            <a:avLst/>
          </a:prstGeom>
          <a:noFill/>
        </p:spPr>
        <p:txBody>
          <a:bodyPr wrap="square" rtlCol="0">
            <a:spAutoFit/>
          </a:bodyPr>
          <a:lstStyle/>
          <a:p>
            <a:r>
              <a:rPr lang="en-US" sz="2000" dirty="0" smtClean="0"/>
              <a:t>In many real-life situations, things change as </a:t>
            </a:r>
            <a:r>
              <a:rPr lang="en-US" sz="2000" dirty="0" smtClean="0">
                <a:solidFill>
                  <a:schemeClr val="accent3">
                    <a:lumMod val="75000"/>
                  </a:schemeClr>
                </a:solidFill>
              </a:rPr>
              <a:t>TIME</a:t>
            </a:r>
            <a:r>
              <a:rPr lang="en-US" sz="2000" dirty="0" smtClean="0"/>
              <a:t> passes! Ex: </a:t>
            </a:r>
            <a:r>
              <a:rPr lang="en-US" sz="2000" dirty="0" smtClean="0">
                <a:solidFill>
                  <a:schemeClr val="accent6">
                    <a:lumMod val="75000"/>
                  </a:schemeClr>
                </a:solidFill>
              </a:rPr>
              <a:t>height</a:t>
            </a:r>
            <a:r>
              <a:rPr lang="en-US" sz="2000" dirty="0" smtClean="0"/>
              <a:t>, </a:t>
            </a:r>
            <a:r>
              <a:rPr lang="en-US" sz="2000" dirty="0" smtClean="0">
                <a:solidFill>
                  <a:schemeClr val="accent6">
                    <a:lumMod val="75000"/>
                  </a:schemeClr>
                </a:solidFill>
              </a:rPr>
              <a:t>distance</a:t>
            </a:r>
            <a:r>
              <a:rPr lang="en-US" sz="2000" dirty="0" smtClean="0"/>
              <a:t>, </a:t>
            </a:r>
            <a:r>
              <a:rPr lang="en-US" sz="2000" dirty="0" smtClean="0">
                <a:solidFill>
                  <a:schemeClr val="accent6">
                    <a:lumMod val="75000"/>
                  </a:schemeClr>
                </a:solidFill>
              </a:rPr>
              <a:t>speed</a:t>
            </a:r>
            <a:r>
              <a:rPr lang="en-US" sz="2000" dirty="0" smtClean="0"/>
              <a:t>, </a:t>
            </a:r>
            <a:r>
              <a:rPr lang="en-US" sz="2000" dirty="0" smtClean="0">
                <a:solidFill>
                  <a:schemeClr val="accent6">
                    <a:lumMod val="75000"/>
                  </a:schemeClr>
                </a:solidFill>
              </a:rPr>
              <a:t>money earned</a:t>
            </a:r>
            <a:r>
              <a:rPr lang="en-US" sz="2000" dirty="0" smtClean="0"/>
              <a:t>, </a:t>
            </a:r>
            <a:r>
              <a:rPr lang="en-US" sz="2000" dirty="0" smtClean="0">
                <a:solidFill>
                  <a:schemeClr val="accent6">
                    <a:lumMod val="75000"/>
                  </a:schemeClr>
                </a:solidFill>
              </a:rPr>
              <a:t>items sold</a:t>
            </a:r>
            <a:r>
              <a:rPr lang="en-US" sz="2000" dirty="0" smtClean="0"/>
              <a:t>, etc. all can change over time!</a:t>
            </a:r>
            <a:endParaRPr lang="en-US" sz="20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Bottom)">
                                      <p:cBhvr>
                                        <p:cTn id="15" dur="500"/>
                                        <p:tgtEl>
                                          <p:spTgt spid="1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lide(fromBottom)">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from="(-#ppt_w/2)" to="(#ppt_x)" calcmode="lin" valueType="num">
                                      <p:cBhvr>
                                        <p:cTn id="23" dur="600" fill="hold">
                                          <p:stCondLst>
                                            <p:cond delay="0"/>
                                          </p:stCondLst>
                                        </p:cTn>
                                        <p:tgtEl>
                                          <p:spTgt spid="15"/>
                                        </p:tgtEl>
                                        <p:attrNameLst>
                                          <p:attrName>ppt_x</p:attrName>
                                        </p:attrNameLst>
                                      </p:cBhvr>
                                    </p:anim>
                                    <p:anim from="0" to="-1.0" calcmode="lin" valueType="num">
                                      <p:cBhvr>
                                        <p:cTn id="24" dur="200" decel="50000" autoRev="1" fill="hold">
                                          <p:stCondLst>
                                            <p:cond delay="600"/>
                                          </p:stCondLst>
                                        </p:cTn>
                                        <p:tgtEl>
                                          <p:spTgt spid="15"/>
                                        </p:tgtEl>
                                        <p:attrNameLst>
                                          <p:attrName>xshear</p:attrName>
                                        </p:attrNameLst>
                                      </p:cBhvr>
                                    </p:anim>
                                    <p:animScale>
                                      <p:cBhvr>
                                        <p:cTn id="25" dur="200" decel="100000" autoRev="1" fill="hold">
                                          <p:stCondLst>
                                            <p:cond delay="600"/>
                                          </p:stCondLst>
                                        </p:cTn>
                                        <p:tgtEl>
                                          <p:spTgt spid="15"/>
                                        </p:tgtEl>
                                      </p:cBhvr>
                                      <p:from x="100000" y="100000"/>
                                      <p:to x="80000" y="100000"/>
                                    </p:animScale>
                                    <p:anim by="(#ppt_h/3+#ppt_w*0.1)" calcmode="lin" valueType="num">
                                      <p:cBhvr additive="sum">
                                        <p:cTn id="26" dur="200" decel="100000" autoRev="1" fill="hold">
                                          <p:stCondLst>
                                            <p:cond delay="600"/>
                                          </p:stCondLst>
                                        </p:cTn>
                                        <p:tgtEl>
                                          <p:spTgt spid="15"/>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3" name="Screeching Brake"/>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Observations, continued</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11</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teacherclipart.jpg"/>
          <p:cNvPicPr>
            <a:picLocks noChangeAspect="1"/>
          </p:cNvPicPr>
          <p:nvPr/>
        </p:nvPicPr>
        <p:blipFill>
          <a:blip r:embed="rId8"/>
          <a:stretch>
            <a:fillRect/>
          </a:stretch>
        </p:blipFill>
        <p:spPr>
          <a:xfrm>
            <a:off x="7086600" y="4130040"/>
            <a:ext cx="1828800" cy="1584960"/>
          </a:xfrm>
          <a:prstGeom prst="rect">
            <a:avLst/>
          </a:prstGeom>
        </p:spPr>
      </p:pic>
      <p:sp>
        <p:nvSpPr>
          <p:cNvPr id="11" name="Oval Callout 10"/>
          <p:cNvSpPr/>
          <p:nvPr/>
        </p:nvSpPr>
        <p:spPr>
          <a:xfrm>
            <a:off x="5105400" y="3395737"/>
            <a:ext cx="2819940" cy="1023863"/>
          </a:xfrm>
          <a:prstGeom prst="wedgeEllipseCallout">
            <a:avLst>
              <a:gd name="adj1" fmla="val 39183"/>
              <a:gd name="adj2" fmla="val 75476"/>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334000" y="3581400"/>
            <a:ext cx="2362200" cy="646331"/>
          </a:xfrm>
          <a:prstGeom prst="rect">
            <a:avLst/>
          </a:prstGeom>
          <a:noFill/>
        </p:spPr>
        <p:txBody>
          <a:bodyPr wrap="square" rtlCol="0">
            <a:spAutoFit/>
          </a:bodyPr>
          <a:lstStyle/>
          <a:p>
            <a:pPr algn="ctr"/>
            <a:r>
              <a:rPr lang="en-US" dirty="0" smtClean="0"/>
              <a:t>Is TIME always an </a:t>
            </a:r>
            <a:br>
              <a:rPr lang="en-US" dirty="0" smtClean="0"/>
            </a:br>
            <a:r>
              <a:rPr lang="en-US" dirty="0" smtClean="0"/>
              <a:t>Independent variable?</a:t>
            </a:r>
            <a:endParaRPr lang="en-US" dirty="0"/>
          </a:p>
        </p:txBody>
      </p:sp>
      <p:sp>
        <p:nvSpPr>
          <p:cNvPr id="13" name="TextBox 12"/>
          <p:cNvSpPr txBox="1"/>
          <p:nvPr/>
        </p:nvSpPr>
        <p:spPr>
          <a:xfrm>
            <a:off x="457200" y="990600"/>
            <a:ext cx="8153940" cy="400110"/>
          </a:xfrm>
          <a:prstGeom prst="rect">
            <a:avLst/>
          </a:prstGeom>
          <a:noFill/>
        </p:spPr>
        <p:txBody>
          <a:bodyPr wrap="square" rtlCol="0">
            <a:spAutoFit/>
          </a:bodyPr>
          <a:lstStyle/>
          <a:p>
            <a:r>
              <a:rPr lang="en-US" sz="2000" dirty="0" smtClean="0">
                <a:solidFill>
                  <a:schemeClr val="accent2">
                    <a:lumMod val="75000"/>
                  </a:schemeClr>
                </a:solidFill>
              </a:rPr>
              <a:t>4) Miguel spends about 40 minutes doing homework for every class he is in.</a:t>
            </a:r>
            <a:endParaRPr lang="en-US" sz="2000" dirty="0">
              <a:solidFill>
                <a:schemeClr val="accent2">
                  <a:lumMod val="75000"/>
                </a:schemeClr>
              </a:solidFill>
            </a:endParaRPr>
          </a:p>
        </p:txBody>
      </p:sp>
      <p:pic>
        <p:nvPicPr>
          <p:cNvPr id="14" name="Picture 13" descr="doinghw.jpg"/>
          <p:cNvPicPr>
            <a:picLocks noChangeAspect="1"/>
          </p:cNvPicPr>
          <p:nvPr/>
        </p:nvPicPr>
        <p:blipFill>
          <a:blip r:embed="rId9"/>
          <a:stretch>
            <a:fillRect/>
          </a:stretch>
        </p:blipFill>
        <p:spPr>
          <a:xfrm>
            <a:off x="381000" y="3739000"/>
            <a:ext cx="4495800" cy="1860331"/>
          </a:xfrm>
          <a:prstGeom prst="rect">
            <a:avLst/>
          </a:prstGeom>
        </p:spPr>
      </p:pic>
      <p:sp>
        <p:nvSpPr>
          <p:cNvPr id="15" name="Round Diagonal Corner Rectangle 14"/>
          <p:cNvSpPr/>
          <p:nvPr/>
        </p:nvSpPr>
        <p:spPr>
          <a:xfrm>
            <a:off x="3276600" y="1087278"/>
            <a:ext cx="914400" cy="303432"/>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010399" y="1087278"/>
            <a:ext cx="609601" cy="303432"/>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Callout 16"/>
          <p:cNvSpPr/>
          <p:nvPr/>
        </p:nvSpPr>
        <p:spPr>
          <a:xfrm>
            <a:off x="914400" y="1981200"/>
            <a:ext cx="1447426" cy="1027331"/>
          </a:xfrm>
          <a:prstGeom prst="upArrowCallout">
            <a:avLst>
              <a:gd name="adj1" fmla="val 17583"/>
              <a:gd name="adj2" fmla="val 25000"/>
              <a:gd name="adj3" fmla="val 25000"/>
              <a:gd name="adj4" fmla="val 64977"/>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066243" y="23622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0" name="Up Arrow Callout 19"/>
          <p:cNvSpPr/>
          <p:nvPr/>
        </p:nvSpPr>
        <p:spPr>
          <a:xfrm>
            <a:off x="6096000" y="1981200"/>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096000" y="2362200"/>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sp>
        <p:nvSpPr>
          <p:cNvPr id="22" name="TextBox 21"/>
          <p:cNvSpPr txBox="1"/>
          <p:nvPr/>
        </p:nvSpPr>
        <p:spPr>
          <a:xfrm>
            <a:off x="1143000" y="1600200"/>
            <a:ext cx="6792643" cy="369332"/>
          </a:xfrm>
          <a:prstGeom prst="rect">
            <a:avLst/>
          </a:prstGeom>
          <a:noFill/>
        </p:spPr>
        <p:txBody>
          <a:bodyPr wrap="square" rtlCol="0">
            <a:spAutoFit/>
          </a:bodyPr>
          <a:lstStyle/>
          <a:p>
            <a:r>
              <a:rPr lang="en-US" b="1" dirty="0" smtClean="0">
                <a:solidFill>
                  <a:srgbClr val="FF6600"/>
                </a:solidFill>
              </a:rPr>
              <a:t>Minutes </a:t>
            </a:r>
            <a:r>
              <a:rPr lang="en-US" b="1" dirty="0" smtClean="0">
                <a:solidFill>
                  <a:schemeClr val="accent2"/>
                </a:solidFill>
              </a:rPr>
              <a:t>spent on homework DEPEND ON the number of </a:t>
            </a:r>
            <a:r>
              <a:rPr lang="en-US" b="1" dirty="0" smtClean="0">
                <a:solidFill>
                  <a:schemeClr val="accent5">
                    <a:lumMod val="75000"/>
                  </a:schemeClr>
                </a:solidFill>
              </a:rPr>
              <a:t>classes</a:t>
            </a:r>
            <a:r>
              <a:rPr lang="en-US" b="1" dirty="0" smtClean="0">
                <a:solidFill>
                  <a:schemeClr val="accent2"/>
                </a:solidFill>
              </a:rPr>
              <a:t>!</a:t>
            </a:r>
            <a:endParaRPr lang="en-US" b="1" dirty="0">
              <a:solidFill>
                <a:schemeClr val="accent2"/>
              </a:solidFill>
            </a:endParaRPr>
          </a:p>
        </p:txBody>
      </p:sp>
      <p:sp>
        <p:nvSpPr>
          <p:cNvPr id="23" name="Rounded Rectangular Callout 22"/>
          <p:cNvSpPr/>
          <p:nvPr/>
        </p:nvSpPr>
        <p:spPr>
          <a:xfrm>
            <a:off x="3581400" y="2738000"/>
            <a:ext cx="1600200" cy="691000"/>
          </a:xfrm>
          <a:prstGeom prst="wedgeRoundRectCallout">
            <a:avLst>
              <a:gd name="adj1" fmla="val -45126"/>
              <a:gd name="adj2" fmla="val 91907"/>
              <a:gd name="adj3" fmla="val 16667"/>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657600" y="2743200"/>
            <a:ext cx="1600200" cy="646331"/>
          </a:xfrm>
          <a:prstGeom prst="rect">
            <a:avLst/>
          </a:prstGeom>
          <a:noFill/>
        </p:spPr>
        <p:txBody>
          <a:bodyPr wrap="square" rtlCol="0">
            <a:spAutoFit/>
          </a:bodyPr>
          <a:lstStyle/>
          <a:p>
            <a:r>
              <a:rPr lang="en-US" dirty="0" smtClean="0"/>
              <a:t>NOPE, </a:t>
            </a:r>
          </a:p>
          <a:p>
            <a:r>
              <a:rPr lang="en-US" dirty="0"/>
              <a:t>n</a:t>
            </a:r>
            <a:r>
              <a:rPr lang="en-US" dirty="0" smtClean="0"/>
              <a:t>ot always!</a:t>
            </a:r>
            <a:endParaRPr lang="en-US" dirty="0"/>
          </a:p>
        </p:txBody>
      </p:sp>
      <p:sp>
        <p:nvSpPr>
          <p:cNvPr id="25" name="TextBox 24"/>
          <p:cNvSpPr txBox="1"/>
          <p:nvPr/>
        </p:nvSpPr>
        <p:spPr>
          <a:xfrm>
            <a:off x="3657600" y="2133600"/>
            <a:ext cx="2057400" cy="461665"/>
          </a:xfrm>
          <a:prstGeom prst="rect">
            <a:avLst/>
          </a:prstGeom>
          <a:noFill/>
        </p:spPr>
        <p:txBody>
          <a:bodyPr wrap="square" rtlCol="0">
            <a:spAutoFit/>
          </a:bodyPr>
          <a:lstStyle/>
          <a:p>
            <a:r>
              <a:rPr lang="en-US" sz="2400" dirty="0" smtClean="0">
                <a:solidFill>
                  <a:srgbClr val="FF6600"/>
                </a:solidFill>
              </a:rPr>
              <a:t>M</a:t>
            </a:r>
            <a:r>
              <a:rPr lang="en-US" sz="2400" dirty="0" smtClean="0"/>
              <a:t> = 40</a:t>
            </a:r>
            <a:r>
              <a:rPr lang="en-US" sz="2400" dirty="0" smtClean="0">
                <a:solidFill>
                  <a:schemeClr val="accent5">
                    <a:lumMod val="75000"/>
                  </a:schemeClr>
                </a:solidFill>
              </a:rPr>
              <a:t>c</a:t>
            </a:r>
            <a:endParaRPr lang="en-US" sz="2400" dirty="0">
              <a:solidFill>
                <a:schemeClr val="accent5">
                  <a:lumMod val="75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Quack"/>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900" decel="100000" fill="hold"/>
                                        <p:tgtEl>
                                          <p:spTgt spid="2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7"/>
                                        </p:tgtEl>
                                        <p:attrNameLst>
                                          <p:attrName>ppt_x</p:attrName>
                                          <p:attrName>ppt_y</p:attrName>
                                        </p:attrNameLst>
                                      </p:cBhvr>
                                    </p:animMotion>
                                    <p:animEffect transition="in" filter="fade">
                                      <p:cBhvr>
                                        <p:cTn id="54" dur="1000"/>
                                        <p:tgtEl>
                                          <p:spTgt spid="17"/>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Scale>
                                      <p:cBhvr>
                                        <p:cTn id="5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8"/>
                                        </p:tgtEl>
                                        <p:attrNameLst>
                                          <p:attrName>ppt_x</p:attrName>
                                          <p:attrName>ppt_y</p:attrName>
                                        </p:attrNameLst>
                                      </p:cBhvr>
                                    </p:animMotion>
                                    <p:animEffect transition="in" filter="fade">
                                      <p:cBhvr>
                                        <p:cTn id="59" dur="1000"/>
                                        <p:tgtEl>
                                          <p:spTgt spid="18"/>
                                        </p:tgtEl>
                                      </p:cBhvr>
                                    </p:animEffect>
                                  </p:childTnLst>
                                </p:cTn>
                              </p:par>
                            </p:childTnLst>
                          </p:cTn>
                        </p:par>
                        <p:par>
                          <p:cTn id="60" fill="hold">
                            <p:stCondLst>
                              <p:cond delay="1000"/>
                            </p:stCondLst>
                            <p:childTnLst>
                              <p:par>
                                <p:cTn id="61" presetID="5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Scale>
                                      <p:cBhvr>
                                        <p:cTn id="6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0"/>
                                        </p:tgtEl>
                                        <p:attrNameLst>
                                          <p:attrName>ppt_x</p:attrName>
                                          <p:attrName>ppt_y</p:attrName>
                                        </p:attrNameLst>
                                      </p:cBhvr>
                                    </p:animMotion>
                                    <p:animEffect transition="in" filter="fade">
                                      <p:cBhvr>
                                        <p:cTn id="65" dur="1000"/>
                                        <p:tgtEl>
                                          <p:spTgt spid="20"/>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Scale>
                                      <p:cBhvr>
                                        <p:cTn id="6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1"/>
                                        </p:tgtEl>
                                        <p:attrNameLst>
                                          <p:attrName>ppt_x</p:attrName>
                                          <p:attrName>ppt_y</p:attrName>
                                        </p:attrNameLst>
                                      </p:cBhvr>
                                    </p:animMotion>
                                    <p:animEffect transition="in" filter="fade">
                                      <p:cBhvr>
                                        <p:cTn id="70" dur="1000"/>
                                        <p:tgtEl>
                                          <p:spTgt spid="21"/>
                                        </p:tgtEl>
                                      </p:cBhvr>
                                    </p:animEffect>
                                  </p:childTnLst>
                                </p:cTn>
                              </p:par>
                            </p:childTnLst>
                          </p:cTn>
                        </p:par>
                        <p:par>
                          <p:cTn id="71" fill="hold">
                            <p:stCondLst>
                              <p:cond delay="2000"/>
                            </p:stCondLst>
                            <p:childTnLst>
                              <p:par>
                                <p:cTn id="72" presetID="1"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5" grpId="0" animBg="1"/>
      <p:bldP spid="16" grpId="0" animBg="1"/>
      <p:bldP spid="17" grpId="0" animBg="1"/>
      <p:bldP spid="18" grpId="0"/>
      <p:bldP spid="20" grpId="0" animBg="1"/>
      <p:bldP spid="21" grpId="0"/>
      <p:bldP spid="22" grpId="0"/>
      <p:bldP spid="23"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Explore</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12</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CWpic.tiff"/>
          <p:cNvPicPr>
            <a:picLocks noChangeAspect="1"/>
          </p:cNvPicPr>
          <p:nvPr/>
        </p:nvPicPr>
        <p:blipFill>
          <a:blip r:embed="rId7"/>
          <a:stretch>
            <a:fillRect/>
          </a:stretch>
        </p:blipFill>
        <p:spPr>
          <a:xfrm>
            <a:off x="254000" y="2196890"/>
            <a:ext cx="6832600" cy="3518110"/>
          </a:xfrm>
          <a:prstGeom prst="rect">
            <a:avLst/>
          </a:prstGeom>
        </p:spPr>
      </p:pic>
      <p:pic>
        <p:nvPicPr>
          <p:cNvPr id="11" name="Timer">
            <a:hlinkClick r:id="rId8"/>
          </p:cNvPr>
          <p:cNvPicPr>
            <a:picLocks noChangeAspect="1" noChangeArrowheads="1"/>
          </p:cNvPicPr>
          <p:nvPr/>
        </p:nvPicPr>
        <p:blipFill>
          <a:blip r:embed="rId9"/>
          <a:srcRect/>
          <a:stretch>
            <a:fillRect/>
          </a:stretch>
        </p:blipFill>
        <p:spPr bwMode="auto">
          <a:xfrm>
            <a:off x="7723260" y="1011615"/>
            <a:ext cx="1039740" cy="10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3" name="Picture 12" descr="teacherclipart.jpg"/>
          <p:cNvPicPr>
            <a:picLocks noChangeAspect="1"/>
          </p:cNvPicPr>
          <p:nvPr/>
        </p:nvPicPr>
        <p:blipFill>
          <a:blip r:embed="rId10"/>
          <a:stretch>
            <a:fillRect/>
          </a:stretch>
        </p:blipFill>
        <p:spPr>
          <a:xfrm>
            <a:off x="6553200" y="3488802"/>
            <a:ext cx="1828800" cy="1584960"/>
          </a:xfrm>
          <a:prstGeom prst="rect">
            <a:avLst/>
          </a:prstGeom>
        </p:spPr>
      </p:pic>
      <p:sp>
        <p:nvSpPr>
          <p:cNvPr id="14" name="TextBox 13"/>
          <p:cNvSpPr txBox="1"/>
          <p:nvPr/>
        </p:nvSpPr>
        <p:spPr>
          <a:xfrm>
            <a:off x="381000" y="990600"/>
            <a:ext cx="7924800" cy="892552"/>
          </a:xfrm>
          <a:prstGeom prst="rect">
            <a:avLst/>
          </a:prstGeom>
          <a:noFill/>
        </p:spPr>
        <p:txBody>
          <a:bodyPr wrap="square" rtlCol="0">
            <a:spAutoFit/>
          </a:bodyPr>
          <a:lstStyle/>
          <a:p>
            <a:r>
              <a:rPr lang="en-US" sz="2600" dirty="0" smtClean="0">
                <a:solidFill>
                  <a:schemeClr val="accent1">
                    <a:lumMod val="75000"/>
                  </a:schemeClr>
                </a:solidFill>
              </a:rPr>
              <a:t>CLASSWORK: </a:t>
            </a:r>
            <a:br>
              <a:rPr lang="en-US" sz="2600" dirty="0" smtClean="0">
                <a:solidFill>
                  <a:schemeClr val="accent1">
                    <a:lumMod val="75000"/>
                  </a:schemeClr>
                </a:solidFill>
              </a:rPr>
            </a:br>
            <a:r>
              <a:rPr lang="en-US" sz="2600" dirty="0" smtClean="0">
                <a:solidFill>
                  <a:schemeClr val="accent1">
                    <a:lumMod val="75000"/>
                  </a:schemeClr>
                </a:solidFill>
              </a:rPr>
              <a:t>“Variable Relationships &amp; Expressions for Scenarios”</a:t>
            </a:r>
            <a:endParaRPr lang="en-US" sz="2600" dirty="0">
              <a:solidFill>
                <a:schemeClr val="accent1">
                  <a:lumMod val="75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Summary</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13</a:t>
            </a:fld>
            <a:endParaRPr lang="en-US" smtClean="0">
              <a:solidFill>
                <a:schemeClr val="bg1"/>
              </a:solidFill>
            </a:endParaRPr>
          </a:p>
        </p:txBody>
      </p:sp>
      <p:sp>
        <p:nvSpPr>
          <p:cNvPr id="307"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458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609600" y="1143000"/>
            <a:ext cx="7924800" cy="861774"/>
          </a:xfrm>
          <a:prstGeom prst="rect">
            <a:avLst/>
          </a:prstGeom>
          <a:noFill/>
        </p:spPr>
        <p:txBody>
          <a:bodyPr wrap="square" rtlCol="0">
            <a:spAutoFit/>
          </a:bodyPr>
          <a:lstStyle/>
          <a:p>
            <a:r>
              <a:rPr lang="en-US" sz="2500" dirty="0" smtClean="0"/>
              <a:t>This is your time for you and your learning partner(s)</a:t>
            </a:r>
          </a:p>
          <a:p>
            <a:r>
              <a:rPr lang="en-US" sz="2500" dirty="0" smtClean="0"/>
              <a:t>to share out…</a:t>
            </a:r>
            <a:endParaRPr lang="en-US" sz="2500" dirty="0"/>
          </a:p>
        </p:txBody>
      </p:sp>
      <p:sp>
        <p:nvSpPr>
          <p:cNvPr id="11" name="TextBox 10"/>
          <p:cNvSpPr txBox="1"/>
          <p:nvPr/>
        </p:nvSpPr>
        <p:spPr>
          <a:xfrm>
            <a:off x="1447800" y="2209800"/>
            <a:ext cx="6248400" cy="430887"/>
          </a:xfrm>
          <a:prstGeom prst="rect">
            <a:avLst/>
          </a:prstGeom>
          <a:noFill/>
        </p:spPr>
        <p:txBody>
          <a:bodyPr wrap="square" rtlCol="0">
            <a:spAutoFit/>
          </a:bodyPr>
          <a:lstStyle/>
          <a:p>
            <a:r>
              <a:rPr lang="en-US" sz="2200" dirty="0" smtClean="0">
                <a:solidFill>
                  <a:schemeClr val="accent2"/>
                </a:solidFill>
              </a:rPr>
              <a:t>• Questions about anything on the </a:t>
            </a:r>
            <a:r>
              <a:rPr lang="en-US" sz="2200" dirty="0" err="1" smtClean="0">
                <a:solidFill>
                  <a:schemeClr val="accent2"/>
                </a:solidFill>
              </a:rPr>
              <a:t>classwork</a:t>
            </a:r>
            <a:endParaRPr lang="en-US" sz="2200" dirty="0">
              <a:solidFill>
                <a:schemeClr val="accent2"/>
              </a:solidFill>
            </a:endParaRPr>
          </a:p>
        </p:txBody>
      </p:sp>
      <p:sp>
        <p:nvSpPr>
          <p:cNvPr id="12" name="TextBox 11"/>
          <p:cNvSpPr txBox="1"/>
          <p:nvPr/>
        </p:nvSpPr>
        <p:spPr>
          <a:xfrm>
            <a:off x="1447800" y="2756356"/>
            <a:ext cx="6248400" cy="430887"/>
          </a:xfrm>
          <a:prstGeom prst="rect">
            <a:avLst/>
          </a:prstGeom>
          <a:noFill/>
        </p:spPr>
        <p:txBody>
          <a:bodyPr wrap="square" rtlCol="0">
            <a:spAutoFit/>
          </a:bodyPr>
          <a:lstStyle/>
          <a:p>
            <a:r>
              <a:rPr lang="en-US" sz="2200" dirty="0" smtClean="0">
                <a:solidFill>
                  <a:schemeClr val="accent3">
                    <a:lumMod val="75000"/>
                  </a:schemeClr>
                </a:solidFill>
              </a:rPr>
              <a:t>• Any confusions you had as you worked</a:t>
            </a:r>
            <a:endParaRPr lang="en-US" sz="2200" dirty="0">
              <a:solidFill>
                <a:schemeClr val="accent3">
                  <a:lumMod val="75000"/>
                </a:schemeClr>
              </a:solidFill>
            </a:endParaRPr>
          </a:p>
        </p:txBody>
      </p:sp>
      <p:sp>
        <p:nvSpPr>
          <p:cNvPr id="13" name="TextBox 12"/>
          <p:cNvSpPr txBox="1"/>
          <p:nvPr/>
        </p:nvSpPr>
        <p:spPr>
          <a:xfrm>
            <a:off x="1447799" y="3352800"/>
            <a:ext cx="6574703" cy="430887"/>
          </a:xfrm>
          <a:prstGeom prst="rect">
            <a:avLst/>
          </a:prstGeom>
          <a:noFill/>
        </p:spPr>
        <p:txBody>
          <a:bodyPr wrap="square" rtlCol="0">
            <a:spAutoFit/>
          </a:bodyPr>
          <a:lstStyle/>
          <a:p>
            <a:r>
              <a:rPr lang="en-US" sz="2200" dirty="0" smtClean="0">
                <a:solidFill>
                  <a:schemeClr val="accent5">
                    <a:lumMod val="75000"/>
                  </a:schemeClr>
                </a:solidFill>
              </a:rPr>
              <a:t>• Patterns you may have noticed or idea you have now</a:t>
            </a:r>
            <a:endParaRPr lang="en-US" sz="2200" dirty="0">
              <a:solidFill>
                <a:schemeClr val="accent5">
                  <a:lumMod val="75000"/>
                </a:schemeClr>
              </a:solidFill>
            </a:endParaRPr>
          </a:p>
        </p:txBody>
      </p:sp>
      <p:sp>
        <p:nvSpPr>
          <p:cNvPr id="14" name="TextBox 13"/>
          <p:cNvSpPr txBox="1"/>
          <p:nvPr/>
        </p:nvSpPr>
        <p:spPr>
          <a:xfrm>
            <a:off x="1447800" y="3886200"/>
            <a:ext cx="6248400" cy="430887"/>
          </a:xfrm>
          <a:prstGeom prst="rect">
            <a:avLst/>
          </a:prstGeom>
          <a:noFill/>
        </p:spPr>
        <p:txBody>
          <a:bodyPr wrap="square" rtlCol="0">
            <a:spAutoFit/>
          </a:bodyPr>
          <a:lstStyle/>
          <a:p>
            <a:r>
              <a:rPr lang="en-US" sz="2200" dirty="0" smtClean="0">
                <a:solidFill>
                  <a:schemeClr val="accent4">
                    <a:lumMod val="75000"/>
                  </a:schemeClr>
                </a:solidFill>
              </a:rPr>
              <a:t>• Problems you found especially easy or difficult</a:t>
            </a:r>
            <a:endParaRPr lang="en-US" sz="2200" dirty="0">
              <a:solidFill>
                <a:schemeClr val="accent4">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accel="50000" decel="50000"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6" accel="50000" decel="50000"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Assessment: EXIT TICKET!</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1A97EE-054E-41FE-A34A-95931F20F9B6}" type="slidenum">
              <a:rPr lang="en-US" smtClean="0">
                <a:solidFill>
                  <a:schemeClr val="bg1"/>
                </a:solidFill>
              </a:rPr>
              <a:pPr eaLnBrk="1" hangingPunct="1"/>
              <a:t>14</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6630" name="Group 6"/>
          <p:cNvGrpSpPr>
            <a:grpSpLocks/>
          </p:cNvGrpSpPr>
          <p:nvPr/>
        </p:nvGrpSpPr>
        <p:grpSpPr bwMode="auto">
          <a:xfrm>
            <a:off x="609600" y="6413500"/>
            <a:ext cx="7402513" cy="387350"/>
            <a:chOff x="609600" y="6414018"/>
            <a:chExt cx="7401771" cy="386725"/>
          </a:xfrm>
        </p:grpSpPr>
        <p:pic>
          <p:nvPicPr>
            <p:cNvPr id="26631"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81000" y="1066800"/>
            <a:ext cx="8305800" cy="4099840"/>
          </a:xfrm>
          <a:prstGeom prst="rect">
            <a:avLst/>
          </a:prstGeom>
          <a:noFill/>
        </p:spPr>
        <p:txBody>
          <a:bodyPr wrap="square" rtlCol="0">
            <a:spAutoFit/>
          </a:bodyPr>
          <a:lstStyle/>
          <a:p>
            <a:pPr marL="457200" indent="-457200">
              <a:buFont typeface="+mj-lt"/>
              <a:buAutoNum type="arabicParenR"/>
            </a:pPr>
            <a:r>
              <a:rPr lang="en-US" sz="2500" dirty="0" smtClean="0">
                <a:solidFill>
                  <a:schemeClr val="tx2">
                    <a:lumMod val="75000"/>
                  </a:schemeClr>
                </a:solidFill>
              </a:rPr>
              <a:t>In your own words, define </a:t>
            </a:r>
            <a:r>
              <a:rPr lang="en-US" sz="2500" dirty="0" smtClean="0">
                <a:solidFill>
                  <a:schemeClr val="accent6">
                    <a:lumMod val="75000"/>
                  </a:schemeClr>
                </a:solidFill>
              </a:rPr>
              <a:t>Independent Variable</a:t>
            </a:r>
            <a:r>
              <a:rPr lang="en-US" sz="2500" dirty="0" smtClean="0">
                <a:solidFill>
                  <a:schemeClr val="tx2">
                    <a:lumMod val="75000"/>
                  </a:schemeClr>
                </a:solidFill>
              </a:rPr>
              <a:t> and </a:t>
            </a:r>
            <a:r>
              <a:rPr lang="en-US" sz="2500" dirty="0" smtClean="0">
                <a:solidFill>
                  <a:schemeClr val="accent3">
                    <a:lumMod val="75000"/>
                  </a:schemeClr>
                </a:solidFill>
              </a:rPr>
              <a:t>Dependent Variable</a:t>
            </a:r>
            <a:r>
              <a:rPr lang="en-US" sz="2500" dirty="0" smtClean="0">
                <a:solidFill>
                  <a:schemeClr val="tx2">
                    <a:lumMod val="75000"/>
                  </a:schemeClr>
                </a:solidFill>
              </a:rPr>
              <a:t>.</a:t>
            </a:r>
          </a:p>
          <a:p>
            <a:pPr marL="457200" indent="-457200">
              <a:buFont typeface="+mj-lt"/>
              <a:buAutoNum type="arabicParenR"/>
            </a:pPr>
            <a:endParaRPr lang="en-US" sz="2500" dirty="0" smtClean="0">
              <a:solidFill>
                <a:schemeClr val="tx2">
                  <a:lumMod val="75000"/>
                </a:schemeClr>
              </a:solidFill>
            </a:endParaRPr>
          </a:p>
          <a:p>
            <a:pPr marL="457200" indent="-457200">
              <a:lnSpc>
                <a:spcPct val="150000"/>
              </a:lnSpc>
              <a:buFont typeface="+mj-lt"/>
              <a:buAutoNum type="arabicParenR"/>
            </a:pPr>
            <a:r>
              <a:rPr lang="en-US" sz="2500" dirty="0" smtClean="0">
                <a:solidFill>
                  <a:schemeClr val="tx2">
                    <a:lumMod val="75000"/>
                  </a:schemeClr>
                </a:solidFill>
              </a:rPr>
              <a:t>On average Natalie can type 87 words for every minute.  2a) Identify the INDEPENDENT and DEPENDENT variable.    2b) Write a </a:t>
            </a:r>
            <a:r>
              <a:rPr lang="en-US" sz="2500" u="sng" dirty="0" smtClean="0">
                <a:solidFill>
                  <a:schemeClr val="tx2">
                    <a:lumMod val="75000"/>
                  </a:schemeClr>
                </a:solidFill>
              </a:rPr>
              <a:t>rule or expression</a:t>
            </a:r>
            <a:r>
              <a:rPr lang="en-US" sz="2500" dirty="0" smtClean="0">
                <a:solidFill>
                  <a:schemeClr val="tx2">
                    <a:lumMod val="75000"/>
                  </a:schemeClr>
                </a:solidFill>
              </a:rPr>
              <a:t> to match the scenario.</a:t>
            </a:r>
            <a:br>
              <a:rPr lang="en-US" sz="2500" dirty="0" smtClean="0">
                <a:solidFill>
                  <a:schemeClr val="tx2">
                    <a:lumMod val="75000"/>
                  </a:schemeClr>
                </a:solidFill>
              </a:rPr>
            </a:br>
            <a:r>
              <a:rPr lang="en-US" sz="2500" dirty="0" smtClean="0">
                <a:solidFill>
                  <a:schemeClr val="tx2">
                    <a:lumMod val="75000"/>
                  </a:schemeClr>
                </a:solidFill>
              </a:rPr>
              <a:t/>
            </a:r>
            <a:br>
              <a:rPr lang="en-US" sz="2500" dirty="0" smtClean="0">
                <a:solidFill>
                  <a:schemeClr val="tx2">
                    <a:lumMod val="75000"/>
                  </a:schemeClr>
                </a:solidFill>
              </a:rPr>
            </a:br>
            <a:endParaRPr lang="en-US" sz="2500"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age Title"/>
          <p:cNvSpPr>
            <a:spLocks noGrp="1"/>
          </p:cNvSpPr>
          <p:nvPr>
            <p:ph type="title" idx="4294967295"/>
          </p:nvPr>
        </p:nvSpPr>
        <p:spPr>
          <a:xfrm>
            <a:off x="152400" y="127000"/>
            <a:ext cx="8991600" cy="635000"/>
          </a:xfrm>
        </p:spPr>
        <p:txBody>
          <a:bodyPr/>
          <a:lstStyle/>
          <a:p>
            <a:pPr algn="l"/>
            <a:r>
              <a:rPr lang="en-US" sz="3000" b="1" smtClean="0">
                <a:solidFill>
                  <a:schemeClr val="bg1"/>
                </a:solidFill>
                <a:ea typeface="ＭＳ Ｐゴシック" charset="-128"/>
              </a:rPr>
              <a:t>Practice</a:t>
            </a: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15</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5606"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hwdog.gif"/>
          <p:cNvPicPr>
            <a:picLocks noChangeAspect="1"/>
          </p:cNvPicPr>
          <p:nvPr/>
        </p:nvPicPr>
        <p:blipFill>
          <a:blip r:embed="rId7"/>
          <a:stretch>
            <a:fillRect/>
          </a:stretch>
        </p:blipFill>
        <p:spPr>
          <a:xfrm>
            <a:off x="4531784" y="2667000"/>
            <a:ext cx="4180416" cy="2894135"/>
          </a:xfrm>
          <a:prstGeom prst="rect">
            <a:avLst/>
          </a:prstGeom>
        </p:spPr>
      </p:pic>
      <p:sp>
        <p:nvSpPr>
          <p:cNvPr id="11" name="TextBox 10"/>
          <p:cNvSpPr txBox="1"/>
          <p:nvPr/>
        </p:nvSpPr>
        <p:spPr>
          <a:xfrm>
            <a:off x="609600" y="1143000"/>
            <a:ext cx="4648200" cy="954107"/>
          </a:xfrm>
          <a:prstGeom prst="rect">
            <a:avLst/>
          </a:prstGeom>
          <a:noFill/>
        </p:spPr>
        <p:txBody>
          <a:bodyPr wrap="square" rtlCol="0">
            <a:spAutoFit/>
          </a:bodyPr>
          <a:lstStyle/>
          <a:p>
            <a:r>
              <a:rPr lang="en-US" sz="2800" dirty="0" smtClean="0"/>
              <a:t>Please complete </a:t>
            </a:r>
            <a:r>
              <a:rPr lang="en-US" sz="2800" b="1" dirty="0" smtClean="0"/>
              <a:t>HW 6.EE.9</a:t>
            </a:r>
            <a:r>
              <a:rPr lang="en-US" sz="2800" dirty="0" smtClean="0"/>
              <a:t>, due tomorrow!</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34535"/>
            <a:ext cx="6736080" cy="2291483"/>
          </a:xfrm>
          <a:prstGeom prst="rect">
            <a:avLst/>
          </a:prstGeom>
          <a:noFill/>
        </p:spPr>
        <p:txBody>
          <a:bodyPr vert="horz" wrap="square" lIns="74761" tIns="37381" rIns="74761" bIns="37381" rtlCol="0">
            <a:spAutoFit/>
          </a:bodyPr>
          <a:lstStyle/>
          <a:p>
            <a:pPr algn="ctr"/>
            <a:r>
              <a:rPr lang="en-US" sz="4800" b="1" dirty="0">
                <a:solidFill>
                  <a:srgbClr val="0000FF"/>
                </a:solidFill>
                <a:latin typeface="Arial - 10"/>
              </a:rPr>
              <a:t>Dependent and Independent </a:t>
            </a:r>
            <a:r>
              <a:rPr lang="en-US" sz="4800" b="1" dirty="0" smtClean="0">
                <a:solidFill>
                  <a:srgbClr val="0000FF"/>
                </a:solidFill>
                <a:latin typeface="Arial - 10"/>
              </a:rPr>
              <a:t>Variables – Day 2 </a:t>
            </a:r>
            <a:endParaRPr lang="en-US" sz="4800" b="1" dirty="0">
              <a:solidFill>
                <a:srgbClr val="0000FF"/>
              </a:solidFill>
              <a:latin typeface="Arial - 10"/>
            </a:endParaRPr>
          </a:p>
        </p:txBody>
      </p:sp>
    </p:spTree>
    <p:extLst>
      <p:ext uri="{BB962C8B-B14F-4D97-AF65-F5344CB8AC3E}">
        <p14:creationId xmlns:p14="http://schemas.microsoft.com/office/powerpoint/2010/main" val="144355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5870" y="1980583"/>
            <a:ext cx="6515100" cy="2291483"/>
          </a:xfrm>
          <a:prstGeom prst="rect">
            <a:avLst/>
          </a:prstGeom>
          <a:noFill/>
        </p:spPr>
        <p:txBody>
          <a:bodyPr vert="horz" lIns="74761" tIns="37381" rIns="74761" bIns="37381" rtlCol="0">
            <a:spAutoFit/>
          </a:bodyPr>
          <a:lstStyle/>
          <a:p>
            <a:r>
              <a:rPr lang="en-US" sz="2400" b="1" dirty="0" smtClean="0">
                <a:solidFill>
                  <a:srgbClr val="0000FF"/>
                </a:solidFill>
                <a:latin typeface="Arial" pitchFamily="34" charset="0"/>
                <a:cs typeface="Arial" pitchFamily="34" charset="0"/>
              </a:rPr>
              <a:t>An </a:t>
            </a:r>
            <a:r>
              <a:rPr lang="en-US" sz="2400" b="1" dirty="0" smtClean="0">
                <a:solidFill>
                  <a:srgbClr val="005500"/>
                </a:solidFill>
                <a:latin typeface="Arial" pitchFamily="34" charset="0"/>
                <a:cs typeface="Arial" pitchFamily="34" charset="0"/>
              </a:rPr>
              <a:t>independent variable</a:t>
            </a:r>
            <a:r>
              <a:rPr lang="en-US" sz="2400" b="1" dirty="0" smtClean="0">
                <a:solidFill>
                  <a:srgbClr val="0000FF"/>
                </a:solidFill>
                <a:latin typeface="Arial" pitchFamily="34" charset="0"/>
                <a:cs typeface="Arial" pitchFamily="34" charset="0"/>
              </a:rPr>
              <a:t> is one that is not influenced by another variable.</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value of a </a:t>
            </a:r>
            <a:r>
              <a:rPr lang="en-US" sz="2400" b="1" dirty="0" smtClean="0">
                <a:solidFill>
                  <a:srgbClr val="FF0000"/>
                </a:solidFill>
                <a:latin typeface="Arial" pitchFamily="34" charset="0"/>
                <a:cs typeface="Arial" pitchFamily="34" charset="0"/>
              </a:rPr>
              <a:t>dependent variable</a:t>
            </a:r>
            <a:r>
              <a:rPr lang="en-US" sz="2400" b="1" dirty="0" smtClean="0">
                <a:solidFill>
                  <a:srgbClr val="0000FF"/>
                </a:solidFill>
                <a:latin typeface="Arial" pitchFamily="34" charset="0"/>
                <a:cs typeface="Arial" pitchFamily="34" charset="0"/>
              </a:rPr>
              <a:t> relies on the values of the independent variable.</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594610" y="694130"/>
            <a:ext cx="3543300" cy="629490"/>
          </a:xfrm>
          <a:prstGeom prst="rect">
            <a:avLst/>
          </a:prstGeom>
          <a:noFill/>
        </p:spPr>
        <p:txBody>
          <a:bodyPr vert="horz" lIns="74761" tIns="37381" rIns="74761" bIns="37381" rtlCol="0">
            <a:spAutoFit/>
          </a:bodyPr>
          <a:lstStyle/>
          <a:p>
            <a:r>
              <a:rPr lang="en-US" sz="3600" b="1" dirty="0">
                <a:solidFill>
                  <a:srgbClr val="0000FF"/>
                </a:solidFill>
                <a:latin typeface="Arial" pitchFamily="34" charset="0"/>
                <a:cs typeface="Arial" pitchFamily="34" charset="0"/>
              </a:rPr>
              <a:t>Vocabulary</a:t>
            </a:r>
          </a:p>
        </p:txBody>
      </p:sp>
    </p:spTree>
    <p:extLst>
      <p:ext uri="{BB962C8B-B14F-4D97-AF65-F5344CB8AC3E}">
        <p14:creationId xmlns:p14="http://schemas.microsoft.com/office/powerpoint/2010/main" val="3140223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3000"/>
            <a:ext cx="8153400" cy="4507475"/>
          </a:xfrm>
          <a:prstGeom prst="rect">
            <a:avLst/>
          </a:prstGeom>
          <a:noFill/>
        </p:spPr>
        <p:txBody>
          <a:bodyPr vert="horz" wrap="square" lIns="74761" tIns="37381" rIns="74761" bIns="37381" rtlCol="0">
            <a:spAutoFit/>
          </a:bodyPr>
          <a:lstStyle/>
          <a:p>
            <a:pPr algn="ctr"/>
            <a:r>
              <a:rPr lang="en-US" sz="2400" b="1" dirty="0">
                <a:latin typeface="Arial" pitchFamily="34" charset="0"/>
                <a:cs typeface="Arial" pitchFamily="34" charset="0"/>
              </a:rPr>
              <a:t>Frank earns $8 per hour mowing his neighbors' lawns. </a:t>
            </a:r>
          </a:p>
          <a:p>
            <a:pPr algn="ctr"/>
            <a:endParaRPr lang="en-US" sz="2400" b="1" dirty="0">
              <a:latin typeface="Arial" pitchFamily="34" charset="0"/>
              <a:cs typeface="Arial" pitchFamily="34" charset="0"/>
            </a:endParaRPr>
          </a:p>
          <a:p>
            <a:pPr algn="ctr"/>
            <a:r>
              <a:rPr lang="en-US" sz="2400" b="1" dirty="0">
                <a:latin typeface="Arial" pitchFamily="34" charset="0"/>
                <a:cs typeface="Arial" pitchFamily="34" charset="0"/>
              </a:rPr>
              <a:t>The amount of money he earns m, </a:t>
            </a:r>
          </a:p>
          <a:p>
            <a:pPr algn="ctr"/>
            <a:r>
              <a:rPr lang="en-US" sz="2400" b="1" dirty="0">
                <a:solidFill>
                  <a:srgbClr val="FF0000"/>
                </a:solidFill>
                <a:latin typeface="Arial" pitchFamily="34" charset="0"/>
                <a:cs typeface="Arial" pitchFamily="34" charset="0"/>
              </a:rPr>
              <a:t>depends</a:t>
            </a:r>
            <a:r>
              <a:rPr lang="en-US" sz="2400" b="1" dirty="0">
                <a:latin typeface="Arial" pitchFamily="34" charset="0"/>
                <a:cs typeface="Arial" pitchFamily="34" charset="0"/>
              </a:rPr>
              <a:t> on how many hours he works h. </a:t>
            </a:r>
          </a:p>
          <a:p>
            <a:pPr algn="ctr"/>
            <a:endParaRPr lang="en-US" sz="2400" b="1" dirty="0">
              <a:latin typeface="Arial" pitchFamily="34" charset="0"/>
              <a:cs typeface="Arial" pitchFamily="34" charset="0"/>
            </a:endParaRPr>
          </a:p>
          <a:p>
            <a:pPr algn="ctr"/>
            <a:r>
              <a:rPr lang="en-US" sz="2400" b="1" dirty="0">
                <a:latin typeface="Arial" pitchFamily="34" charset="0"/>
                <a:cs typeface="Arial" pitchFamily="34" charset="0"/>
              </a:rPr>
              <a:t>The more hours he works, the more money he earns. </a:t>
            </a:r>
          </a:p>
          <a:p>
            <a:pPr algn="ctr"/>
            <a:endParaRPr lang="en-US" sz="2400" b="1" dirty="0">
              <a:latin typeface="Arial" pitchFamily="34" charset="0"/>
              <a:cs typeface="Arial" pitchFamily="34" charset="0"/>
            </a:endParaRPr>
          </a:p>
          <a:p>
            <a:pPr algn="ctr"/>
            <a:r>
              <a:rPr lang="en-US" sz="2400" b="1" dirty="0">
                <a:latin typeface="Arial" pitchFamily="34" charset="0"/>
                <a:cs typeface="Arial" pitchFamily="34" charset="0"/>
              </a:rPr>
              <a:t>Therefore the </a:t>
            </a:r>
            <a:r>
              <a:rPr lang="en-US" sz="2400" b="1" dirty="0">
                <a:solidFill>
                  <a:srgbClr val="FF0000"/>
                </a:solidFill>
                <a:latin typeface="Arial" pitchFamily="34" charset="0"/>
                <a:cs typeface="Arial" pitchFamily="34" charset="0"/>
              </a:rPr>
              <a:t>dependent variable </a:t>
            </a:r>
            <a:r>
              <a:rPr lang="en-US" sz="2400" b="1" dirty="0">
                <a:latin typeface="Arial" pitchFamily="34" charset="0"/>
                <a:cs typeface="Arial" pitchFamily="34" charset="0"/>
              </a:rPr>
              <a:t>is money m,</a:t>
            </a:r>
          </a:p>
          <a:p>
            <a:pPr algn="ctr"/>
            <a:r>
              <a:rPr lang="en-US" sz="2400" b="1" dirty="0">
                <a:latin typeface="Arial" pitchFamily="34" charset="0"/>
                <a:cs typeface="Arial" pitchFamily="34" charset="0"/>
              </a:rPr>
              <a:t>and the independent variable is hours h.</a:t>
            </a:r>
          </a:p>
          <a:p>
            <a:pPr algn="ctr"/>
            <a:endParaRPr lang="en-US" sz="2400" b="1" dirty="0">
              <a:latin typeface="Arial" pitchFamily="34" charset="0"/>
              <a:cs typeface="Arial" pitchFamily="34" charset="0"/>
            </a:endParaRPr>
          </a:p>
          <a:p>
            <a:pPr algn="ctr"/>
            <a:r>
              <a:rPr lang="en-US" sz="2400" b="1" dirty="0">
                <a:latin typeface="Arial" pitchFamily="34" charset="0"/>
                <a:cs typeface="Arial" pitchFamily="34" charset="0"/>
              </a:rPr>
              <a:t>The amount of hours he works does                              not rely on the money he earns.</a:t>
            </a:r>
          </a:p>
        </p:txBody>
      </p:sp>
      <p:sp>
        <p:nvSpPr>
          <p:cNvPr id="3" name="TextBox 2"/>
          <p:cNvSpPr txBox="1"/>
          <p:nvPr/>
        </p:nvSpPr>
        <p:spPr>
          <a:xfrm>
            <a:off x="2895600" y="152400"/>
            <a:ext cx="2743200" cy="629490"/>
          </a:xfrm>
          <a:prstGeom prst="rect">
            <a:avLst/>
          </a:prstGeom>
          <a:noFill/>
        </p:spPr>
        <p:txBody>
          <a:bodyPr vert="horz" lIns="74761" tIns="37381" rIns="74761" bIns="37381" rtlCol="0">
            <a:spAutoFit/>
          </a:bodyPr>
          <a:lstStyle/>
          <a:p>
            <a:r>
              <a:rPr lang="en-US" sz="3600" b="1" dirty="0">
                <a:solidFill>
                  <a:srgbClr val="0000FF"/>
                </a:solidFill>
                <a:latin typeface="Arial" pitchFamily="34" charset="0"/>
                <a:cs typeface="Arial" pitchFamily="34" charset="0"/>
              </a:rPr>
              <a:t>Example</a:t>
            </a:r>
          </a:p>
        </p:txBody>
      </p:sp>
    </p:spTree>
    <p:extLst>
      <p:ext uri="{BB962C8B-B14F-4D97-AF65-F5344CB8AC3E}">
        <p14:creationId xmlns:p14="http://schemas.microsoft.com/office/powerpoint/2010/main" val="2729283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B45F1B1-845D-4E90-BF81-67B15DA92DC0}" type="slidenum">
              <a:rPr lang="en-US" smtClean="0"/>
              <a:pPr>
                <a:defRPr/>
              </a:pPr>
              <a:t>19</a:t>
            </a:fld>
            <a:endParaRPr lang="en-US"/>
          </a:p>
        </p:txBody>
      </p:sp>
      <p:sp>
        <p:nvSpPr>
          <p:cNvPr id="5" name="TextBox 4"/>
          <p:cNvSpPr txBox="1"/>
          <p:nvPr/>
        </p:nvSpPr>
        <p:spPr>
          <a:xfrm>
            <a:off x="1752600" y="0"/>
            <a:ext cx="5356860" cy="444824"/>
          </a:xfrm>
          <a:prstGeom prst="rect">
            <a:avLst/>
          </a:prstGeom>
          <a:noFill/>
        </p:spPr>
        <p:txBody>
          <a:bodyPr vert="horz" wrap="square" lIns="74761" tIns="37381" rIns="74761" bIns="37381" rtlCol="0">
            <a:spAutoFit/>
          </a:bodyPr>
          <a:lstStyle/>
          <a:p>
            <a:pPr algn="ctr"/>
            <a:r>
              <a:rPr lang="en-US" sz="2400" b="1" dirty="0" smtClean="0">
                <a:latin typeface="Arial" pitchFamily="34" charset="0"/>
                <a:cs typeface="Arial" pitchFamily="34" charset="0"/>
              </a:rPr>
              <a:t>Try to guess the missing variable.</a:t>
            </a:r>
            <a:endParaRPr lang="en-US" sz="2400" b="1"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29407"/>
            <a:ext cx="8540750"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 y="4242170"/>
            <a:ext cx="9143999" cy="629490"/>
          </a:xfrm>
          <a:prstGeom prst="rect">
            <a:avLst/>
          </a:prstGeom>
          <a:noFill/>
        </p:spPr>
        <p:txBody>
          <a:bodyPr vert="horz" wrap="square" lIns="74761" tIns="37381" rIns="74761" bIns="37381" rtlCol="0">
            <a:spAutoFit/>
          </a:bodyPr>
          <a:lstStyle/>
          <a:p>
            <a:pPr algn="ctr"/>
            <a:r>
              <a:rPr lang="en-US" b="1" dirty="0" smtClean="0">
                <a:latin typeface="Arial" pitchFamily="34" charset="0"/>
                <a:cs typeface="Arial" pitchFamily="34" charset="0"/>
              </a:rPr>
              <a:t>With your group, try to think of at least three examples of independent and dependent variables?</a:t>
            </a:r>
            <a:endParaRPr lang="en-US" b="1"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38947675"/>
              </p:ext>
            </p:extLst>
          </p:nvPr>
        </p:nvGraphicFramePr>
        <p:xfrm>
          <a:off x="152400" y="444824"/>
          <a:ext cx="8686800" cy="3797343"/>
        </p:xfrm>
        <a:graphic>
          <a:graphicData uri="http://schemas.openxmlformats.org/drawingml/2006/table">
            <a:tbl>
              <a:tblPr firstRow="1" firstCol="1" bandRow="1"/>
              <a:tblGrid>
                <a:gridCol w="4191000"/>
                <a:gridCol w="4495800"/>
              </a:tblGrid>
              <a:tr h="345213">
                <a:tc>
                  <a:txBody>
                    <a:bodyPr/>
                    <a:lstStyle/>
                    <a:p>
                      <a:pPr marL="0" marR="0">
                        <a:lnSpc>
                          <a:spcPct val="115000"/>
                        </a:lnSpc>
                        <a:spcBef>
                          <a:spcPts val="0"/>
                        </a:spcBef>
                        <a:spcAft>
                          <a:spcPts val="0"/>
                        </a:spcAft>
                      </a:pPr>
                      <a:r>
                        <a:rPr lang="en-US" sz="1400" dirty="0">
                          <a:effectLst/>
                          <a:latin typeface="Comic Sans MS"/>
                          <a:ea typeface="Calibri"/>
                          <a:cs typeface="Verdana"/>
                        </a:rPr>
                        <a:t>                Dependent Variable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omic Sans MS"/>
                          <a:ea typeface="Calibri"/>
                          <a:cs typeface="Verdana"/>
                        </a:rPr>
                        <a:t>                  Independent Variable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Cell phone bill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How far you can drive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Your Nine Weeks grade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How much money you earn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Cost of a speeding ticket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dirty="0">
                          <a:effectLst/>
                          <a:latin typeface="Verdana"/>
                          <a:ea typeface="Calibri"/>
                          <a:cs typeface="Verdana"/>
                        </a:rPr>
                        <a:t>Time it takes to drive somewhere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How much air conditioning you use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Total calories and fat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a:effectLst/>
                          <a:latin typeface="Verdana"/>
                          <a:ea typeface="Calibri"/>
                          <a:cs typeface="Verdana"/>
                        </a:rPr>
                        <a:t>Opportunities for high-paying jobs</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13">
                <a:tc>
                  <a:txBody>
                    <a:bodyPr/>
                    <a:lstStyle/>
                    <a:p>
                      <a:pPr marL="0" marR="0">
                        <a:lnSpc>
                          <a:spcPct val="115000"/>
                        </a:lnSpc>
                        <a:spcBef>
                          <a:spcPts val="0"/>
                        </a:spcBef>
                        <a:spcAft>
                          <a:spcPts val="0"/>
                        </a:spcAft>
                      </a:pPr>
                      <a:r>
                        <a:rPr lang="en-US" sz="1400" dirty="0">
                          <a:effectLst/>
                          <a:latin typeface="Verdana"/>
                          <a:ea typeface="Calibri"/>
                          <a:cs typeface="Verdana"/>
                        </a:rPr>
                        <a:t>Results of a football game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158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0" y="766764"/>
            <a:ext cx="8686800" cy="8763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dirty="0">
              <a:solidFill>
                <a:srgbClr val="FFFF00"/>
              </a:solidFill>
            </a:endParaRPr>
          </a:p>
        </p:txBody>
      </p:sp>
      <p:sp>
        <p:nvSpPr>
          <p:cNvPr id="1945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76401"/>
            <a:ext cx="8686800" cy="41910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dirty="0"/>
          </a:p>
        </p:txBody>
      </p:sp>
      <p:sp>
        <p:nvSpPr>
          <p:cNvPr id="5" name="Objective"/>
          <p:cNvSpPr txBox="1"/>
          <p:nvPr/>
        </p:nvSpPr>
        <p:spPr>
          <a:xfrm>
            <a:off x="365125" y="766764"/>
            <a:ext cx="8550275" cy="858836"/>
          </a:xfrm>
          <a:prstGeom prst="rect">
            <a:avLst/>
          </a:prstGeom>
        </p:spPr>
        <p:txBody>
          <a:bodyPr anchor="ctr">
            <a:noAutofit/>
          </a:bodyPr>
          <a:lstStyle/>
          <a:p>
            <a:pPr fontAlgn="auto">
              <a:spcAft>
                <a:spcPts val="0"/>
              </a:spcAft>
              <a:defRPr/>
            </a:pPr>
            <a:r>
              <a:rPr lang="en-US" sz="1300" b="1" i="1" dirty="0" smtClean="0">
                <a:solidFill>
                  <a:schemeClr val="accent1">
                    <a:lumMod val="50000"/>
                  </a:schemeClr>
                </a:solidFill>
                <a:latin typeface="Calibri" pitchFamily="34" charset="0"/>
                <a:ea typeface="+mn-ea"/>
                <a:cs typeface="Arial" charset="0"/>
              </a:rPr>
              <a:t>OBJECTIVE:</a:t>
            </a:r>
            <a:r>
              <a:rPr lang="en-US" sz="1300" b="1" i="1" dirty="0" smtClean="0">
                <a:solidFill>
                  <a:srgbClr val="FFFF00"/>
                </a:solidFill>
                <a:latin typeface="Calibri" pitchFamily="34" charset="0"/>
                <a:ea typeface="+mn-ea"/>
                <a:cs typeface="Arial" charset="0"/>
              </a:rPr>
              <a:t> </a:t>
            </a:r>
            <a:r>
              <a:rPr lang="en-US" sz="1300" b="1" i="1" dirty="0" smtClean="0">
                <a:latin typeface="Calibri" pitchFamily="34" charset="0"/>
                <a:ea typeface="+mn-ea"/>
                <a:cs typeface="Arial" charset="0"/>
              </a:rPr>
              <a:t>We will identify independent &amp; dependent variables and use them to write algebraic</a:t>
            </a:r>
            <a:br>
              <a:rPr lang="en-US" sz="1300" b="1" i="1" dirty="0" smtClean="0">
                <a:latin typeface="Calibri" pitchFamily="34" charset="0"/>
                <a:ea typeface="+mn-ea"/>
                <a:cs typeface="Arial" charset="0"/>
              </a:rPr>
            </a:br>
            <a:r>
              <a:rPr lang="en-US" sz="1300" b="1" i="1" dirty="0" smtClean="0">
                <a:latin typeface="Calibri" pitchFamily="34" charset="0"/>
                <a:ea typeface="+mn-ea"/>
                <a:cs typeface="Arial" charset="0"/>
              </a:rPr>
              <a:t>                       expressions for real-world scenarios.</a:t>
            </a:r>
            <a:br>
              <a:rPr lang="en-US" sz="1300" b="1" i="1" dirty="0" smtClean="0">
                <a:latin typeface="Calibri" pitchFamily="34" charset="0"/>
                <a:ea typeface="+mn-ea"/>
                <a:cs typeface="Arial" charset="0"/>
              </a:rPr>
            </a:br>
            <a:r>
              <a:rPr lang="en-US" sz="1300" b="1" i="1" dirty="0" smtClean="0">
                <a:solidFill>
                  <a:schemeClr val="accent1">
                    <a:lumMod val="50000"/>
                  </a:schemeClr>
                </a:solidFill>
                <a:latin typeface="Calibri" pitchFamily="34" charset="0"/>
                <a:cs typeface="Arial" charset="0"/>
              </a:rPr>
              <a:t>LANGAUGE OBJECTIVE: </a:t>
            </a:r>
            <a:r>
              <a:rPr lang="en-US" sz="1300" b="1" i="1" dirty="0" smtClean="0">
                <a:latin typeface="Calibri" pitchFamily="34" charset="0"/>
                <a:cs typeface="Arial" charset="0"/>
              </a:rPr>
              <a:t>We will express verbally and in writing key vocabulary pertaining to variable </a:t>
            </a:r>
            <a:br>
              <a:rPr lang="en-US" sz="1300" b="1" i="1" dirty="0" smtClean="0">
                <a:latin typeface="Calibri" pitchFamily="34" charset="0"/>
                <a:cs typeface="Arial" charset="0"/>
              </a:rPr>
            </a:br>
            <a:r>
              <a:rPr lang="en-US" sz="1300" b="1" i="1" dirty="0" smtClean="0">
                <a:latin typeface="Calibri" pitchFamily="34" charset="0"/>
                <a:cs typeface="Arial" charset="0"/>
              </a:rPr>
              <a:t>                       expressions such as independent variable, dependent variable, and equation/expression.</a:t>
            </a:r>
            <a:endParaRPr lang="en-US" sz="1300" dirty="0">
              <a:latin typeface="Perpetua" pitchFamily="18" charset="0"/>
              <a:ea typeface="+mj-ea"/>
              <a:cs typeface="+mj-cs"/>
            </a:endParaRP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2</a:t>
            </a:fld>
            <a:endParaRPr lang="en-US" smtClean="0">
              <a:solidFill>
                <a:schemeClr val="bg1"/>
              </a:solidFill>
            </a:endParaRPr>
          </a:p>
        </p:txBody>
      </p:sp>
      <p:pic>
        <p:nvPicPr>
          <p:cNvPr id="13" name="Picture 12"/>
          <p:cNvPicPr>
            <a:picLocks noChangeAspect="1"/>
          </p:cNvPicPr>
          <p:nvPr/>
        </p:nvPicPr>
        <p:blipFill>
          <a:blip r:embed="rId3"/>
          <a:stretch>
            <a:fillRect/>
          </a:stretch>
        </p:blipFill>
        <p:spPr>
          <a:xfrm>
            <a:off x="7819535" y="0"/>
            <a:ext cx="1324465" cy="1143000"/>
          </a:xfrm>
          <a:prstGeom prst="rect">
            <a:avLst/>
          </a:prstGeom>
        </p:spPr>
      </p:pic>
      <p:sp>
        <p:nvSpPr>
          <p:cNvPr id="14" name="TextBox 13"/>
          <p:cNvSpPr txBox="1"/>
          <p:nvPr/>
        </p:nvSpPr>
        <p:spPr>
          <a:xfrm>
            <a:off x="457200" y="1676400"/>
            <a:ext cx="8229600" cy="3570208"/>
          </a:xfrm>
          <a:prstGeom prst="rect">
            <a:avLst/>
          </a:prstGeom>
          <a:noFill/>
        </p:spPr>
        <p:txBody>
          <a:bodyPr wrap="square" rtlCol="0">
            <a:spAutoFit/>
          </a:bodyPr>
          <a:lstStyle/>
          <a:p>
            <a:r>
              <a:rPr lang="en-US" sz="2200" b="1" dirty="0" smtClean="0">
                <a:solidFill>
                  <a:schemeClr val="accent2"/>
                </a:solidFill>
              </a:rPr>
              <a:t>At Billy’s Bowling Center, it costs $3.50 to rent a pair of bowling shoes, and $5 per game for each person.</a:t>
            </a:r>
            <a:r>
              <a:rPr lang="en-US" sz="2200" dirty="0" smtClean="0">
                <a:solidFill>
                  <a:schemeClr val="accent2"/>
                </a:solidFill>
              </a:rPr>
              <a:t/>
            </a:r>
            <a:br>
              <a:rPr lang="en-US" sz="2200" dirty="0" smtClean="0">
                <a:solidFill>
                  <a:schemeClr val="accent2"/>
                </a:solidFill>
              </a:rPr>
            </a:br>
            <a:r>
              <a:rPr lang="en-US" sz="2200" dirty="0" smtClean="0">
                <a:solidFill>
                  <a:schemeClr val="accent2"/>
                </a:solidFill>
              </a:rPr>
              <a:t>                       </a:t>
            </a:r>
            <a:r>
              <a:rPr lang="en-US" sz="2000" dirty="0" smtClean="0">
                <a:solidFill>
                  <a:schemeClr val="accent2"/>
                </a:solidFill>
              </a:rPr>
              <a:t>a) Copy and complete the table below to show the total</a:t>
            </a:r>
            <a:br>
              <a:rPr lang="en-US" sz="2000" dirty="0" smtClean="0">
                <a:solidFill>
                  <a:schemeClr val="accent2"/>
                </a:solidFill>
              </a:rPr>
            </a:br>
            <a:r>
              <a:rPr lang="en-US" sz="2000" dirty="0" smtClean="0">
                <a:solidFill>
                  <a:schemeClr val="accent2"/>
                </a:solidFill>
              </a:rPr>
              <a:t>                              cost for one person to rent shoes and play up to 3 games:</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err="1" smtClean="0">
                <a:solidFill>
                  <a:schemeClr val="accent2"/>
                </a:solidFill>
              </a:rPr>
              <a:t>b</a:t>
            </a:r>
            <a:r>
              <a:rPr lang="en-US" sz="2000" dirty="0" smtClean="0">
                <a:solidFill>
                  <a:schemeClr val="accent2"/>
                </a:solidFill>
              </a:rPr>
              <a:t>) Using words, numbers, and/or symbols, write a </a:t>
            </a:r>
            <a:r>
              <a:rPr lang="en-US" sz="2000" u="sng" dirty="0" smtClean="0">
                <a:solidFill>
                  <a:schemeClr val="accent2"/>
                </a:solidFill>
              </a:rPr>
              <a:t>rule</a:t>
            </a:r>
            <a:r>
              <a:rPr lang="en-US" sz="2000" dirty="0" smtClean="0">
                <a:solidFill>
                  <a:schemeClr val="accent2"/>
                </a:solidFill>
              </a:rPr>
              <a:t> describing how to find </a:t>
            </a:r>
            <a:br>
              <a:rPr lang="en-US" sz="2000" dirty="0" smtClean="0">
                <a:solidFill>
                  <a:schemeClr val="accent2"/>
                </a:solidFill>
              </a:rPr>
            </a:br>
            <a:r>
              <a:rPr lang="en-US" sz="2000" dirty="0" smtClean="0">
                <a:solidFill>
                  <a:schemeClr val="accent2"/>
                </a:solidFill>
              </a:rPr>
              <a:t>     the cost for any number of games played.</a:t>
            </a:r>
            <a:endParaRPr lang="en-US" sz="2000" u="sng" dirty="0">
              <a:solidFill>
                <a:schemeClr val="accent2"/>
              </a:solidFill>
            </a:endParaRPr>
          </a:p>
        </p:txBody>
      </p:sp>
      <p:pic>
        <p:nvPicPr>
          <p:cNvPr id="15" name="Picture 14" descr="bowling.gif"/>
          <p:cNvPicPr>
            <a:picLocks noChangeAspect="1"/>
          </p:cNvPicPr>
          <p:nvPr/>
        </p:nvPicPr>
        <p:blipFill>
          <a:blip r:embed="rId4"/>
          <a:stretch>
            <a:fillRect/>
          </a:stretch>
        </p:blipFill>
        <p:spPr>
          <a:xfrm>
            <a:off x="497051" y="2514600"/>
            <a:ext cx="1381722" cy="1350846"/>
          </a:xfrm>
          <a:prstGeom prst="rect">
            <a:avLst/>
          </a:prstGeom>
        </p:spPr>
      </p:pic>
      <p:pic>
        <p:nvPicPr>
          <p:cNvPr id="17" name="Picture 16" descr="table1.tiff"/>
          <p:cNvPicPr>
            <a:picLocks noChangeAspect="1"/>
          </p:cNvPicPr>
          <p:nvPr/>
        </p:nvPicPr>
        <p:blipFill>
          <a:blip r:embed="rId5"/>
          <a:stretch>
            <a:fillRect/>
          </a:stretch>
        </p:blipFill>
        <p:spPr>
          <a:xfrm>
            <a:off x="2438583" y="3200400"/>
            <a:ext cx="3505017" cy="1046426"/>
          </a:xfrm>
          <a:prstGeom prst="rect">
            <a:avLst/>
          </a:prstGeom>
        </p:spPr>
      </p:pic>
      <p:pic>
        <p:nvPicPr>
          <p:cNvPr id="19" name="Timer">
            <a:hlinkClick r:id="rId6"/>
          </p:cNvPr>
          <p:cNvPicPr>
            <a:picLocks noChangeAspect="1" noChangeArrowheads="1"/>
          </p:cNvPicPr>
          <p:nvPr/>
        </p:nvPicPr>
        <p:blipFill>
          <a:blip r:embed="rId7"/>
          <a:srcRect/>
          <a:stretch>
            <a:fillRect/>
          </a:stretch>
        </p:blipFill>
        <p:spPr bwMode="auto">
          <a:xfrm>
            <a:off x="7647060" y="3200400"/>
            <a:ext cx="1039740" cy="10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6" name="Agenda Link">
            <a:hlinkClick r:id="rId8"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0" name="Agenda Link">
            <a:hlinkClick r:id="rId9" action="ppaction://hlinksldjump"/>
          </p:cNvPr>
          <p:cNvSpPr txBox="1"/>
          <p:nvPr/>
        </p:nvSpPr>
        <p:spPr>
          <a:xfrm>
            <a:off x="2794000" y="6019800"/>
            <a:ext cx="1016000" cy="419100"/>
          </a:xfrm>
          <a:prstGeom prst="rect">
            <a:avLst/>
          </a:prstGeom>
        </p:spPr>
        <p:txBody>
          <a:bodyPr wrap="none" anchor="ctr">
            <a:normAutofit/>
          </a:bodyPr>
          <a:lstStyle/>
          <a:p>
            <a:pPr fontAlgn="auto">
              <a:spcAft>
                <a:spcPts val="0"/>
              </a:spcAft>
              <a:defRPr/>
            </a:pPr>
            <a:r>
              <a:rPr lang="en-US" b="1" dirty="0" smtClean="0">
                <a:solidFill>
                  <a:schemeClr val="bg1"/>
                </a:solidFill>
                <a:latin typeface="Perpetua" pitchFamily="18" charset="0"/>
                <a:ea typeface="+mj-ea"/>
                <a:cs typeface="+mj-cs"/>
              </a:rPr>
              <a:t>Answers</a:t>
            </a:r>
            <a:endParaRPr lang="en-US" b="1" dirty="0">
              <a:solidFill>
                <a:schemeClr val="bg1"/>
              </a:solidFill>
              <a:latin typeface="Perpetua" pitchFamily="18"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638472"/>
            <a:ext cx="8608196"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4</a:t>
            </a:r>
          </a:p>
        </p:txBody>
      </p:sp>
      <p:sp>
        <p:nvSpPr>
          <p:cNvPr id="3" name="TextBox 2"/>
          <p:cNvSpPr txBox="1"/>
          <p:nvPr/>
        </p:nvSpPr>
        <p:spPr>
          <a:xfrm>
            <a:off x="1322070" y="638472"/>
            <a:ext cx="8126730" cy="937266"/>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The number of tickets I can buy depends on how much money I have.</a:t>
            </a:r>
          </a:p>
        </p:txBody>
      </p:sp>
      <p:sp>
        <p:nvSpPr>
          <p:cNvPr id="4" name="TextBox 3"/>
          <p:cNvSpPr txBox="1"/>
          <p:nvPr/>
        </p:nvSpPr>
        <p:spPr>
          <a:xfrm>
            <a:off x="2590800" y="1783323"/>
            <a:ext cx="1794510" cy="506379"/>
          </a:xfrm>
          <a:prstGeom prst="rect">
            <a:avLst/>
          </a:prstGeom>
          <a:noFill/>
        </p:spPr>
        <p:txBody>
          <a:bodyPr vert="horz" lIns="74761" tIns="37381" rIns="74761" bIns="37381"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590800" y="2236821"/>
            <a:ext cx="1885950" cy="506379"/>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False</a:t>
            </a: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74041"/>
            <a:ext cx="3108960" cy="46275"/>
          </a:xfrm>
          <a:prstGeom prst="rect">
            <a:avLst/>
          </a:prstGeom>
          <a:solidFill>
            <a:scrgbClr r="0" g="0" b="0">
              <a:alpha val="0"/>
            </a:scrgbClr>
          </a:solidFill>
        </p:spPr>
      </p:pic>
      <p:sp>
        <p:nvSpPr>
          <p:cNvPr id="7" name="Oval 6"/>
          <p:cNvSpPr/>
          <p:nvPr/>
        </p:nvSpPr>
        <p:spPr>
          <a:xfrm>
            <a:off x="1447800" y="1905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8" name="Oval 7"/>
          <p:cNvSpPr/>
          <p:nvPr/>
        </p:nvSpPr>
        <p:spPr>
          <a:xfrm>
            <a:off x="1447800" y="23039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9" name="TextBox 8"/>
          <p:cNvSpPr txBox="1"/>
          <p:nvPr/>
        </p:nvSpPr>
        <p:spPr>
          <a:xfrm>
            <a:off x="1855470" y="1752600"/>
            <a:ext cx="646719" cy="506379"/>
          </a:xfrm>
          <a:prstGeom prst="rect">
            <a:avLst/>
          </a:prstGeom>
          <a:noFill/>
        </p:spPr>
        <p:txBody>
          <a:bodyPr vert="horz" wrap="square" lIns="74761" tIns="37381" rIns="74761" bIns="37381" rtlCol="0">
            <a:spAutoFit/>
          </a:bodyPr>
          <a:lstStyle/>
          <a:p>
            <a:r>
              <a:rPr lang="en-US" sz="2800" b="1" dirty="0">
                <a:solidFill>
                  <a:srgbClr val="000000"/>
                </a:solidFill>
                <a:latin typeface="Arial" pitchFamily="34" charset="0"/>
                <a:cs typeface="Arial" pitchFamily="34" charset="0"/>
              </a:rPr>
              <a:t>A</a:t>
            </a:r>
          </a:p>
        </p:txBody>
      </p:sp>
      <p:sp>
        <p:nvSpPr>
          <p:cNvPr id="10" name="TextBox 9"/>
          <p:cNvSpPr txBox="1"/>
          <p:nvPr/>
        </p:nvSpPr>
        <p:spPr>
          <a:xfrm>
            <a:off x="1855470" y="2206098"/>
            <a:ext cx="506730" cy="506379"/>
          </a:xfrm>
          <a:prstGeom prst="rect">
            <a:avLst/>
          </a:prstGeom>
          <a:noFill/>
        </p:spPr>
        <p:txBody>
          <a:bodyPr vert="horz" wrap="square"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45567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284" y="1524000"/>
            <a:ext cx="7693796"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5</a:t>
            </a:r>
          </a:p>
        </p:txBody>
      </p:sp>
      <p:sp>
        <p:nvSpPr>
          <p:cNvPr id="3" name="TextBox 2"/>
          <p:cNvSpPr txBox="1"/>
          <p:nvPr/>
        </p:nvSpPr>
        <p:spPr>
          <a:xfrm>
            <a:off x="1297804" y="1524000"/>
            <a:ext cx="7693796"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So which value is the independent variable?</a:t>
            </a:r>
          </a:p>
        </p:txBody>
      </p:sp>
      <p:sp>
        <p:nvSpPr>
          <p:cNvPr id="4" name="TextBox 3"/>
          <p:cNvSpPr txBox="1"/>
          <p:nvPr/>
        </p:nvSpPr>
        <p:spPr>
          <a:xfrm>
            <a:off x="1855470" y="2209800"/>
            <a:ext cx="646719" cy="506379"/>
          </a:xfrm>
          <a:prstGeom prst="rect">
            <a:avLst/>
          </a:prstGeom>
          <a:noFill/>
        </p:spPr>
        <p:txBody>
          <a:bodyPr vert="horz" wrap="square" lIns="74761" tIns="37381" rIns="74761" bIns="37381" rtlCol="0">
            <a:spAutoFit/>
          </a:bodyPr>
          <a:lstStyle/>
          <a:p>
            <a:r>
              <a:rPr lang="en-US" sz="2800" b="1" dirty="0">
                <a:solidFill>
                  <a:srgbClr val="000000"/>
                </a:solidFill>
                <a:latin typeface="Arial" pitchFamily="34" charset="0"/>
                <a:cs typeface="Arial" pitchFamily="34" charset="0"/>
              </a:rPr>
              <a:t>A</a:t>
            </a:r>
          </a:p>
        </p:txBody>
      </p:sp>
      <p:sp>
        <p:nvSpPr>
          <p:cNvPr id="5" name="TextBox 4"/>
          <p:cNvSpPr txBox="1"/>
          <p:nvPr/>
        </p:nvSpPr>
        <p:spPr>
          <a:xfrm>
            <a:off x="2586990" y="2209800"/>
            <a:ext cx="3931920" cy="506379"/>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amount of money</a:t>
            </a:r>
          </a:p>
        </p:txBody>
      </p:sp>
      <p:sp>
        <p:nvSpPr>
          <p:cNvPr id="6" name="TextBox 5"/>
          <p:cNvSpPr txBox="1"/>
          <p:nvPr/>
        </p:nvSpPr>
        <p:spPr>
          <a:xfrm>
            <a:off x="1855470" y="2663298"/>
            <a:ext cx="506730" cy="506379"/>
          </a:xfrm>
          <a:prstGeom prst="rect">
            <a:avLst/>
          </a:prstGeom>
          <a:noFill/>
        </p:spPr>
        <p:txBody>
          <a:bodyPr vert="horz" wrap="square"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586990" y="2663298"/>
            <a:ext cx="396621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number of tickets</a:t>
            </a:r>
          </a:p>
        </p:txBody>
      </p:sp>
      <p:sp>
        <p:nvSpPr>
          <p:cNvPr id="8" name="TextBox 7"/>
          <p:cNvSpPr txBox="1"/>
          <p:nvPr/>
        </p:nvSpPr>
        <p:spPr>
          <a:xfrm>
            <a:off x="600574" y="609600"/>
            <a:ext cx="8115300" cy="937266"/>
          </a:xfrm>
          <a:prstGeom prst="rect">
            <a:avLst/>
          </a:prstGeom>
          <a:noFill/>
        </p:spPr>
        <p:txBody>
          <a:bodyPr vert="horz" lIns="74761" tIns="37381" rIns="74761" bIns="37381" rtlCol="0">
            <a:spAutoFit/>
          </a:bodyPr>
          <a:lstStyle/>
          <a:p>
            <a:pPr algn="ctr"/>
            <a:r>
              <a:rPr lang="en-US" sz="2800" b="1" dirty="0">
                <a:solidFill>
                  <a:srgbClr val="000000"/>
                </a:solidFill>
                <a:latin typeface="Arial" pitchFamily="34" charset="0"/>
                <a:cs typeface="Arial" pitchFamily="34" charset="0"/>
              </a:rPr>
              <a:t>The number of tickets I can buy depends </a:t>
            </a:r>
          </a:p>
          <a:p>
            <a:pPr algn="ctr"/>
            <a:r>
              <a:rPr lang="en-US" sz="2800" b="1" dirty="0">
                <a:solidFill>
                  <a:srgbClr val="000000"/>
                </a:solidFill>
                <a:latin typeface="Arial" pitchFamily="34" charset="0"/>
                <a:cs typeface="Arial" pitchFamily="34" charset="0"/>
              </a:rPr>
              <a:t>on how much money I have.</a:t>
            </a:r>
          </a:p>
        </p:txBody>
      </p: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8590" y="83296"/>
            <a:ext cx="3108960" cy="46275"/>
          </a:xfrm>
          <a:prstGeom prst="rect">
            <a:avLst/>
          </a:prstGeom>
          <a:solidFill>
            <a:scrgbClr r="0" g="0" b="0">
              <a:alpha val="0"/>
            </a:scrgbClr>
          </a:solidFill>
        </p:spPr>
      </p:pic>
      <p:sp>
        <p:nvSpPr>
          <p:cNvPr id="13" name="Oval 12"/>
          <p:cNvSpPr/>
          <p:nvPr/>
        </p:nvSpPr>
        <p:spPr>
          <a:xfrm>
            <a:off x="1447800" y="237477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4" name="Oval 13"/>
          <p:cNvSpPr/>
          <p:nvPr/>
        </p:nvSpPr>
        <p:spPr>
          <a:xfrm>
            <a:off x="14478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1230591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79548"/>
            <a:ext cx="8608196"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6</a:t>
            </a:r>
          </a:p>
        </p:txBody>
      </p:sp>
      <p:sp>
        <p:nvSpPr>
          <p:cNvPr id="3" name="TextBox 2"/>
          <p:cNvSpPr txBox="1"/>
          <p:nvPr/>
        </p:nvSpPr>
        <p:spPr>
          <a:xfrm>
            <a:off x="1322070" y="579548"/>
            <a:ext cx="7669530" cy="2229928"/>
          </a:xfrm>
          <a:prstGeom prst="rect">
            <a:avLst/>
          </a:prstGeom>
          <a:noFill/>
        </p:spPr>
        <p:txBody>
          <a:bodyPr vert="horz" wrap="square" lIns="74761" tIns="37381" rIns="74761" bIns="37381" rtlCol="0">
            <a:spAutoFit/>
          </a:bodyPr>
          <a:lstStyle/>
          <a:p>
            <a:r>
              <a:rPr lang="en-US" sz="2800" b="1" dirty="0">
                <a:solidFill>
                  <a:srgbClr val="000000"/>
                </a:solidFill>
                <a:latin typeface="Arial" pitchFamily="34" charset="0"/>
                <a:cs typeface="Arial" pitchFamily="34" charset="0"/>
              </a:rPr>
              <a:t>It costs $4.25 to rent a movie. The amount of money I spend depends on how many movies I rent. </a:t>
            </a:r>
          </a:p>
          <a:p>
            <a:r>
              <a:rPr lang="en-US" sz="2800" b="1" dirty="0">
                <a:solidFill>
                  <a:srgbClr val="000000"/>
                </a:solidFill>
                <a:latin typeface="Arial" pitchFamily="34" charset="0"/>
                <a:cs typeface="Arial" pitchFamily="34" charset="0"/>
              </a:rPr>
              <a:t>So the dependent variable is the number of movies I rent.</a:t>
            </a: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83296"/>
            <a:ext cx="3108960" cy="46275"/>
          </a:xfrm>
          <a:prstGeom prst="rect">
            <a:avLst/>
          </a:prstGeom>
          <a:solidFill>
            <a:scrgbClr r="0" g="0" b="0">
              <a:alpha val="0"/>
            </a:scrgbClr>
          </a:solidFill>
        </p:spPr>
      </p:pic>
      <p:sp>
        <p:nvSpPr>
          <p:cNvPr id="9" name="TextBox 8"/>
          <p:cNvSpPr txBox="1"/>
          <p:nvPr/>
        </p:nvSpPr>
        <p:spPr>
          <a:xfrm>
            <a:off x="2590800" y="3002523"/>
            <a:ext cx="1794510" cy="506379"/>
          </a:xfrm>
          <a:prstGeom prst="rect">
            <a:avLst/>
          </a:prstGeom>
          <a:noFill/>
        </p:spPr>
        <p:txBody>
          <a:bodyPr vert="horz" lIns="74761" tIns="37381" rIns="74761" bIns="37381"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2590800" y="3456021"/>
            <a:ext cx="1885950" cy="506379"/>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False</a:t>
            </a:r>
          </a:p>
        </p:txBody>
      </p:sp>
      <p:sp>
        <p:nvSpPr>
          <p:cNvPr id="11" name="Oval 10"/>
          <p:cNvSpPr/>
          <p:nvPr/>
        </p:nvSpPr>
        <p:spPr>
          <a:xfrm>
            <a:off x="1447800" y="3124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2" name="Oval 11"/>
          <p:cNvSpPr/>
          <p:nvPr/>
        </p:nvSpPr>
        <p:spPr>
          <a:xfrm>
            <a:off x="1447800" y="35231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3" name="TextBox 12"/>
          <p:cNvSpPr txBox="1"/>
          <p:nvPr/>
        </p:nvSpPr>
        <p:spPr>
          <a:xfrm>
            <a:off x="1855470" y="2971800"/>
            <a:ext cx="646719" cy="506379"/>
          </a:xfrm>
          <a:prstGeom prst="rect">
            <a:avLst/>
          </a:prstGeom>
          <a:noFill/>
        </p:spPr>
        <p:txBody>
          <a:bodyPr vert="horz" wrap="square" lIns="74761" tIns="37381" rIns="74761" bIns="37381" rtlCol="0">
            <a:spAutoFit/>
          </a:bodyPr>
          <a:lstStyle/>
          <a:p>
            <a:r>
              <a:rPr lang="en-US" sz="2800" b="1" dirty="0">
                <a:solidFill>
                  <a:srgbClr val="000000"/>
                </a:solidFill>
                <a:latin typeface="Arial" pitchFamily="34" charset="0"/>
                <a:cs typeface="Arial" pitchFamily="34" charset="0"/>
              </a:rPr>
              <a:t>A</a:t>
            </a:r>
          </a:p>
        </p:txBody>
      </p:sp>
      <p:sp>
        <p:nvSpPr>
          <p:cNvPr id="14" name="TextBox 13"/>
          <p:cNvSpPr txBox="1"/>
          <p:nvPr/>
        </p:nvSpPr>
        <p:spPr>
          <a:xfrm>
            <a:off x="1855470" y="3425298"/>
            <a:ext cx="506730" cy="506379"/>
          </a:xfrm>
          <a:prstGeom prst="rect">
            <a:avLst/>
          </a:prstGeom>
          <a:noFill/>
        </p:spPr>
        <p:txBody>
          <a:bodyPr vert="horz" wrap="square"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71884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144" y="562272"/>
            <a:ext cx="5613536"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7</a:t>
            </a:r>
          </a:p>
        </p:txBody>
      </p:sp>
      <p:sp>
        <p:nvSpPr>
          <p:cNvPr id="3" name="TextBox 2"/>
          <p:cNvSpPr txBox="1"/>
          <p:nvPr/>
        </p:nvSpPr>
        <p:spPr>
          <a:xfrm>
            <a:off x="1320664" y="562272"/>
            <a:ext cx="5613536" cy="937266"/>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The older I get, the taller I am. </a:t>
            </a:r>
          </a:p>
          <a:p>
            <a:r>
              <a:rPr lang="en-US" sz="2800" b="1" dirty="0">
                <a:solidFill>
                  <a:srgbClr val="000000"/>
                </a:solidFill>
                <a:latin typeface="Arial" pitchFamily="34" charset="0"/>
                <a:cs typeface="Arial" pitchFamily="34" charset="0"/>
              </a:rPr>
              <a:t>My height is the...</a:t>
            </a:r>
          </a:p>
        </p:txBody>
      </p:sp>
      <p:sp>
        <p:nvSpPr>
          <p:cNvPr id="4" name="TextBox 3"/>
          <p:cNvSpPr txBox="1"/>
          <p:nvPr/>
        </p:nvSpPr>
        <p:spPr>
          <a:xfrm>
            <a:off x="1828800" y="1554723"/>
            <a:ext cx="452628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60320" y="1554723"/>
            <a:ext cx="452628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Independent Variable</a:t>
            </a:r>
          </a:p>
        </p:txBody>
      </p:sp>
      <p:sp>
        <p:nvSpPr>
          <p:cNvPr id="6" name="TextBox 5"/>
          <p:cNvSpPr txBox="1"/>
          <p:nvPr/>
        </p:nvSpPr>
        <p:spPr>
          <a:xfrm>
            <a:off x="1828800" y="2008221"/>
            <a:ext cx="430911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560320" y="2008221"/>
            <a:ext cx="430911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Dependent Variable</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74041"/>
            <a:ext cx="3108960" cy="46275"/>
          </a:xfrm>
          <a:prstGeom prst="rect">
            <a:avLst/>
          </a:prstGeom>
          <a:solidFill>
            <a:scrgbClr r="0" g="0" b="0">
              <a:alpha val="0"/>
            </a:scrgbClr>
          </a:solidFill>
        </p:spPr>
      </p:pic>
      <p:sp>
        <p:nvSpPr>
          <p:cNvPr id="9" name="Oval 8"/>
          <p:cNvSpPr/>
          <p:nvPr/>
        </p:nvSpPr>
        <p:spPr>
          <a:xfrm>
            <a:off x="1447800" y="1676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0" name="Oval 9"/>
          <p:cNvSpPr/>
          <p:nvPr/>
        </p:nvSpPr>
        <p:spPr>
          <a:xfrm>
            <a:off x="1447800" y="20753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977361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70910"/>
            <a:ext cx="8653916"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8</a:t>
            </a:r>
          </a:p>
        </p:txBody>
      </p:sp>
      <p:sp>
        <p:nvSpPr>
          <p:cNvPr id="3" name="TextBox 2"/>
          <p:cNvSpPr txBox="1"/>
          <p:nvPr/>
        </p:nvSpPr>
        <p:spPr>
          <a:xfrm>
            <a:off x="1322070" y="570910"/>
            <a:ext cx="7745730" cy="1368154"/>
          </a:xfrm>
          <a:prstGeom prst="rect">
            <a:avLst/>
          </a:prstGeom>
          <a:noFill/>
        </p:spPr>
        <p:txBody>
          <a:bodyPr vert="horz" wrap="square" lIns="74761" tIns="37381" rIns="74761" bIns="37381" rtlCol="0">
            <a:spAutoFit/>
          </a:bodyPr>
          <a:lstStyle/>
          <a:p>
            <a:r>
              <a:rPr lang="en-US" sz="2800" b="1" dirty="0">
                <a:solidFill>
                  <a:srgbClr val="000000"/>
                </a:solidFill>
                <a:latin typeface="Arial" pitchFamily="34" charset="0"/>
                <a:cs typeface="Arial" pitchFamily="34" charset="0"/>
              </a:rPr>
              <a:t>The more people I have at my party, the more brownies I need to bake. The number of people at my party is the...</a:t>
            </a:r>
          </a:p>
        </p:txBody>
      </p:sp>
      <p:sp>
        <p:nvSpPr>
          <p:cNvPr id="4" name="TextBox 3"/>
          <p:cNvSpPr txBox="1"/>
          <p:nvPr/>
        </p:nvSpPr>
        <p:spPr>
          <a:xfrm>
            <a:off x="1828800" y="2133600"/>
            <a:ext cx="452628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60320" y="2133600"/>
            <a:ext cx="452628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Independent Variable</a:t>
            </a:r>
          </a:p>
        </p:txBody>
      </p:sp>
      <p:sp>
        <p:nvSpPr>
          <p:cNvPr id="6" name="TextBox 5"/>
          <p:cNvSpPr txBox="1"/>
          <p:nvPr/>
        </p:nvSpPr>
        <p:spPr>
          <a:xfrm>
            <a:off x="1828800" y="2587098"/>
            <a:ext cx="430911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560320" y="2587098"/>
            <a:ext cx="430911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Dependent Variable</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83296"/>
            <a:ext cx="3108960" cy="46275"/>
          </a:xfrm>
          <a:prstGeom prst="rect">
            <a:avLst/>
          </a:prstGeom>
          <a:solidFill>
            <a:scrgbClr r="0" g="0" b="0">
              <a:alpha val="0"/>
            </a:scrgbClr>
          </a:solidFill>
        </p:spPr>
      </p:pic>
      <p:sp>
        <p:nvSpPr>
          <p:cNvPr id="9" name="Oval 8"/>
          <p:cNvSpPr/>
          <p:nvPr/>
        </p:nvSpPr>
        <p:spPr>
          <a:xfrm>
            <a:off x="1447800" y="2272813"/>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0" name="Oval 9"/>
          <p:cNvSpPr/>
          <p:nvPr/>
        </p:nvSpPr>
        <p:spPr>
          <a:xfrm>
            <a:off x="1447800" y="2697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3789801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1188720" y="1471844"/>
            <a:ext cx="6812280" cy="814156"/>
          </a:xfrm>
          <a:prstGeom prst="rect">
            <a:avLst/>
          </a:prstGeom>
          <a:noFill/>
        </p:spPr>
        <p:txBody>
          <a:bodyPr vert="horz" wrap="square" lIns="74761" tIns="37381" rIns="74761" bIns="37381" rtlCol="0">
            <a:spAutoFit/>
          </a:bodyPr>
          <a:lstStyle/>
          <a:p>
            <a:pPr algn="ctr"/>
            <a:r>
              <a:rPr lang="en-US" sz="4800" b="1" dirty="0">
                <a:solidFill>
                  <a:srgbClr val="0000FF"/>
                </a:solidFill>
                <a:latin typeface="Arial" pitchFamily="34" charset="0"/>
                <a:cs typeface="Arial" pitchFamily="34" charset="0"/>
              </a:rPr>
              <a:t>Equations and Tables</a:t>
            </a:r>
          </a:p>
        </p:txBody>
      </p:sp>
    </p:spTree>
    <p:extLst>
      <p:ext uri="{BB962C8B-B14F-4D97-AF65-F5344CB8AC3E}">
        <p14:creationId xmlns:p14="http://schemas.microsoft.com/office/powerpoint/2010/main" val="1938173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1620" y="416478"/>
            <a:ext cx="5600700" cy="1183488"/>
          </a:xfrm>
          <a:prstGeom prst="rect">
            <a:avLst/>
          </a:prstGeom>
          <a:noFill/>
        </p:spPr>
        <p:txBody>
          <a:bodyPr vert="horz" lIns="74761" tIns="37381" rIns="74761" bIns="37381" rtlCol="0">
            <a:spAutoFit/>
          </a:bodyPr>
          <a:lstStyle/>
          <a:p>
            <a:pPr algn="ctr"/>
            <a:r>
              <a:rPr lang="en-US" sz="2400" b="1">
                <a:solidFill>
                  <a:srgbClr val="0000FF"/>
                </a:solidFill>
                <a:latin typeface="Arial" pitchFamily="34" charset="0"/>
                <a:cs typeface="Arial" pitchFamily="34" charset="0"/>
              </a:rPr>
              <a:t>The relationship between dependent  and independent variables can be represented with a table.</a:t>
            </a:r>
          </a:p>
        </p:txBody>
      </p:sp>
      <p:graphicFrame>
        <p:nvGraphicFramePr>
          <p:cNvPr id="3" name="Table 2"/>
          <p:cNvGraphicFramePr>
            <a:graphicFrameLocks noGrp="1"/>
          </p:cNvGraphicFramePr>
          <p:nvPr>
            <p:extLst>
              <p:ext uri="{D42A27DB-BD31-4B8C-83A1-F6EECF244321}">
                <p14:modId xmlns:p14="http://schemas.microsoft.com/office/powerpoint/2010/main" val="2149151843"/>
              </p:ext>
            </p:extLst>
          </p:nvPr>
        </p:nvGraphicFramePr>
        <p:xfrm>
          <a:off x="1177289" y="1753834"/>
          <a:ext cx="6400800" cy="740404"/>
        </p:xfrm>
        <a:graphic>
          <a:graphicData uri="http://schemas.openxmlformats.org/drawingml/2006/table">
            <a:tbl>
              <a:tblPr firstRow="1" bandRow="1">
                <a:tableStyleId>{5C22544A-7EE6-4342-B048-85BDC9FD1C3A}</a:tableStyleId>
              </a:tblPr>
              <a:tblGrid>
                <a:gridCol w="3200400"/>
                <a:gridCol w="3200400"/>
              </a:tblGrid>
              <a:tr h="370202">
                <a:tc>
                  <a:txBody>
                    <a:bodyPr/>
                    <a:lstStyle/>
                    <a:p>
                      <a:pPr algn="ctr"/>
                      <a:r>
                        <a:rPr lang="en-US" sz="1800" b="0" i="0" u="none" baseline="0" dirty="0" smtClean="0">
                          <a:solidFill>
                            <a:srgbClr val="000000"/>
                          </a:solidFill>
                          <a:latin typeface="Arial" pitchFamily="34" charset="0"/>
                          <a:cs typeface="Arial" pitchFamily="34" charset="0"/>
                        </a:rPr>
                        <a:t>Independent</a:t>
                      </a:r>
                      <a:endParaRPr lang="en-US" sz="18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Arial" pitchFamily="34" charset="0"/>
                          <a:cs typeface="Arial" pitchFamily="34" charset="0"/>
                        </a:rPr>
                        <a:t>Dependent</a:t>
                      </a:r>
                      <a:endParaRPr lang="en-US" sz="1800" b="0" i="0" u="none" baseline="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800" b="0" i="0" u="none" baseline="0" dirty="0" smtClean="0">
                          <a:solidFill>
                            <a:srgbClr val="000000"/>
                          </a:solidFill>
                          <a:latin typeface="Arial" pitchFamily="34" charset="0"/>
                          <a:cs typeface="Arial" pitchFamily="34" charset="0"/>
                        </a:rPr>
                        <a:t>Input</a:t>
                      </a:r>
                      <a:endParaRPr lang="en-US" sz="18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pitchFamily="34" charset="0"/>
                          <a:cs typeface="Arial" pitchFamily="34" charset="0"/>
                        </a:rPr>
                        <a:t>Output</a:t>
                      </a:r>
                      <a:endParaRPr lang="en-US" sz="18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1554480" y="3174486"/>
            <a:ext cx="5806440" cy="1552820"/>
          </a:xfrm>
          <a:prstGeom prst="rect">
            <a:avLst/>
          </a:prstGeom>
          <a:noFill/>
        </p:spPr>
        <p:txBody>
          <a:bodyPr vert="horz" lIns="74761" tIns="37381" rIns="74761" bIns="37381" rtlCol="0">
            <a:spAutoFit/>
          </a:bodyPr>
          <a:lstStyle/>
          <a:p>
            <a:pPr algn="ctr"/>
            <a:r>
              <a:rPr lang="en-US" sz="2400" b="1" dirty="0" smtClean="0">
                <a:solidFill>
                  <a:srgbClr val="0000FF"/>
                </a:solidFill>
                <a:latin typeface="Arial" pitchFamily="34" charset="0"/>
                <a:cs typeface="Arial" pitchFamily="34" charset="0"/>
              </a:rPr>
              <a:t>The independent variable is always in the left column, and the dependent variable is always in the right column.	</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628650" y="4636786"/>
            <a:ext cx="7886700" cy="814156"/>
          </a:xfrm>
          <a:prstGeom prst="rect">
            <a:avLst/>
          </a:prstGeom>
          <a:noFill/>
        </p:spPr>
        <p:txBody>
          <a:bodyPr vert="horz" lIns="74761" tIns="37381" rIns="74761" bIns="37381" rtlCol="0">
            <a:spAutoFit/>
          </a:bodyPr>
          <a:lstStyle/>
          <a:p>
            <a:pPr algn="ctr"/>
            <a:r>
              <a:rPr lang="en-US" sz="2400" b="1" dirty="0" smtClean="0">
                <a:solidFill>
                  <a:srgbClr val="0000FF"/>
                </a:solidFill>
                <a:latin typeface="Arial" pitchFamily="34" charset="0"/>
                <a:cs typeface="Arial" pitchFamily="34" charset="0"/>
              </a:rPr>
              <a:t>The relationship between independent &amp; dependent variables and input &amp; output works like a machine.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137345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559395" y="1829263"/>
            <a:ext cx="5730889" cy="3185408"/>
          </a:xfrm>
          <a:custGeom>
            <a:avLst/>
            <a:gdLst/>
            <a:ahLst/>
            <a:cxnLst/>
            <a:rect l="0" t="0" r="0" b="0"/>
            <a:pathLst>
              <a:path w="6367654" h="4371087">
                <a:moveTo>
                  <a:pt x="0" y="0"/>
                </a:moveTo>
                <a:lnTo>
                  <a:pt x="6367653" y="0"/>
                </a:lnTo>
                <a:lnTo>
                  <a:pt x="6367653" y="4371086"/>
                </a:lnTo>
                <a:lnTo>
                  <a:pt x="0" y="437108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a:p>
        </p:txBody>
      </p:sp>
      <p:sp>
        <p:nvSpPr>
          <p:cNvPr id="3" name="Freeform 2"/>
          <p:cNvSpPr/>
          <p:nvPr/>
        </p:nvSpPr>
        <p:spPr>
          <a:xfrm>
            <a:off x="1601801" y="3439643"/>
            <a:ext cx="5688483" cy="17678"/>
          </a:xfrm>
          <a:custGeom>
            <a:avLst/>
            <a:gdLst/>
            <a:ahLst/>
            <a:cxnLst/>
            <a:rect l="0" t="0" r="0" b="0"/>
            <a:pathLst>
              <a:path w="6320537" h="24258">
                <a:moveTo>
                  <a:pt x="0" y="0"/>
                </a:moveTo>
                <a:lnTo>
                  <a:pt x="6320536" y="0"/>
                </a:lnTo>
                <a:lnTo>
                  <a:pt x="6320536" y="24257"/>
                </a:lnTo>
                <a:lnTo>
                  <a:pt x="0" y="2425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a:p>
        </p:txBody>
      </p:sp>
      <p:cxnSp>
        <p:nvCxnSpPr>
          <p:cNvPr id="4" name="Straight Connector 3"/>
          <p:cNvCxnSpPr/>
          <p:nvPr/>
        </p:nvCxnSpPr>
        <p:spPr>
          <a:xfrm>
            <a:off x="1644320" y="2572537"/>
            <a:ext cx="564596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80655" y="4289073"/>
            <a:ext cx="564596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70121" y="1846940"/>
            <a:ext cx="0" cy="31854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60320" y="1897288"/>
            <a:ext cx="914400" cy="506379"/>
          </a:xfrm>
          <a:prstGeom prst="rect">
            <a:avLst/>
          </a:prstGeom>
          <a:noFill/>
        </p:spPr>
        <p:txBody>
          <a:bodyPr vert="horz" lIns="74761" tIns="37381" rIns="74761" bIns="37381" rtlCol="0">
            <a:spAutoFit/>
          </a:bodyPr>
          <a:lstStyle/>
          <a:p>
            <a:r>
              <a:rPr lang="en-US" sz="2800">
                <a:solidFill>
                  <a:srgbClr val="0000FF"/>
                </a:solidFill>
                <a:latin typeface="Comic Sans MS - 45"/>
              </a:rPr>
              <a:t>n</a:t>
            </a:r>
          </a:p>
        </p:txBody>
      </p:sp>
      <p:sp>
        <p:nvSpPr>
          <p:cNvPr id="8" name="TextBox 7"/>
          <p:cNvSpPr txBox="1"/>
          <p:nvPr/>
        </p:nvSpPr>
        <p:spPr>
          <a:xfrm>
            <a:off x="5097780" y="1952818"/>
            <a:ext cx="1325880" cy="475602"/>
          </a:xfrm>
          <a:prstGeom prst="rect">
            <a:avLst/>
          </a:prstGeom>
          <a:noFill/>
        </p:spPr>
        <p:txBody>
          <a:bodyPr vert="horz" lIns="74761" tIns="37381" rIns="74761" bIns="37381" rtlCol="0">
            <a:spAutoFit/>
          </a:bodyPr>
          <a:lstStyle/>
          <a:p>
            <a:r>
              <a:rPr lang="en-US" sz="2600">
                <a:solidFill>
                  <a:srgbClr val="0000FF"/>
                </a:solidFill>
                <a:latin typeface="Comic Sans MS - 43"/>
              </a:rPr>
              <a:t> 2n</a:t>
            </a:r>
          </a:p>
        </p:txBody>
      </p:sp>
      <p:sp>
        <p:nvSpPr>
          <p:cNvPr id="9" name="TextBox 8"/>
          <p:cNvSpPr txBox="1"/>
          <p:nvPr/>
        </p:nvSpPr>
        <p:spPr>
          <a:xfrm>
            <a:off x="2457450" y="2674713"/>
            <a:ext cx="1257300" cy="490990"/>
          </a:xfrm>
          <a:prstGeom prst="rect">
            <a:avLst/>
          </a:prstGeom>
          <a:noFill/>
        </p:spPr>
        <p:txBody>
          <a:bodyPr vert="horz" lIns="74761" tIns="37381" rIns="74761" bIns="37381" rtlCol="0">
            <a:spAutoFit/>
          </a:bodyPr>
          <a:lstStyle/>
          <a:p>
            <a:r>
              <a:rPr lang="en-US" sz="2700">
                <a:solidFill>
                  <a:srgbClr val="000000"/>
                </a:solidFill>
                <a:latin typeface="Comic Sans MS - 44"/>
              </a:rPr>
              <a:t>20</a:t>
            </a:r>
          </a:p>
        </p:txBody>
      </p:sp>
      <p:sp>
        <p:nvSpPr>
          <p:cNvPr id="10" name="TextBox 9"/>
          <p:cNvSpPr txBox="1"/>
          <p:nvPr/>
        </p:nvSpPr>
        <p:spPr>
          <a:xfrm>
            <a:off x="2434590" y="3600219"/>
            <a:ext cx="1257300" cy="490990"/>
          </a:xfrm>
          <a:prstGeom prst="rect">
            <a:avLst/>
          </a:prstGeom>
          <a:noFill/>
        </p:spPr>
        <p:txBody>
          <a:bodyPr vert="horz" lIns="74761" tIns="37381" rIns="74761" bIns="37381" rtlCol="0">
            <a:spAutoFit/>
          </a:bodyPr>
          <a:lstStyle/>
          <a:p>
            <a:r>
              <a:rPr lang="en-US" sz="2700">
                <a:solidFill>
                  <a:srgbClr val="000000"/>
                </a:solidFill>
                <a:latin typeface="Comic Sans MS - 44"/>
              </a:rPr>
              <a:t>40</a:t>
            </a:r>
          </a:p>
        </p:txBody>
      </p:sp>
      <p:sp>
        <p:nvSpPr>
          <p:cNvPr id="11" name="TextBox 10"/>
          <p:cNvSpPr txBox="1"/>
          <p:nvPr/>
        </p:nvSpPr>
        <p:spPr>
          <a:xfrm>
            <a:off x="2354580" y="4377644"/>
            <a:ext cx="1508760" cy="490990"/>
          </a:xfrm>
          <a:prstGeom prst="rect">
            <a:avLst/>
          </a:prstGeom>
          <a:noFill/>
        </p:spPr>
        <p:txBody>
          <a:bodyPr vert="horz" lIns="74761" tIns="37381" rIns="74761" bIns="37381" rtlCol="0">
            <a:spAutoFit/>
          </a:bodyPr>
          <a:lstStyle/>
          <a:p>
            <a:r>
              <a:rPr lang="en-US" sz="2700">
                <a:solidFill>
                  <a:srgbClr val="000000"/>
                </a:solidFill>
                <a:latin typeface="Comic Sans MS - 45"/>
              </a:rPr>
              <a:t>100</a:t>
            </a:r>
          </a:p>
        </p:txBody>
      </p:sp>
      <p:sp>
        <p:nvSpPr>
          <p:cNvPr id="24" name="TextBox 23"/>
          <p:cNvSpPr txBox="1"/>
          <p:nvPr/>
        </p:nvSpPr>
        <p:spPr>
          <a:xfrm>
            <a:off x="304800" y="462754"/>
            <a:ext cx="8534400" cy="814156"/>
          </a:xfrm>
          <a:prstGeom prst="rect">
            <a:avLst/>
          </a:prstGeom>
          <a:noFill/>
        </p:spPr>
        <p:txBody>
          <a:bodyPr vert="horz" wrap="square" lIns="74761" tIns="37381" rIns="74761" bIns="37381" rtlCol="0">
            <a:spAutoFit/>
          </a:bodyPr>
          <a:lstStyle/>
          <a:p>
            <a:pPr algn="ctr"/>
            <a:r>
              <a:rPr lang="en-US" sz="2400" b="1" dirty="0" smtClean="0">
                <a:solidFill>
                  <a:srgbClr val="0000FF"/>
                </a:solidFill>
                <a:latin typeface="Arial" pitchFamily="34" charset="0"/>
                <a:cs typeface="Arial" pitchFamily="34" charset="0"/>
              </a:rPr>
              <a:t>The value of n is the input.</a:t>
            </a:r>
          </a:p>
          <a:p>
            <a:pPr algn="ctr"/>
            <a:r>
              <a:rPr lang="en-US" sz="2400" b="1" dirty="0" smtClean="0">
                <a:solidFill>
                  <a:srgbClr val="0000FF"/>
                </a:solidFill>
                <a:latin typeface="Arial" pitchFamily="34" charset="0"/>
                <a:cs typeface="Arial" pitchFamily="34" charset="0"/>
              </a:rPr>
              <a:t>Given the value for n, find the output using the given rule.</a:t>
            </a:r>
            <a:endParaRPr lang="en-US" sz="2400" b="1" dirty="0">
              <a:solidFill>
                <a:srgbClr val="0000FF"/>
              </a:solidFill>
              <a:latin typeface="Arial" pitchFamily="34" charset="0"/>
              <a:cs typeface="Arial" pitchFamily="34" charset="0"/>
            </a:endParaRPr>
          </a:p>
        </p:txBody>
      </p:sp>
      <p:sp>
        <p:nvSpPr>
          <p:cNvPr id="25" name="TextBox 24"/>
          <p:cNvSpPr txBox="1"/>
          <p:nvPr/>
        </p:nvSpPr>
        <p:spPr>
          <a:xfrm>
            <a:off x="2366010" y="1447800"/>
            <a:ext cx="937260" cy="444824"/>
          </a:xfrm>
          <a:prstGeom prst="rect">
            <a:avLst/>
          </a:prstGeom>
          <a:noFill/>
        </p:spPr>
        <p:txBody>
          <a:bodyPr vert="horz" lIns="74761" tIns="37381" rIns="74761" bIns="37381" rtlCol="0">
            <a:spAutoFit/>
          </a:bodyPr>
          <a:lstStyle/>
          <a:p>
            <a:r>
              <a:rPr lang="en-US" sz="2400" b="1" dirty="0">
                <a:solidFill>
                  <a:srgbClr val="0000FF"/>
                </a:solidFill>
                <a:latin typeface="Arial" pitchFamily="34" charset="0"/>
                <a:cs typeface="Arial" pitchFamily="34" charset="0"/>
              </a:rPr>
              <a:t>Input</a:t>
            </a:r>
          </a:p>
        </p:txBody>
      </p:sp>
      <p:sp>
        <p:nvSpPr>
          <p:cNvPr id="26" name="TextBox 25"/>
          <p:cNvSpPr txBox="1"/>
          <p:nvPr/>
        </p:nvSpPr>
        <p:spPr>
          <a:xfrm>
            <a:off x="5154930" y="1447800"/>
            <a:ext cx="1165860" cy="444824"/>
          </a:xfrm>
          <a:prstGeom prst="rect">
            <a:avLst/>
          </a:prstGeom>
          <a:noFill/>
        </p:spPr>
        <p:txBody>
          <a:bodyPr vert="horz" lIns="74761" tIns="37381" rIns="74761" bIns="37381" rtlCol="0">
            <a:spAutoFit/>
          </a:bodyPr>
          <a:lstStyle/>
          <a:p>
            <a:r>
              <a:rPr lang="en-US" sz="2400" b="1" dirty="0">
                <a:solidFill>
                  <a:srgbClr val="0000FF"/>
                </a:solidFill>
                <a:latin typeface="Arial" pitchFamily="34" charset="0"/>
                <a:cs typeface="Arial" pitchFamily="34" charset="0"/>
              </a:rPr>
              <a:t>Output</a:t>
            </a:r>
          </a:p>
        </p:txBody>
      </p:sp>
    </p:spTree>
    <p:extLst>
      <p:ext uri="{BB962C8B-B14F-4D97-AF65-F5344CB8AC3E}">
        <p14:creationId xmlns:p14="http://schemas.microsoft.com/office/powerpoint/2010/main" val="1569218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 y="431748"/>
            <a:ext cx="8511540" cy="814156"/>
          </a:xfrm>
          <a:prstGeom prst="rect">
            <a:avLst/>
          </a:prstGeom>
          <a:noFill/>
        </p:spPr>
        <p:txBody>
          <a:bodyPr vert="horz" wrap="square" lIns="74761" tIns="37381" rIns="74761" bIns="37381" rtlCol="0">
            <a:spAutoFit/>
          </a:bodyPr>
          <a:lstStyle/>
          <a:p>
            <a:pPr algn="ctr"/>
            <a:r>
              <a:rPr lang="en-US" sz="2400" b="1" dirty="0" smtClean="0">
                <a:solidFill>
                  <a:srgbClr val="0000FF"/>
                </a:solidFill>
                <a:latin typeface="Arial" pitchFamily="34" charset="0"/>
                <a:cs typeface="Arial" pitchFamily="34" charset="0"/>
              </a:rPr>
              <a:t>The manager of the department store raised                                            the price $15 on each video game.  </a:t>
            </a:r>
            <a:endParaRPr lang="en-US" sz="2400" b="1" dirty="0">
              <a:solidFill>
                <a:srgbClr val="0000FF"/>
              </a:solidFill>
              <a:latin typeface="Arial" pitchFamily="34" charset="0"/>
              <a:cs typeface="Arial" pitchFamily="34" charset="0"/>
            </a:endParaRPr>
          </a:p>
        </p:txBody>
      </p:sp>
      <p:sp>
        <p:nvSpPr>
          <p:cNvPr id="7" name="Freeform 6"/>
          <p:cNvSpPr/>
          <p:nvPr/>
        </p:nvSpPr>
        <p:spPr>
          <a:xfrm>
            <a:off x="1354454" y="1385123"/>
            <a:ext cx="6240781" cy="4275839"/>
          </a:xfrm>
          <a:custGeom>
            <a:avLst/>
            <a:gdLst/>
            <a:ahLst/>
            <a:cxnLst/>
            <a:rect l="0" t="0" r="0" b="0"/>
            <a:pathLst>
              <a:path w="6934201" h="5867401">
                <a:moveTo>
                  <a:pt x="0" y="0"/>
                </a:moveTo>
                <a:lnTo>
                  <a:pt x="6934200" y="0"/>
                </a:lnTo>
                <a:lnTo>
                  <a:pt x="6934200" y="5867400"/>
                </a:lnTo>
                <a:lnTo>
                  <a:pt x="0" y="58674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8" name="Freeform 7"/>
          <p:cNvSpPr/>
          <p:nvPr/>
        </p:nvSpPr>
        <p:spPr>
          <a:xfrm>
            <a:off x="1405890" y="4821887"/>
            <a:ext cx="6183631" cy="18511"/>
          </a:xfrm>
          <a:custGeom>
            <a:avLst/>
            <a:gdLst/>
            <a:ahLst/>
            <a:cxnLst/>
            <a:rect l="0" t="0" r="0" b="0"/>
            <a:pathLst>
              <a:path w="6870701" h="25401">
                <a:moveTo>
                  <a:pt x="0" y="0"/>
                </a:moveTo>
                <a:lnTo>
                  <a:pt x="6870700" y="0"/>
                </a:lnTo>
                <a:lnTo>
                  <a:pt x="6870700" y="25400"/>
                </a:lnTo>
                <a:lnTo>
                  <a:pt x="0" y="254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9" name="Freeform 8"/>
          <p:cNvSpPr/>
          <p:nvPr/>
        </p:nvSpPr>
        <p:spPr>
          <a:xfrm>
            <a:off x="1360170" y="2248980"/>
            <a:ext cx="6229351" cy="27766"/>
          </a:xfrm>
          <a:custGeom>
            <a:avLst/>
            <a:gdLst/>
            <a:ahLst/>
            <a:cxnLst/>
            <a:rect l="0" t="0" r="0" b="0"/>
            <a:pathLst>
              <a:path w="6921501" h="38101">
                <a:moveTo>
                  <a:pt x="0" y="0"/>
                </a:moveTo>
                <a:lnTo>
                  <a:pt x="6921500" y="0"/>
                </a:lnTo>
                <a:lnTo>
                  <a:pt x="6921500" y="38100"/>
                </a:lnTo>
                <a:lnTo>
                  <a:pt x="0" y="38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0" name="Freeform 9"/>
          <p:cNvSpPr/>
          <p:nvPr/>
        </p:nvSpPr>
        <p:spPr>
          <a:xfrm>
            <a:off x="1371600" y="3118956"/>
            <a:ext cx="6206491" cy="1"/>
          </a:xfrm>
          <a:custGeom>
            <a:avLst/>
            <a:gdLst/>
            <a:ahLst/>
            <a:cxnLst/>
            <a:rect l="0" t="0" r="0" b="0"/>
            <a:pathLst>
              <a:path w="6896101" h="1">
                <a:moveTo>
                  <a:pt x="0" y="0"/>
                </a:moveTo>
                <a:lnTo>
                  <a:pt x="689610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1" name="Freeform 10"/>
          <p:cNvSpPr/>
          <p:nvPr/>
        </p:nvSpPr>
        <p:spPr>
          <a:xfrm>
            <a:off x="1405890" y="3961166"/>
            <a:ext cx="6229351" cy="9256"/>
          </a:xfrm>
          <a:custGeom>
            <a:avLst/>
            <a:gdLst/>
            <a:ahLst/>
            <a:cxnLst/>
            <a:rect l="0" t="0" r="0" b="0"/>
            <a:pathLst>
              <a:path w="6921501" h="12701">
                <a:moveTo>
                  <a:pt x="0" y="0"/>
                </a:moveTo>
                <a:lnTo>
                  <a:pt x="6921500" y="0"/>
                </a:lnTo>
                <a:lnTo>
                  <a:pt x="6921500" y="12700"/>
                </a:lnTo>
                <a:lnTo>
                  <a:pt x="0" y="12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2" name="Freeform 11"/>
          <p:cNvSpPr/>
          <p:nvPr/>
        </p:nvSpPr>
        <p:spPr>
          <a:xfrm>
            <a:off x="4354830" y="1360494"/>
            <a:ext cx="11431" cy="4248074"/>
          </a:xfrm>
          <a:custGeom>
            <a:avLst/>
            <a:gdLst/>
            <a:ahLst/>
            <a:cxnLst/>
            <a:rect l="0" t="0" r="0" b="0"/>
            <a:pathLst>
              <a:path w="12701" h="5829301">
                <a:moveTo>
                  <a:pt x="0" y="0"/>
                </a:moveTo>
                <a:lnTo>
                  <a:pt x="12700" y="0"/>
                </a:lnTo>
                <a:lnTo>
                  <a:pt x="12700" y="5829300"/>
                </a:lnTo>
                <a:lnTo>
                  <a:pt x="0" y="5829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3" name="TextBox 12"/>
          <p:cNvSpPr txBox="1"/>
          <p:nvPr/>
        </p:nvSpPr>
        <p:spPr>
          <a:xfrm>
            <a:off x="2354580" y="2554397"/>
            <a:ext cx="1074420" cy="444824"/>
          </a:xfrm>
          <a:prstGeom prst="rect">
            <a:avLst/>
          </a:prstGeom>
          <a:noFill/>
        </p:spPr>
        <p:txBody>
          <a:bodyPr vert="horz" lIns="74761" tIns="37381" rIns="74761" bIns="37381" rtlCol="0">
            <a:spAutoFit/>
          </a:bodyPr>
          <a:lstStyle/>
          <a:p>
            <a:r>
              <a:rPr lang="en-US" sz="2400" smtClean="0">
                <a:solidFill>
                  <a:srgbClr val="000000"/>
                </a:solidFill>
                <a:latin typeface="Arial" pitchFamily="34" charset="0"/>
                <a:cs typeface="Arial" pitchFamily="34" charset="0"/>
              </a:rPr>
              <a:t>$100</a:t>
            </a:r>
            <a:endParaRPr lang="en-US" sz="2400">
              <a:solidFill>
                <a:srgbClr val="000000"/>
              </a:solidFill>
              <a:latin typeface="Arial" pitchFamily="34" charset="0"/>
              <a:cs typeface="Arial" pitchFamily="34" charset="0"/>
            </a:endParaRPr>
          </a:p>
        </p:txBody>
      </p:sp>
      <p:sp>
        <p:nvSpPr>
          <p:cNvPr id="14" name="TextBox 13"/>
          <p:cNvSpPr txBox="1"/>
          <p:nvPr/>
        </p:nvSpPr>
        <p:spPr>
          <a:xfrm>
            <a:off x="2423160" y="4201798"/>
            <a:ext cx="89154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$38</a:t>
            </a:r>
          </a:p>
        </p:txBody>
      </p:sp>
      <p:sp>
        <p:nvSpPr>
          <p:cNvPr id="15" name="TextBox 14"/>
          <p:cNvSpPr txBox="1"/>
          <p:nvPr/>
        </p:nvSpPr>
        <p:spPr>
          <a:xfrm>
            <a:off x="2674620" y="5016243"/>
            <a:ext cx="770382"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x</a:t>
            </a:r>
          </a:p>
        </p:txBody>
      </p:sp>
      <p:sp>
        <p:nvSpPr>
          <p:cNvPr id="16" name="TextBox 15"/>
          <p:cNvSpPr txBox="1"/>
          <p:nvPr/>
        </p:nvSpPr>
        <p:spPr>
          <a:xfrm>
            <a:off x="4663440" y="1665911"/>
            <a:ext cx="2994660" cy="444824"/>
          </a:xfrm>
          <a:prstGeom prst="rect">
            <a:avLst/>
          </a:prstGeom>
          <a:noFill/>
        </p:spPr>
        <p:txBody>
          <a:bodyPr vert="horz" lIns="74761" tIns="37381" rIns="74761" bIns="37381" rtlCol="0">
            <a:spAutoFit/>
          </a:bodyPr>
          <a:lstStyle/>
          <a:p>
            <a:r>
              <a:rPr lang="en-US" sz="2400" smtClean="0">
                <a:solidFill>
                  <a:srgbClr val="0000FF"/>
                </a:solidFill>
                <a:latin typeface="Arial" pitchFamily="34" charset="0"/>
                <a:cs typeface="Arial" pitchFamily="34" charset="0"/>
              </a:rPr>
              <a:t>Price after mark up</a:t>
            </a:r>
            <a:endParaRPr lang="en-US" sz="2400">
              <a:solidFill>
                <a:srgbClr val="0000FF"/>
              </a:solidFill>
              <a:latin typeface="Arial" pitchFamily="34" charset="0"/>
              <a:cs typeface="Arial" pitchFamily="34" charset="0"/>
            </a:endParaRPr>
          </a:p>
        </p:txBody>
      </p:sp>
      <p:sp>
        <p:nvSpPr>
          <p:cNvPr id="17" name="TextBox 16"/>
          <p:cNvSpPr txBox="1"/>
          <p:nvPr/>
        </p:nvSpPr>
        <p:spPr>
          <a:xfrm>
            <a:off x="2388870" y="3378098"/>
            <a:ext cx="89154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$55</a:t>
            </a:r>
          </a:p>
        </p:txBody>
      </p:sp>
      <p:sp>
        <p:nvSpPr>
          <p:cNvPr id="18" name="TextBox 17"/>
          <p:cNvSpPr txBox="1"/>
          <p:nvPr/>
        </p:nvSpPr>
        <p:spPr>
          <a:xfrm>
            <a:off x="1931670" y="1665911"/>
            <a:ext cx="2217420" cy="444824"/>
          </a:xfrm>
          <a:prstGeom prst="rect">
            <a:avLst/>
          </a:prstGeom>
          <a:noFill/>
        </p:spPr>
        <p:txBody>
          <a:bodyPr vert="horz" lIns="74761" tIns="37381" rIns="74761" bIns="37381" rtlCol="0">
            <a:spAutoFit/>
          </a:bodyPr>
          <a:lstStyle/>
          <a:p>
            <a:r>
              <a:rPr lang="en-US" sz="2400" smtClean="0">
                <a:solidFill>
                  <a:srgbClr val="0000FF"/>
                </a:solidFill>
                <a:latin typeface="Arial" pitchFamily="34" charset="0"/>
                <a:cs typeface="Arial" pitchFamily="34" charset="0"/>
              </a:rPr>
              <a:t>Original price </a:t>
            </a:r>
            <a:endParaRPr lang="en-US" sz="240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018897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6320" y="4267200"/>
            <a:ext cx="2034540" cy="444824"/>
          </a:xfrm>
          <a:prstGeom prst="rect">
            <a:avLst/>
          </a:prstGeom>
          <a:noFill/>
        </p:spPr>
        <p:txBody>
          <a:bodyPr vert="horz" lIns="74761" tIns="37381" rIns="74761" bIns="37381" rtlCol="0">
            <a:spAutoFit/>
          </a:bodyPr>
          <a:lstStyle/>
          <a:p>
            <a:endParaRPr lang="en-US" sz="2400" dirty="0">
              <a:solidFill>
                <a:srgbClr val="000000"/>
              </a:solidFill>
              <a:latin typeface="Arial" pitchFamily="34" charset="0"/>
              <a:cs typeface="Arial" pitchFamily="34" charset="0"/>
            </a:endParaRPr>
          </a:p>
        </p:txBody>
      </p:sp>
      <p:sp>
        <p:nvSpPr>
          <p:cNvPr id="6" name="TextBox 5"/>
          <p:cNvSpPr txBox="1"/>
          <p:nvPr/>
        </p:nvSpPr>
        <p:spPr>
          <a:xfrm>
            <a:off x="114300" y="304800"/>
            <a:ext cx="8915400" cy="1183488"/>
          </a:xfrm>
          <a:prstGeom prst="rect">
            <a:avLst/>
          </a:prstGeom>
          <a:noFill/>
        </p:spPr>
        <p:txBody>
          <a:bodyPr vert="horz" lIns="74761" tIns="37381" rIns="74761" bIns="37381" rtlCol="0">
            <a:spAutoFit/>
          </a:bodyPr>
          <a:lstStyle/>
          <a:p>
            <a:r>
              <a:rPr lang="en-US" sz="2400" b="1" dirty="0" smtClean="0">
                <a:solidFill>
                  <a:srgbClr val="0000FF"/>
                </a:solidFill>
                <a:latin typeface="Arial" pitchFamily="34" charset="0"/>
                <a:cs typeface="Arial" pitchFamily="34" charset="0"/>
              </a:rPr>
              <a:t>A parent wants to figure out the differences in grade level of her two sons.  The younger son is two years behind the older one in terms of grade level.  </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2286000" y="1524000"/>
            <a:ext cx="1843659" cy="691045"/>
          </a:xfrm>
          <a:prstGeom prst="rect">
            <a:avLst/>
          </a:prstGeom>
          <a:noFill/>
        </p:spPr>
        <p:txBody>
          <a:bodyPr vert="horz" lIns="74761" tIns="37381" rIns="74761" bIns="37381" rtlCol="0">
            <a:spAutoFit/>
          </a:bodyPr>
          <a:lstStyle/>
          <a:p>
            <a:r>
              <a:rPr lang="en-US" sz="2000" dirty="0">
                <a:solidFill>
                  <a:srgbClr val="0000FF"/>
                </a:solidFill>
                <a:latin typeface="Arial" pitchFamily="34" charset="0"/>
                <a:cs typeface="Arial" pitchFamily="34" charset="0"/>
              </a:rPr>
              <a:t>older son's </a:t>
            </a:r>
          </a:p>
          <a:p>
            <a:r>
              <a:rPr lang="en-US" sz="2000" dirty="0">
                <a:solidFill>
                  <a:srgbClr val="0000FF"/>
                </a:solidFill>
                <a:latin typeface="Arial" pitchFamily="34" charset="0"/>
                <a:cs typeface="Arial" pitchFamily="34" charset="0"/>
              </a:rPr>
              <a:t>grade level</a:t>
            </a:r>
          </a:p>
        </p:txBody>
      </p:sp>
      <p:sp>
        <p:nvSpPr>
          <p:cNvPr id="8" name="TextBox 7"/>
          <p:cNvSpPr txBox="1"/>
          <p:nvPr/>
        </p:nvSpPr>
        <p:spPr>
          <a:xfrm>
            <a:off x="4663440" y="1527086"/>
            <a:ext cx="2164156" cy="691045"/>
          </a:xfrm>
          <a:prstGeom prst="rect">
            <a:avLst/>
          </a:prstGeom>
          <a:noFill/>
        </p:spPr>
        <p:txBody>
          <a:bodyPr vert="horz" lIns="74761" tIns="37381" rIns="74761" bIns="37381" rtlCol="0">
            <a:spAutoFit/>
          </a:bodyPr>
          <a:lstStyle/>
          <a:p>
            <a:r>
              <a:rPr lang="en-US" sz="2000" dirty="0" smtClean="0">
                <a:solidFill>
                  <a:srgbClr val="0000FF"/>
                </a:solidFill>
                <a:latin typeface="Arial" pitchFamily="34" charset="0"/>
                <a:cs typeface="Arial" pitchFamily="34" charset="0"/>
              </a:rPr>
              <a:t>younger son's </a:t>
            </a:r>
          </a:p>
          <a:p>
            <a:r>
              <a:rPr lang="en-US" sz="2000" dirty="0" smtClean="0">
                <a:solidFill>
                  <a:srgbClr val="0000FF"/>
                </a:solidFill>
                <a:latin typeface="Arial" pitchFamily="34" charset="0"/>
                <a:cs typeface="Arial" pitchFamily="34" charset="0"/>
              </a:rPr>
              <a:t>grade level</a:t>
            </a:r>
            <a:endParaRPr lang="en-US" sz="2000" dirty="0">
              <a:solidFill>
                <a:srgbClr val="0000FF"/>
              </a:solidFill>
              <a:latin typeface="Arial" pitchFamily="34" charset="0"/>
              <a:cs typeface="Arial" pitchFamily="34" charset="0"/>
            </a:endParaRPr>
          </a:p>
        </p:txBody>
      </p:sp>
      <p:sp>
        <p:nvSpPr>
          <p:cNvPr id="9" name="TextBox 8"/>
          <p:cNvSpPr txBox="1"/>
          <p:nvPr/>
        </p:nvSpPr>
        <p:spPr>
          <a:xfrm>
            <a:off x="2457450" y="2397061"/>
            <a:ext cx="861365"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6 </a:t>
            </a:r>
          </a:p>
        </p:txBody>
      </p:sp>
      <p:sp>
        <p:nvSpPr>
          <p:cNvPr id="10" name="TextBox 9"/>
          <p:cNvSpPr txBox="1"/>
          <p:nvPr/>
        </p:nvSpPr>
        <p:spPr>
          <a:xfrm>
            <a:off x="2434590" y="3276292"/>
            <a:ext cx="929945"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10</a:t>
            </a:r>
          </a:p>
        </p:txBody>
      </p:sp>
      <p:sp>
        <p:nvSpPr>
          <p:cNvPr id="11" name="TextBox 10"/>
          <p:cNvSpPr txBox="1"/>
          <p:nvPr/>
        </p:nvSpPr>
        <p:spPr>
          <a:xfrm>
            <a:off x="2491740" y="4211052"/>
            <a:ext cx="722605"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2</a:t>
            </a:r>
          </a:p>
        </p:txBody>
      </p:sp>
      <p:sp>
        <p:nvSpPr>
          <p:cNvPr id="12" name="TextBox 11"/>
          <p:cNvSpPr txBox="1"/>
          <p:nvPr/>
        </p:nvSpPr>
        <p:spPr>
          <a:xfrm>
            <a:off x="2137410" y="4988478"/>
            <a:ext cx="1775079"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    g </a:t>
            </a:r>
          </a:p>
        </p:txBody>
      </p:sp>
      <p:sp>
        <p:nvSpPr>
          <p:cNvPr id="13" name="Freeform 12"/>
          <p:cNvSpPr/>
          <p:nvPr/>
        </p:nvSpPr>
        <p:spPr>
          <a:xfrm>
            <a:off x="1943100" y="1591870"/>
            <a:ext cx="4892041" cy="4229563"/>
          </a:xfrm>
          <a:custGeom>
            <a:avLst/>
            <a:gdLst/>
            <a:ahLst/>
            <a:cxnLst/>
            <a:rect l="0" t="0" r="0" b="0"/>
            <a:pathLst>
              <a:path w="5435601" h="5803901">
                <a:moveTo>
                  <a:pt x="0" y="0"/>
                </a:moveTo>
                <a:lnTo>
                  <a:pt x="5435600" y="0"/>
                </a:lnTo>
                <a:lnTo>
                  <a:pt x="5435600" y="5803900"/>
                </a:lnTo>
                <a:lnTo>
                  <a:pt x="0" y="5803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4" name="Freeform 13"/>
          <p:cNvSpPr/>
          <p:nvPr/>
        </p:nvSpPr>
        <p:spPr>
          <a:xfrm>
            <a:off x="1931670" y="3109701"/>
            <a:ext cx="4846892" cy="1"/>
          </a:xfrm>
          <a:custGeom>
            <a:avLst/>
            <a:gdLst/>
            <a:ahLst/>
            <a:cxnLst/>
            <a:rect l="0" t="0" r="0" b="0"/>
            <a:pathLst>
              <a:path w="5385436" h="1">
                <a:moveTo>
                  <a:pt x="0" y="0"/>
                </a:moveTo>
                <a:lnTo>
                  <a:pt x="5385435"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5" name="Freeform 14"/>
          <p:cNvSpPr/>
          <p:nvPr/>
        </p:nvSpPr>
        <p:spPr>
          <a:xfrm>
            <a:off x="1943100" y="3988931"/>
            <a:ext cx="4846892" cy="1"/>
          </a:xfrm>
          <a:custGeom>
            <a:avLst/>
            <a:gdLst/>
            <a:ahLst/>
            <a:cxnLst/>
            <a:rect l="0" t="0" r="0" b="0"/>
            <a:pathLst>
              <a:path w="5385436" h="1">
                <a:moveTo>
                  <a:pt x="0" y="0"/>
                </a:moveTo>
                <a:lnTo>
                  <a:pt x="5385435"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6" name="Freeform 15"/>
          <p:cNvSpPr/>
          <p:nvPr/>
        </p:nvSpPr>
        <p:spPr>
          <a:xfrm>
            <a:off x="1943100" y="4886672"/>
            <a:ext cx="4846892" cy="1"/>
          </a:xfrm>
          <a:custGeom>
            <a:avLst/>
            <a:gdLst/>
            <a:ahLst/>
            <a:cxnLst/>
            <a:rect l="0" t="0" r="0" b="0"/>
            <a:pathLst>
              <a:path w="5385436" h="1">
                <a:moveTo>
                  <a:pt x="0" y="0"/>
                </a:moveTo>
                <a:lnTo>
                  <a:pt x="5385435"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7" name="Freeform 16"/>
          <p:cNvSpPr/>
          <p:nvPr/>
        </p:nvSpPr>
        <p:spPr>
          <a:xfrm>
            <a:off x="1931670" y="2165684"/>
            <a:ext cx="4846892" cy="1"/>
          </a:xfrm>
          <a:custGeom>
            <a:avLst/>
            <a:gdLst/>
            <a:ahLst/>
            <a:cxnLst/>
            <a:rect l="0" t="0" r="0" b="0"/>
            <a:pathLst>
              <a:path w="5385436" h="1">
                <a:moveTo>
                  <a:pt x="0" y="0"/>
                </a:moveTo>
                <a:lnTo>
                  <a:pt x="5385435"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cxnSp>
        <p:nvCxnSpPr>
          <p:cNvPr id="18" name="Straight Connector 17"/>
          <p:cNvCxnSpPr/>
          <p:nvPr/>
        </p:nvCxnSpPr>
        <p:spPr>
          <a:xfrm>
            <a:off x="4423410" y="1591870"/>
            <a:ext cx="0" cy="421105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910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Warm Up REVIEW</a:t>
            </a:r>
          </a:p>
        </p:txBody>
      </p:sp>
      <p:sp>
        <p:nvSpPr>
          <p:cNvPr id="30723" name="White Background"/>
          <p:cNvSpPr>
            <a:spLocks noChangeArrowheads="1"/>
          </p:cNvSpPr>
          <p:nvPr/>
        </p:nvSpPr>
        <p:spPr bwMode="auto">
          <a:xfrm>
            <a:off x="228600" y="766763"/>
            <a:ext cx="8686800" cy="4948237"/>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dirty="0"/>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3</a:t>
            </a:fld>
            <a:endParaRPr lang="en-US" smtClean="0">
              <a:solidFill>
                <a:schemeClr val="bg1"/>
              </a:solidFill>
            </a:endParaRPr>
          </a:p>
        </p:txBody>
      </p:sp>
      <p:pic>
        <p:nvPicPr>
          <p:cNvPr id="13" name="Picture 12"/>
          <p:cNvPicPr>
            <a:picLocks noChangeAspect="1"/>
          </p:cNvPicPr>
          <p:nvPr/>
        </p:nvPicPr>
        <p:blipFill>
          <a:blip r:embed="rId6"/>
          <a:stretch>
            <a:fillRect/>
          </a:stretch>
        </p:blipFill>
        <p:spPr>
          <a:xfrm>
            <a:off x="7819535" y="0"/>
            <a:ext cx="1324465" cy="1143000"/>
          </a:xfrm>
          <a:prstGeom prst="rect">
            <a:avLst/>
          </a:prstGeom>
        </p:spPr>
      </p:pic>
      <p:sp>
        <p:nvSpPr>
          <p:cNvPr id="14" name="TextBox 13"/>
          <p:cNvSpPr txBox="1"/>
          <p:nvPr/>
        </p:nvSpPr>
        <p:spPr>
          <a:xfrm>
            <a:off x="457200" y="978851"/>
            <a:ext cx="8229600" cy="2954655"/>
          </a:xfrm>
          <a:prstGeom prst="rect">
            <a:avLst/>
          </a:prstGeom>
          <a:noFill/>
        </p:spPr>
        <p:txBody>
          <a:bodyPr wrap="square" rtlCol="0">
            <a:spAutoFit/>
          </a:bodyPr>
          <a:lstStyle/>
          <a:p>
            <a:r>
              <a:rPr lang="en-US" sz="2200" b="1" dirty="0" smtClean="0">
                <a:solidFill>
                  <a:schemeClr val="accent2"/>
                </a:solidFill>
              </a:rPr>
              <a:t>At Billy’s Bowling Center, it costs $3.50 to rent a pair of bowling shoes, and $5 per game for each person.</a:t>
            </a:r>
          </a:p>
          <a:p>
            <a:endParaRPr lang="en-US" sz="2200" dirty="0" smtClean="0">
              <a:solidFill>
                <a:schemeClr val="accent2"/>
              </a:solidFill>
            </a:endParaRPr>
          </a:p>
          <a:p>
            <a:pPr marL="457200" indent="-457200">
              <a:buAutoNum type="alphaLcParenR"/>
            </a:pP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endParaRPr lang="en-US" sz="2000" dirty="0">
              <a:solidFill>
                <a:schemeClr val="accent2"/>
              </a:solidFill>
            </a:endParaRPr>
          </a:p>
          <a:p>
            <a:pPr marL="457200" indent="-457200">
              <a:buAutoNum type="alphaLcParenR"/>
            </a:pPr>
            <a:endParaRPr lang="en-US" sz="2000" dirty="0" smtClean="0">
              <a:solidFill>
                <a:schemeClr val="accent2"/>
              </a:solidFill>
            </a:endParaRPr>
          </a:p>
          <a:p>
            <a:r>
              <a:rPr lang="en-US" sz="2000" dirty="0" smtClean="0">
                <a:solidFill>
                  <a:schemeClr val="accent2"/>
                </a:solidFill>
              </a:rPr>
              <a:t>b) Possible “Rule” for finding Total Cost:</a:t>
            </a:r>
            <a:endParaRPr lang="en-US" sz="2000" u="sng" dirty="0">
              <a:solidFill>
                <a:schemeClr val="accent2"/>
              </a:solidFill>
            </a:endParaRPr>
          </a:p>
        </p:txBody>
      </p:sp>
      <p:pic>
        <p:nvPicPr>
          <p:cNvPr id="17" name="Picture 16" descr="table1.tiff"/>
          <p:cNvPicPr>
            <a:picLocks noChangeAspect="1"/>
          </p:cNvPicPr>
          <p:nvPr/>
        </p:nvPicPr>
        <p:blipFill>
          <a:blip r:embed="rId7"/>
          <a:stretch>
            <a:fillRect/>
          </a:stretch>
        </p:blipFill>
        <p:spPr>
          <a:xfrm>
            <a:off x="990600" y="1752600"/>
            <a:ext cx="4876800" cy="1455973"/>
          </a:xfrm>
          <a:prstGeom prst="rect">
            <a:avLst/>
          </a:prstGeom>
        </p:spPr>
      </p:pic>
      <p:sp>
        <p:nvSpPr>
          <p:cNvPr id="12" name="TextBox 11"/>
          <p:cNvSpPr txBox="1"/>
          <p:nvPr/>
        </p:nvSpPr>
        <p:spPr>
          <a:xfrm>
            <a:off x="3124200" y="2633246"/>
            <a:ext cx="990600" cy="338554"/>
          </a:xfrm>
          <a:prstGeom prst="rect">
            <a:avLst/>
          </a:prstGeom>
          <a:noFill/>
        </p:spPr>
        <p:txBody>
          <a:bodyPr wrap="square" rtlCol="0">
            <a:spAutoFit/>
          </a:bodyPr>
          <a:lstStyle/>
          <a:p>
            <a:r>
              <a:rPr lang="en-US" sz="1600" dirty="0" smtClean="0">
                <a:solidFill>
                  <a:schemeClr val="accent6">
                    <a:lumMod val="75000"/>
                  </a:schemeClr>
                </a:solidFill>
                <a:latin typeface="Lucida Handwriting"/>
              </a:rPr>
              <a:t>$8.50</a:t>
            </a:r>
            <a:endParaRPr lang="en-US" sz="1600" dirty="0">
              <a:solidFill>
                <a:schemeClr val="accent6">
                  <a:lumMod val="75000"/>
                </a:schemeClr>
              </a:solidFill>
              <a:latin typeface="Lucida Handwriting"/>
            </a:endParaRPr>
          </a:p>
        </p:txBody>
      </p:sp>
      <p:sp>
        <p:nvSpPr>
          <p:cNvPr id="16" name="TextBox 15"/>
          <p:cNvSpPr txBox="1"/>
          <p:nvPr/>
        </p:nvSpPr>
        <p:spPr>
          <a:xfrm>
            <a:off x="3962400" y="2633246"/>
            <a:ext cx="990600" cy="338554"/>
          </a:xfrm>
          <a:prstGeom prst="rect">
            <a:avLst/>
          </a:prstGeom>
          <a:noFill/>
        </p:spPr>
        <p:txBody>
          <a:bodyPr wrap="square" rtlCol="0">
            <a:spAutoFit/>
          </a:bodyPr>
          <a:lstStyle/>
          <a:p>
            <a:r>
              <a:rPr lang="en-US" sz="1600" dirty="0" smtClean="0">
                <a:solidFill>
                  <a:schemeClr val="accent6">
                    <a:lumMod val="75000"/>
                  </a:schemeClr>
                </a:solidFill>
                <a:latin typeface="Lucida Handwriting"/>
              </a:rPr>
              <a:t>$13.50</a:t>
            </a:r>
            <a:endParaRPr lang="en-US" sz="1600" dirty="0">
              <a:solidFill>
                <a:schemeClr val="accent6">
                  <a:lumMod val="75000"/>
                </a:schemeClr>
              </a:solidFill>
              <a:latin typeface="Lucida Handwriting"/>
            </a:endParaRPr>
          </a:p>
        </p:txBody>
      </p:sp>
      <p:sp>
        <p:nvSpPr>
          <p:cNvPr id="19" name="TextBox 18"/>
          <p:cNvSpPr txBox="1"/>
          <p:nvPr/>
        </p:nvSpPr>
        <p:spPr>
          <a:xfrm>
            <a:off x="4876800" y="2633246"/>
            <a:ext cx="1143000" cy="338554"/>
          </a:xfrm>
          <a:prstGeom prst="rect">
            <a:avLst/>
          </a:prstGeom>
          <a:noFill/>
        </p:spPr>
        <p:txBody>
          <a:bodyPr wrap="square" rtlCol="0">
            <a:spAutoFit/>
          </a:bodyPr>
          <a:lstStyle/>
          <a:p>
            <a:r>
              <a:rPr lang="en-US" sz="1600" dirty="0" smtClean="0">
                <a:solidFill>
                  <a:schemeClr val="accent6">
                    <a:lumMod val="75000"/>
                  </a:schemeClr>
                </a:solidFill>
                <a:latin typeface="Lucida Handwriting"/>
              </a:rPr>
              <a:t>$18.50</a:t>
            </a:r>
            <a:endParaRPr lang="en-US" sz="1600" dirty="0">
              <a:solidFill>
                <a:schemeClr val="accent6">
                  <a:lumMod val="75000"/>
                </a:schemeClr>
              </a:solidFill>
              <a:latin typeface="Lucida Handwriting"/>
            </a:endParaRPr>
          </a:p>
        </p:txBody>
      </p:sp>
      <p:sp>
        <p:nvSpPr>
          <p:cNvPr id="21" name="Rectangular Callout 20"/>
          <p:cNvSpPr/>
          <p:nvPr/>
        </p:nvSpPr>
        <p:spPr>
          <a:xfrm>
            <a:off x="457200" y="3352800"/>
            <a:ext cx="2743200" cy="830027"/>
          </a:xfrm>
          <a:prstGeom prst="wedgeRectCallout">
            <a:avLst>
              <a:gd name="adj1" fmla="val 31303"/>
              <a:gd name="adj2" fmla="val -101217"/>
            </a:avLst>
          </a:prstGeom>
          <a:solidFill>
            <a:schemeClr val="tx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57200" y="3392788"/>
            <a:ext cx="27432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a:t>
            </a:r>
            <a:r>
              <a:rPr lang="en-US" sz="1600" dirty="0" smtClean="0">
                <a:solidFill>
                  <a:schemeClr val="accent2"/>
                </a:solidFill>
              </a:rPr>
              <a:t> 0</a:t>
            </a:r>
            <a:r>
              <a:rPr lang="en-US" sz="1600" dirty="0" smtClean="0"/>
              <a:t> games  x  </a:t>
            </a:r>
            <a:r>
              <a:rPr lang="en-US" sz="1600" dirty="0" smtClean="0">
                <a:solidFill>
                  <a:schemeClr val="accent2"/>
                </a:solidFill>
              </a:rPr>
              <a:t>$5</a:t>
            </a:r>
            <a:r>
              <a:rPr lang="en-US" sz="1600" dirty="0" smtClean="0"/>
              <a:t> per game = </a:t>
            </a:r>
            <a:r>
              <a:rPr lang="en-US" sz="1600" dirty="0" smtClean="0">
                <a:solidFill>
                  <a:schemeClr val="accent2"/>
                </a:solidFill>
              </a:rPr>
              <a:t>$0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$3.50</a:t>
            </a:r>
            <a:endParaRPr lang="en-US" sz="1600" dirty="0"/>
          </a:p>
        </p:txBody>
      </p:sp>
      <p:sp>
        <p:nvSpPr>
          <p:cNvPr id="23" name="Rectangular Callout 22"/>
          <p:cNvSpPr/>
          <p:nvPr/>
        </p:nvSpPr>
        <p:spPr>
          <a:xfrm>
            <a:off x="1219200" y="3352800"/>
            <a:ext cx="2895600" cy="830027"/>
          </a:xfrm>
          <a:prstGeom prst="wedgeRectCallout">
            <a:avLst>
              <a:gd name="adj1" fmla="val 34812"/>
              <a:gd name="adj2" fmla="val -90507"/>
            </a:avLst>
          </a:prstGeom>
          <a:solidFill>
            <a:schemeClr val="accent3">
              <a:lumMod val="60000"/>
              <a:lumOff val="40000"/>
            </a:schemeClr>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219200" y="3352800"/>
            <a:ext cx="28956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 </a:t>
            </a:r>
            <a:r>
              <a:rPr lang="en-US" sz="1600" dirty="0" smtClean="0">
                <a:solidFill>
                  <a:schemeClr val="accent2"/>
                </a:solidFill>
              </a:rPr>
              <a:t>1</a:t>
            </a:r>
            <a:r>
              <a:rPr lang="en-US" sz="1600" dirty="0" smtClean="0"/>
              <a:t> game x </a:t>
            </a:r>
            <a:r>
              <a:rPr lang="en-US" sz="1600" dirty="0" smtClean="0">
                <a:solidFill>
                  <a:schemeClr val="accent2"/>
                </a:solidFill>
              </a:rPr>
              <a:t>$5</a:t>
            </a:r>
            <a:r>
              <a:rPr lang="en-US" sz="1600" dirty="0" smtClean="0"/>
              <a:t> per game = </a:t>
            </a:r>
            <a:r>
              <a:rPr lang="en-US" sz="1600" dirty="0" smtClean="0">
                <a:solidFill>
                  <a:schemeClr val="accent2"/>
                </a:solidFill>
              </a:rPr>
              <a:t>$5.00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$8.50</a:t>
            </a:r>
            <a:endParaRPr lang="en-US" sz="1600" dirty="0"/>
          </a:p>
        </p:txBody>
      </p:sp>
      <p:sp>
        <p:nvSpPr>
          <p:cNvPr id="25" name="Rectangular Callout 24"/>
          <p:cNvSpPr/>
          <p:nvPr/>
        </p:nvSpPr>
        <p:spPr>
          <a:xfrm>
            <a:off x="1905000" y="3352800"/>
            <a:ext cx="3048000" cy="830027"/>
          </a:xfrm>
          <a:prstGeom prst="wedgeRectCallout">
            <a:avLst>
              <a:gd name="adj1" fmla="val 30426"/>
              <a:gd name="adj2" fmla="val -96627"/>
            </a:avLst>
          </a:prstGeom>
          <a:solidFill>
            <a:schemeClr val="accent4">
              <a:lumMod val="40000"/>
              <a:lumOff val="60000"/>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905000" y="3352800"/>
            <a:ext cx="30480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 </a:t>
            </a:r>
            <a:r>
              <a:rPr lang="en-US" sz="1600" dirty="0" smtClean="0">
                <a:solidFill>
                  <a:schemeClr val="accent2"/>
                </a:solidFill>
              </a:rPr>
              <a:t>2</a:t>
            </a:r>
            <a:r>
              <a:rPr lang="en-US" sz="1600" dirty="0" smtClean="0"/>
              <a:t> games x </a:t>
            </a:r>
            <a:r>
              <a:rPr lang="en-US" sz="1600" dirty="0" smtClean="0">
                <a:solidFill>
                  <a:schemeClr val="accent2"/>
                </a:solidFill>
              </a:rPr>
              <a:t>$5</a:t>
            </a:r>
            <a:r>
              <a:rPr lang="en-US" sz="1600" dirty="0" smtClean="0"/>
              <a:t> per game = </a:t>
            </a:r>
            <a:r>
              <a:rPr lang="en-US" sz="1600" dirty="0" smtClean="0">
                <a:solidFill>
                  <a:schemeClr val="accent2"/>
                </a:solidFill>
              </a:rPr>
              <a:t>$10.00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$13.50</a:t>
            </a:r>
            <a:endParaRPr lang="en-US" sz="1600" dirty="0"/>
          </a:p>
        </p:txBody>
      </p:sp>
      <p:sp>
        <p:nvSpPr>
          <p:cNvPr id="29" name="Rectangular Callout 28"/>
          <p:cNvSpPr/>
          <p:nvPr/>
        </p:nvSpPr>
        <p:spPr>
          <a:xfrm>
            <a:off x="2895600" y="3352800"/>
            <a:ext cx="3200400" cy="830027"/>
          </a:xfrm>
          <a:prstGeom prst="wedgeRectCallout">
            <a:avLst>
              <a:gd name="adj1" fmla="val 32442"/>
              <a:gd name="adj2" fmla="val -93567"/>
            </a:avLst>
          </a:prstGeom>
          <a:solidFill>
            <a:schemeClr val="accent5">
              <a:lumMod val="60000"/>
              <a:lumOff val="40000"/>
            </a:schemeClr>
          </a:solid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895600" y="3352800"/>
            <a:ext cx="30480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 </a:t>
            </a:r>
            <a:r>
              <a:rPr lang="en-US" sz="1600" dirty="0" smtClean="0">
                <a:solidFill>
                  <a:schemeClr val="accent2"/>
                </a:solidFill>
              </a:rPr>
              <a:t>3</a:t>
            </a:r>
            <a:r>
              <a:rPr lang="en-US" sz="1600" dirty="0" smtClean="0"/>
              <a:t> games x </a:t>
            </a:r>
            <a:r>
              <a:rPr lang="en-US" sz="1600" dirty="0" smtClean="0">
                <a:solidFill>
                  <a:schemeClr val="accent2"/>
                </a:solidFill>
              </a:rPr>
              <a:t>$5</a:t>
            </a:r>
            <a:r>
              <a:rPr lang="en-US" sz="1600" dirty="0" smtClean="0"/>
              <a:t> per game = </a:t>
            </a:r>
            <a:r>
              <a:rPr lang="en-US" sz="1600" dirty="0" smtClean="0">
                <a:solidFill>
                  <a:schemeClr val="accent2"/>
                </a:solidFill>
              </a:rPr>
              <a:t>$15.00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$18.50</a:t>
            </a:r>
            <a:endParaRPr lang="en-US" sz="1600" dirty="0"/>
          </a:p>
        </p:txBody>
      </p:sp>
      <p:sp>
        <p:nvSpPr>
          <p:cNvPr id="31" name="TextBox 30"/>
          <p:cNvSpPr txBox="1"/>
          <p:nvPr/>
        </p:nvSpPr>
        <p:spPr>
          <a:xfrm>
            <a:off x="685800" y="3886200"/>
            <a:ext cx="7848600" cy="646331"/>
          </a:xfrm>
          <a:prstGeom prst="rect">
            <a:avLst/>
          </a:prstGeom>
          <a:noFill/>
        </p:spPr>
        <p:txBody>
          <a:bodyPr wrap="square" rtlCol="0">
            <a:spAutoFit/>
          </a:bodyPr>
          <a:lstStyle/>
          <a:p>
            <a:r>
              <a:rPr lang="en-US" dirty="0" smtClean="0"/>
              <a:t>“$3.50 plus $5 times the number of games played” or “Multiply $5 by the number of games you play, and add $3.50 for the shoes.”</a:t>
            </a:r>
            <a:endParaRPr lang="en-US" dirty="0"/>
          </a:p>
        </p:txBody>
      </p:sp>
      <p:sp>
        <p:nvSpPr>
          <p:cNvPr id="32" name="TextBox 31"/>
          <p:cNvSpPr txBox="1"/>
          <p:nvPr/>
        </p:nvSpPr>
        <p:spPr>
          <a:xfrm>
            <a:off x="762000" y="4648200"/>
            <a:ext cx="7848600" cy="369332"/>
          </a:xfrm>
          <a:prstGeom prst="rect">
            <a:avLst/>
          </a:prstGeom>
          <a:noFill/>
        </p:spPr>
        <p:txBody>
          <a:bodyPr wrap="square" rtlCol="0">
            <a:spAutoFit/>
          </a:bodyPr>
          <a:lstStyle/>
          <a:p>
            <a:r>
              <a:rPr lang="en-US" dirty="0" smtClean="0">
                <a:solidFill>
                  <a:schemeClr val="accent6">
                    <a:lumMod val="75000"/>
                  </a:schemeClr>
                </a:solidFill>
              </a:rPr>
              <a:t>5 • (# of games) + 3.50 = Total Cost</a:t>
            </a:r>
            <a:endParaRPr lang="en-US" dirty="0">
              <a:solidFill>
                <a:schemeClr val="accent6">
                  <a:lumMod val="75000"/>
                </a:schemeClr>
              </a:solidFill>
            </a:endParaRPr>
          </a:p>
        </p:txBody>
      </p:sp>
      <p:sp>
        <p:nvSpPr>
          <p:cNvPr id="33" name="TextBox 32"/>
          <p:cNvSpPr txBox="1"/>
          <p:nvPr/>
        </p:nvSpPr>
        <p:spPr>
          <a:xfrm>
            <a:off x="762000" y="5105400"/>
            <a:ext cx="4800600" cy="400110"/>
          </a:xfrm>
          <a:prstGeom prst="rect">
            <a:avLst/>
          </a:prstGeom>
          <a:noFill/>
        </p:spPr>
        <p:txBody>
          <a:bodyPr wrap="square" rtlCol="0">
            <a:spAutoFit/>
          </a:bodyPr>
          <a:lstStyle/>
          <a:p>
            <a:r>
              <a:rPr lang="en-US" sz="2000" dirty="0" smtClean="0">
                <a:solidFill>
                  <a:srgbClr val="33CC33"/>
                </a:solidFill>
              </a:rPr>
              <a:t>T = $3.50 + 5g</a:t>
            </a:r>
            <a:endParaRPr lang="en-US" sz="2000" dirty="0">
              <a:solidFill>
                <a:srgbClr val="33CC33"/>
              </a:solidFill>
            </a:endParaRPr>
          </a:p>
        </p:txBody>
      </p:sp>
      <p:sp>
        <p:nvSpPr>
          <p:cNvPr id="26" name="Agenda Link">
            <a:hlinkClick r:id="rId8"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slide(fromBottom)">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2" presetClass="entr" presetSubtype="4" accel="50000" decel="5000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4" fill="hold" grpId="0" nodeType="afterEffect">
                                  <p:stCondLst>
                                    <p:cond delay="10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up)">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5"/>
                                        </p:tgtEl>
                                        <p:attrNameLst>
                                          <p:attrName>style.visibility</p:attrName>
                                        </p:attrNameLst>
                                      </p:cBhvr>
                                      <p:to>
                                        <p:strVal val="hidden"/>
                                      </p:to>
                                    </p:set>
                                  </p:childTnLst>
                                </p:cTn>
                              </p:par>
                              <p:par>
                                <p:cTn id="56" presetID="2" presetClass="entr" presetSubtype="4" accel="50000" decel="5000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accel="50000" decel="5000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12" presetClass="entr" presetSubtype="4" fill="hold" grpId="0" nodeType="afterEffect">
                                  <p:stCondLst>
                                    <p:cond delay="100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ppt_y</p:attrName>
                                        </p:attrNameLst>
                                      </p:cBhvr>
                                      <p:tavLst>
                                        <p:tav tm="0">
                                          <p:val>
                                            <p:strVal val="#ppt_y+#ppt_h*1.125000"/>
                                          </p:val>
                                        </p:tav>
                                        <p:tav tm="100000">
                                          <p:val>
                                            <p:strVal val="#ppt_y"/>
                                          </p:val>
                                        </p:tav>
                                      </p:tavLst>
                                    </p:anim>
                                    <p:animEffect transition="in" filter="wipe(up)">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par>
                                <p:cTn id="75" presetID="9" presetClass="entr" presetSubtype="0" fill="hold" nodeType="withEffect">
                                  <p:stCondLst>
                                    <p:cond delay="0"/>
                                  </p:stCondLst>
                                  <p:childTnLst>
                                    <p:set>
                                      <p:cBhvr>
                                        <p:cTn id="76" dur="1" fill="hold">
                                          <p:stCondLst>
                                            <p:cond delay="0"/>
                                          </p:stCondLst>
                                        </p:cTn>
                                        <p:tgtEl>
                                          <p:spTgt spid="14">
                                            <p:txEl>
                                              <p:pRg st="4" end="4"/>
                                            </p:txEl>
                                          </p:spTgt>
                                        </p:tgtEl>
                                        <p:attrNameLst>
                                          <p:attrName>style.visibility</p:attrName>
                                        </p:attrNameLst>
                                      </p:cBhvr>
                                      <p:to>
                                        <p:strVal val="visible"/>
                                      </p:to>
                                    </p:set>
                                    <p:animEffect transition="in" filter="dissolve">
                                      <p:cBhvr>
                                        <p:cTn id="77" dur="500"/>
                                        <p:tgtEl>
                                          <p:spTgt spid="14">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3" name="Bongo"/>
                                        </p:tgtEl>
                                      </p:cMediaNode>
                                    </p:audio>
                                  </p:subTnLst>
                                </p:cTn>
                              </p:par>
                            </p:childTnLst>
                          </p:cTn>
                        </p:par>
                      </p:childTnLst>
                    </p:cTn>
                  </p:par>
                  <p:par>
                    <p:cTn id="86" fill="hold">
                      <p:stCondLst>
                        <p:cond delay="indefinite"/>
                      </p:stCondLst>
                      <p:childTnLst>
                        <p:par>
                          <p:cTn id="87" fill="hold">
                            <p:stCondLst>
                              <p:cond delay="0"/>
                            </p:stCondLst>
                            <p:childTnLst>
                              <p:par>
                                <p:cTn id="88" presetID="35" presetClass="entr" presetSubtype="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style.rotation</p:attrName>
                                        </p:attrNameLst>
                                      </p:cBhvr>
                                      <p:tavLst>
                                        <p:tav tm="0">
                                          <p:val>
                                            <p:fltVal val="720"/>
                                          </p:val>
                                        </p:tav>
                                        <p:tav tm="100000">
                                          <p:val>
                                            <p:fltVal val="0"/>
                                          </p:val>
                                        </p:tav>
                                      </p:tavLst>
                                    </p:anim>
                                    <p:anim calcmode="lin" valueType="num">
                                      <p:cBhvr>
                                        <p:cTn id="92" dur="1000" fill="hold"/>
                                        <p:tgtEl>
                                          <p:spTgt spid="32"/>
                                        </p:tgtEl>
                                        <p:attrNameLst>
                                          <p:attrName>ppt_h</p:attrName>
                                        </p:attrNameLst>
                                      </p:cBhvr>
                                      <p:tavLst>
                                        <p:tav tm="0">
                                          <p:val>
                                            <p:fltVal val="0"/>
                                          </p:val>
                                        </p:tav>
                                        <p:tav tm="100000">
                                          <p:val>
                                            <p:strVal val="#ppt_h"/>
                                          </p:val>
                                        </p:tav>
                                      </p:tavLst>
                                    </p:anim>
                                    <p:anim calcmode="lin" valueType="num">
                                      <p:cBhvr>
                                        <p:cTn id="93" dur="1000" fill="hold"/>
                                        <p:tgtEl>
                                          <p:spTgt spid="3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Fly In"/>
                                        </p:tgtEl>
                                      </p:cMediaNode>
                                    </p:audio>
                                  </p:subTnLst>
                                </p:cTn>
                              </p:par>
                            </p:childTnLst>
                          </p:cTn>
                        </p:par>
                      </p:childTnLst>
                    </p:cTn>
                  </p:par>
                  <p:par>
                    <p:cTn id="94" fill="hold">
                      <p:stCondLst>
                        <p:cond delay="indefinite"/>
                      </p:stCondLst>
                      <p:childTnLst>
                        <p:par>
                          <p:cTn id="95" fill="hold">
                            <p:stCondLst>
                              <p:cond delay="0"/>
                            </p:stCondLst>
                            <p:childTnLst>
                              <p:par>
                                <p:cTn id="96" presetID="39" presetClass="entr" presetSubtype="0" accel="10000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99" dur="50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100" dur="50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5"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p:bldP spid="21" grpId="0" animBg="1"/>
      <p:bldP spid="21" grpId="2" animBg="1"/>
      <p:bldP spid="22" grpId="0"/>
      <p:bldP spid="22" grpId="1"/>
      <p:bldP spid="23" grpId="0" animBg="1"/>
      <p:bldP spid="23" grpId="1" animBg="1"/>
      <p:bldP spid="24" grpId="0"/>
      <p:bldP spid="24" grpId="1"/>
      <p:bldP spid="25" grpId="0" animBg="1"/>
      <p:bldP spid="25" grpId="1" animBg="1"/>
      <p:bldP spid="28" grpId="0"/>
      <p:bldP spid="28" grpId="1"/>
      <p:bldP spid="29" grpId="0" animBg="1"/>
      <p:bldP spid="29" grpId="1" animBg="1"/>
      <p:bldP spid="30" grpId="0"/>
      <p:bldP spid="30" grpId="1"/>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304800"/>
            <a:ext cx="7543800" cy="1552820"/>
          </a:xfrm>
          <a:prstGeom prst="rect">
            <a:avLst/>
          </a:prstGeom>
          <a:noFill/>
        </p:spPr>
        <p:txBody>
          <a:bodyPr vert="horz" lIns="74761" tIns="37381" rIns="74761" bIns="37381" rtlCol="0">
            <a:spAutoFit/>
          </a:bodyPr>
          <a:lstStyle/>
          <a:p>
            <a:pPr algn="ctr"/>
            <a:r>
              <a:rPr lang="en-US" sz="2400" b="1" dirty="0">
                <a:solidFill>
                  <a:srgbClr val="0000FF"/>
                </a:solidFill>
                <a:latin typeface="Arial" pitchFamily="34" charset="0"/>
                <a:cs typeface="Arial" pitchFamily="34" charset="0"/>
              </a:rPr>
              <a:t>Tables can be used to represent equations.</a:t>
            </a:r>
          </a:p>
          <a:p>
            <a:pPr algn="ctr"/>
            <a:endParaRPr lang="en-US" sz="24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The table below represents the equation </a:t>
            </a:r>
          </a:p>
          <a:p>
            <a:pPr algn="ctr"/>
            <a:r>
              <a:rPr lang="en-US" sz="2400" b="1" i="1" dirty="0">
                <a:solidFill>
                  <a:srgbClr val="0000FF"/>
                </a:solidFill>
                <a:latin typeface="Arial" pitchFamily="34" charset="0"/>
                <a:cs typeface="Arial" pitchFamily="34" charset="0"/>
              </a:rPr>
              <a:t>y</a:t>
            </a:r>
            <a:r>
              <a:rPr lang="en-US" sz="2400" b="1" dirty="0">
                <a:solidFill>
                  <a:srgbClr val="0000FF"/>
                </a:solidFill>
                <a:latin typeface="Arial" pitchFamily="34" charset="0"/>
                <a:cs typeface="Arial" pitchFamily="34" charset="0"/>
              </a:rPr>
              <a:t> = </a:t>
            </a:r>
            <a:r>
              <a:rPr lang="en-US" sz="2400" b="1" i="1" dirty="0">
                <a:solidFill>
                  <a:srgbClr val="0000FF"/>
                </a:solidFill>
                <a:latin typeface="Arial" pitchFamily="34" charset="0"/>
                <a:cs typeface="Arial" pitchFamily="34" charset="0"/>
              </a:rPr>
              <a:t>x</a:t>
            </a:r>
            <a:r>
              <a:rPr lang="en-US" sz="2400" b="1" dirty="0">
                <a:solidFill>
                  <a:srgbClr val="0000FF"/>
                </a:solidFill>
                <a:latin typeface="Arial" pitchFamily="34" charset="0"/>
                <a:cs typeface="Arial" pitchFamily="34" charset="0"/>
              </a:rPr>
              <a:t> + 3. </a:t>
            </a:r>
          </a:p>
        </p:txBody>
      </p:sp>
      <p:graphicFrame>
        <p:nvGraphicFramePr>
          <p:cNvPr id="3" name="Table 2"/>
          <p:cNvGraphicFramePr>
            <a:graphicFrameLocks noGrp="1"/>
          </p:cNvGraphicFramePr>
          <p:nvPr>
            <p:extLst>
              <p:ext uri="{D42A27DB-BD31-4B8C-83A1-F6EECF244321}">
                <p14:modId xmlns:p14="http://schemas.microsoft.com/office/powerpoint/2010/main" val="1498652355"/>
              </p:ext>
            </p:extLst>
          </p:nvPr>
        </p:nvGraphicFramePr>
        <p:xfrm>
          <a:off x="1051559" y="2133291"/>
          <a:ext cx="6400800" cy="1480808"/>
        </p:xfrm>
        <a:graphic>
          <a:graphicData uri="http://schemas.openxmlformats.org/drawingml/2006/table">
            <a:tbl>
              <a:tblPr firstRow="1" bandRow="1">
                <a:tableStyleId>{5C22544A-7EE6-4342-B048-85BDC9FD1C3A}</a:tableStyleId>
              </a:tblPr>
              <a:tblGrid>
                <a:gridCol w="3200400"/>
                <a:gridCol w="3200400"/>
              </a:tblGrid>
              <a:tr h="370202">
                <a:tc>
                  <a:txBody>
                    <a:bodyPr/>
                    <a:lstStyle/>
                    <a:p>
                      <a:pPr algn="ctr"/>
                      <a:r>
                        <a:rPr lang="en-US" sz="1500" b="1" i="1" u="none" baseline="0" dirty="0" smtClean="0">
                          <a:solidFill>
                            <a:srgbClr val="005500"/>
                          </a:solidFill>
                          <a:latin typeface="Times New Roman - 20"/>
                        </a:rPr>
                        <a:t>x</a:t>
                      </a:r>
                      <a:endParaRPr lang="en-US" sz="1500" b="1" i="1" u="none" baseline="0" dirty="0">
                        <a:solidFill>
                          <a:srgbClr val="0055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1" i="1" u="none" baseline="0" smtClean="0">
                          <a:solidFill>
                            <a:srgbClr val="FF0000"/>
                          </a:solidFill>
                          <a:latin typeface="Times New Roman - 20"/>
                        </a:rPr>
                        <a:t>y</a:t>
                      </a:r>
                      <a:endParaRPr lang="en-US" sz="1500" b="1" i="1" u="none" baseline="0">
                        <a:solidFill>
                          <a:srgbClr val="FF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500" b="0" i="0" u="none" baseline="0" dirty="0" smtClean="0">
                          <a:solidFill>
                            <a:srgbClr val="000000"/>
                          </a:solidFill>
                          <a:latin typeface="Times New Roman - 20"/>
                        </a:rPr>
                        <a:t>3</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0" i="0" u="none" baseline="0" smtClean="0">
                          <a:solidFill>
                            <a:srgbClr val="000000"/>
                          </a:solidFill>
                          <a:latin typeface="Times New Roman - 20"/>
                        </a:rPr>
                        <a:t>6</a:t>
                      </a:r>
                      <a:endParaRPr lang="en-US" sz="1500" b="0" i="0" u="none" baseline="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500" b="0" i="0" u="none" baseline="0" dirty="0" smtClean="0">
                          <a:solidFill>
                            <a:srgbClr val="000000"/>
                          </a:solidFill>
                          <a:latin typeface="Times New Roman - 20"/>
                        </a:rPr>
                        <a:t>4</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0" i="0" u="none" baseline="0" smtClean="0">
                          <a:solidFill>
                            <a:srgbClr val="000000"/>
                          </a:solidFill>
                          <a:latin typeface="Times New Roman - 20"/>
                        </a:rPr>
                        <a:t>7</a:t>
                      </a:r>
                      <a:endParaRPr lang="en-US" sz="1500" b="0" i="0" u="none" baseline="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500" b="0" i="0" u="none" baseline="0" dirty="0" smtClean="0">
                          <a:solidFill>
                            <a:srgbClr val="000000"/>
                          </a:solidFill>
                          <a:latin typeface="Times New Roman - 20"/>
                        </a:rPr>
                        <a:t>6</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0" i="0" u="none" baseline="0" dirty="0" smtClean="0">
                          <a:solidFill>
                            <a:srgbClr val="000000"/>
                          </a:solidFill>
                          <a:latin typeface="Times New Roman - 20"/>
                        </a:rPr>
                        <a:t>9</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342900" y="4211053"/>
            <a:ext cx="8115300" cy="1552820"/>
          </a:xfrm>
          <a:prstGeom prst="rect">
            <a:avLst/>
          </a:prstGeom>
          <a:noFill/>
        </p:spPr>
        <p:txBody>
          <a:bodyPr vert="horz" lIns="74761" tIns="37381" rIns="74761" bIns="37381" rtlCol="0">
            <a:spAutoFit/>
          </a:bodyPr>
          <a:lstStyle/>
          <a:p>
            <a:pPr algn="ctr"/>
            <a:r>
              <a:rPr lang="en-US" sz="2400" b="1" smtClean="0">
                <a:solidFill>
                  <a:srgbClr val="0000FF"/>
                </a:solidFill>
                <a:latin typeface="Arial" pitchFamily="34" charset="0"/>
                <a:cs typeface="Arial" pitchFamily="34" charset="0"/>
              </a:rPr>
              <a:t>The </a:t>
            </a:r>
            <a:r>
              <a:rPr lang="en-US" sz="2400" b="1" smtClean="0">
                <a:solidFill>
                  <a:srgbClr val="FF0000"/>
                </a:solidFill>
                <a:latin typeface="Arial" pitchFamily="34" charset="0"/>
                <a:cs typeface="Arial" pitchFamily="34" charset="0"/>
              </a:rPr>
              <a:t>output (</a:t>
            </a:r>
            <a:r>
              <a:rPr lang="en-US" sz="2400" b="1" i="1" smtClean="0">
                <a:solidFill>
                  <a:srgbClr val="FF0000"/>
                </a:solidFill>
                <a:latin typeface="Arial" pitchFamily="34" charset="0"/>
                <a:cs typeface="Arial" pitchFamily="34" charset="0"/>
              </a:rPr>
              <a:t>y)</a:t>
            </a:r>
            <a:r>
              <a:rPr lang="en-US" sz="2400" b="1" i="1" smtClean="0">
                <a:solidFill>
                  <a:srgbClr val="0000FF"/>
                </a:solidFill>
                <a:latin typeface="Arial" pitchFamily="34" charset="0"/>
                <a:cs typeface="Arial" pitchFamily="34" charset="0"/>
              </a:rPr>
              <a:t> </a:t>
            </a:r>
            <a:r>
              <a:rPr lang="en-US" sz="2400" b="1" smtClean="0">
                <a:solidFill>
                  <a:srgbClr val="0000FF"/>
                </a:solidFill>
                <a:latin typeface="Arial" pitchFamily="34" charset="0"/>
                <a:cs typeface="Arial" pitchFamily="34" charset="0"/>
              </a:rPr>
              <a:t>depends on the </a:t>
            </a:r>
            <a:r>
              <a:rPr lang="en-US" sz="2400" b="1" smtClean="0">
                <a:solidFill>
                  <a:srgbClr val="005500"/>
                </a:solidFill>
                <a:latin typeface="Arial" pitchFamily="34" charset="0"/>
                <a:cs typeface="Arial" pitchFamily="34" charset="0"/>
              </a:rPr>
              <a:t>input (</a:t>
            </a:r>
            <a:r>
              <a:rPr lang="en-US" sz="2400" b="1" i="1" smtClean="0">
                <a:solidFill>
                  <a:srgbClr val="005500"/>
                </a:solidFill>
                <a:latin typeface="Arial" pitchFamily="34" charset="0"/>
                <a:cs typeface="Arial" pitchFamily="34" charset="0"/>
              </a:rPr>
              <a:t>x)</a:t>
            </a:r>
            <a:r>
              <a:rPr lang="en-US" sz="2400" b="1" i="1" smtClean="0">
                <a:solidFill>
                  <a:srgbClr val="0000FF"/>
                </a:solidFill>
                <a:latin typeface="Arial" pitchFamily="34" charset="0"/>
                <a:cs typeface="Arial" pitchFamily="34" charset="0"/>
              </a:rPr>
              <a:t>.</a:t>
            </a:r>
          </a:p>
          <a:p>
            <a:pPr algn="ctr"/>
            <a:endParaRPr lang="en-US" sz="2400" b="1" i="1" smtClean="0">
              <a:solidFill>
                <a:srgbClr val="0000FF"/>
              </a:solidFill>
              <a:latin typeface="Arial" pitchFamily="34" charset="0"/>
              <a:cs typeface="Arial" pitchFamily="34" charset="0"/>
            </a:endParaRPr>
          </a:p>
          <a:p>
            <a:pPr algn="ctr"/>
            <a:r>
              <a:rPr lang="en-US" sz="2400" b="1" i="1" smtClean="0">
                <a:solidFill>
                  <a:srgbClr val="0000FF"/>
                </a:solidFill>
                <a:latin typeface="Arial" pitchFamily="34" charset="0"/>
                <a:cs typeface="Arial" pitchFamily="34" charset="0"/>
              </a:rPr>
              <a:t>So </a:t>
            </a:r>
            <a:r>
              <a:rPr lang="en-US" sz="2400" b="1" smtClean="0">
                <a:solidFill>
                  <a:srgbClr val="0000FF"/>
                </a:solidFill>
                <a:latin typeface="Arial" pitchFamily="34" charset="0"/>
                <a:cs typeface="Arial" pitchFamily="34" charset="0"/>
              </a:rPr>
              <a:t>x is the</a:t>
            </a:r>
            <a:r>
              <a:rPr lang="en-US" sz="2400" b="1" smtClean="0">
                <a:solidFill>
                  <a:srgbClr val="005500"/>
                </a:solidFill>
                <a:latin typeface="Arial" pitchFamily="34" charset="0"/>
                <a:cs typeface="Arial" pitchFamily="34" charset="0"/>
              </a:rPr>
              <a:t> independent</a:t>
            </a:r>
            <a:r>
              <a:rPr lang="en-US" sz="2400" b="1" smtClean="0">
                <a:solidFill>
                  <a:srgbClr val="0000FF"/>
                </a:solidFill>
                <a:latin typeface="Arial" pitchFamily="34" charset="0"/>
                <a:cs typeface="Arial" pitchFamily="34" charset="0"/>
              </a:rPr>
              <a:t> variable, on the left,</a:t>
            </a:r>
          </a:p>
          <a:p>
            <a:pPr algn="ctr"/>
            <a:r>
              <a:rPr lang="en-US" sz="2400" b="1" smtClean="0">
                <a:solidFill>
                  <a:srgbClr val="0000FF"/>
                </a:solidFill>
                <a:latin typeface="Arial" pitchFamily="34" charset="0"/>
                <a:cs typeface="Arial" pitchFamily="34" charset="0"/>
              </a:rPr>
              <a:t>and </a:t>
            </a:r>
            <a:r>
              <a:rPr lang="en-US" sz="2400" b="1" i="1" smtClean="0">
                <a:solidFill>
                  <a:srgbClr val="0000FF"/>
                </a:solidFill>
                <a:latin typeface="Arial" pitchFamily="34" charset="0"/>
                <a:cs typeface="Arial" pitchFamily="34" charset="0"/>
              </a:rPr>
              <a:t>y</a:t>
            </a:r>
            <a:r>
              <a:rPr lang="en-US" sz="2400" b="1" smtClean="0">
                <a:solidFill>
                  <a:srgbClr val="0000FF"/>
                </a:solidFill>
                <a:latin typeface="Arial" pitchFamily="34" charset="0"/>
                <a:cs typeface="Arial" pitchFamily="34" charset="0"/>
              </a:rPr>
              <a:t> is the </a:t>
            </a:r>
            <a:r>
              <a:rPr lang="en-US" sz="2400" b="1" smtClean="0">
                <a:solidFill>
                  <a:srgbClr val="FF0000"/>
                </a:solidFill>
                <a:latin typeface="Arial" pitchFamily="34" charset="0"/>
                <a:cs typeface="Arial" pitchFamily="34" charset="0"/>
              </a:rPr>
              <a:t>dependent</a:t>
            </a:r>
            <a:r>
              <a:rPr lang="en-US" sz="2400" b="1" smtClean="0">
                <a:solidFill>
                  <a:srgbClr val="0000FF"/>
                </a:solidFill>
                <a:latin typeface="Arial" pitchFamily="34" charset="0"/>
                <a:cs typeface="Arial" pitchFamily="34" charset="0"/>
              </a:rPr>
              <a:t> variable, on the right.</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170316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369769" y="1780260"/>
            <a:ext cx="6196891" cy="3299430"/>
          </a:xfrm>
          <a:custGeom>
            <a:avLst/>
            <a:gdLst/>
            <a:ahLst/>
            <a:cxnLst/>
            <a:rect l="0" t="0" r="0" b="0"/>
            <a:pathLst>
              <a:path w="6885434" h="4527551">
                <a:moveTo>
                  <a:pt x="0" y="0"/>
                </a:moveTo>
                <a:lnTo>
                  <a:pt x="6885433" y="0"/>
                </a:lnTo>
                <a:lnTo>
                  <a:pt x="6885433" y="4527550"/>
                </a:lnTo>
                <a:lnTo>
                  <a:pt x="0" y="452755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cxnSp>
        <p:nvCxnSpPr>
          <p:cNvPr id="6" name="Straight Connector 5"/>
          <p:cNvCxnSpPr/>
          <p:nvPr/>
        </p:nvCxnSpPr>
        <p:spPr>
          <a:xfrm>
            <a:off x="1424635" y="3181427"/>
            <a:ext cx="616488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93660" y="4174865"/>
            <a:ext cx="617562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8419" y="1726809"/>
            <a:ext cx="0" cy="333496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77840" y="1840200"/>
            <a:ext cx="754380" cy="444824"/>
          </a:xfrm>
          <a:prstGeom prst="rect">
            <a:avLst/>
          </a:prstGeom>
          <a:noFill/>
        </p:spPr>
        <p:txBody>
          <a:bodyPr vert="horz" lIns="74761" tIns="37381" rIns="74761" bIns="37381" rtlCol="0">
            <a:spAutoFit/>
          </a:bodyPr>
          <a:lstStyle/>
          <a:p>
            <a:r>
              <a:rPr lang="en-US" sz="2400" dirty="0">
                <a:solidFill>
                  <a:srgbClr val="0000FF"/>
                </a:solidFill>
                <a:latin typeface="Arial" pitchFamily="34" charset="0"/>
                <a:cs typeface="Arial" pitchFamily="34" charset="0"/>
              </a:rPr>
              <a:t>t</a:t>
            </a:r>
          </a:p>
        </p:txBody>
      </p:sp>
      <p:sp>
        <p:nvSpPr>
          <p:cNvPr id="10" name="TextBox 9"/>
          <p:cNvSpPr txBox="1"/>
          <p:nvPr/>
        </p:nvSpPr>
        <p:spPr>
          <a:xfrm>
            <a:off x="2362200" y="1712186"/>
            <a:ext cx="884682"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n</a:t>
            </a:r>
          </a:p>
        </p:txBody>
      </p:sp>
      <p:sp>
        <p:nvSpPr>
          <p:cNvPr id="11" name="TextBox 10"/>
          <p:cNvSpPr txBox="1"/>
          <p:nvPr/>
        </p:nvSpPr>
        <p:spPr>
          <a:xfrm>
            <a:off x="2297430" y="2508122"/>
            <a:ext cx="1188720" cy="444824"/>
          </a:xfrm>
          <a:prstGeom prst="rect">
            <a:avLst/>
          </a:prstGeom>
          <a:noFill/>
        </p:spPr>
        <p:txBody>
          <a:bodyPr vert="horz" lIns="74761" tIns="37381" rIns="74761" bIns="37381" rtlCol="0">
            <a:spAutoFit/>
          </a:bodyPr>
          <a:lstStyle/>
          <a:p>
            <a:r>
              <a:rPr lang="en-US" sz="2400">
                <a:solidFill>
                  <a:srgbClr val="282828"/>
                </a:solidFill>
                <a:latin typeface="Arial" pitchFamily="34" charset="0"/>
                <a:cs typeface="Arial" pitchFamily="34" charset="0"/>
              </a:rPr>
              <a:t>10</a:t>
            </a:r>
          </a:p>
        </p:txBody>
      </p:sp>
      <p:sp>
        <p:nvSpPr>
          <p:cNvPr id="12" name="TextBox 11"/>
          <p:cNvSpPr txBox="1"/>
          <p:nvPr/>
        </p:nvSpPr>
        <p:spPr>
          <a:xfrm>
            <a:off x="2228850" y="3378097"/>
            <a:ext cx="1234440" cy="444824"/>
          </a:xfrm>
          <a:prstGeom prst="rect">
            <a:avLst/>
          </a:prstGeom>
          <a:noFill/>
        </p:spPr>
        <p:txBody>
          <a:bodyPr vert="horz" lIns="74761" tIns="37381" rIns="74761" bIns="37381" rtlCol="0">
            <a:spAutoFit/>
          </a:bodyPr>
          <a:lstStyle/>
          <a:p>
            <a:r>
              <a:rPr lang="en-US" sz="2400" dirty="0" smtClean="0">
                <a:solidFill>
                  <a:srgbClr val="000000"/>
                </a:solidFill>
                <a:latin typeface="Arial" pitchFamily="34" charset="0"/>
                <a:cs typeface="Arial" pitchFamily="34" charset="0"/>
              </a:rPr>
              <a:t> 28</a:t>
            </a:r>
            <a:endParaRPr lang="en-US" sz="2400" dirty="0">
              <a:solidFill>
                <a:srgbClr val="000000"/>
              </a:solidFill>
              <a:latin typeface="Arial" pitchFamily="34" charset="0"/>
              <a:cs typeface="Arial" pitchFamily="34" charset="0"/>
            </a:endParaRPr>
          </a:p>
        </p:txBody>
      </p:sp>
      <p:sp>
        <p:nvSpPr>
          <p:cNvPr id="13" name="TextBox 12"/>
          <p:cNvSpPr txBox="1"/>
          <p:nvPr/>
        </p:nvSpPr>
        <p:spPr>
          <a:xfrm>
            <a:off x="2297430" y="4312859"/>
            <a:ext cx="128016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40</a:t>
            </a:r>
          </a:p>
        </p:txBody>
      </p:sp>
      <p:cxnSp>
        <p:nvCxnSpPr>
          <p:cNvPr id="20" name="Straight Connector 19"/>
          <p:cNvCxnSpPr/>
          <p:nvPr/>
        </p:nvCxnSpPr>
        <p:spPr>
          <a:xfrm>
            <a:off x="1401775" y="2339217"/>
            <a:ext cx="616488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90600" y="296162"/>
            <a:ext cx="7239000" cy="1337376"/>
          </a:xfrm>
          <a:prstGeom prst="rect">
            <a:avLst/>
          </a:prstGeom>
          <a:noFill/>
        </p:spPr>
        <p:txBody>
          <a:bodyPr vert="horz" wrap="square" lIns="74761" tIns="37381" rIns="74761" bIns="37381" rtlCol="0">
            <a:spAutoFit/>
          </a:bodyPr>
          <a:lstStyle/>
          <a:p>
            <a:pPr algn="ctr"/>
            <a:r>
              <a:rPr lang="en-US" sz="2400" b="1" dirty="0">
                <a:solidFill>
                  <a:srgbClr val="0000FF"/>
                </a:solidFill>
                <a:latin typeface="Arial" pitchFamily="34" charset="0"/>
                <a:cs typeface="Arial" pitchFamily="34" charset="0"/>
              </a:rPr>
              <a:t>This table represents the equation</a:t>
            </a:r>
          </a:p>
          <a:p>
            <a:pPr algn="ctr"/>
            <a:r>
              <a:rPr lang="en-US" sz="2400" b="1" dirty="0">
                <a:solidFill>
                  <a:srgbClr val="0000FF"/>
                </a:solidFill>
                <a:latin typeface="Arial" pitchFamily="34" charset="0"/>
                <a:cs typeface="Arial" pitchFamily="34" charset="0"/>
              </a:rPr>
              <a:t>t = </a:t>
            </a:r>
            <a:r>
              <a:rPr lang="en-US" sz="2400" b="1" i="1" dirty="0">
                <a:solidFill>
                  <a:srgbClr val="0000FF"/>
                </a:solidFill>
                <a:latin typeface="Arial" pitchFamily="34" charset="0"/>
                <a:cs typeface="Arial" pitchFamily="34" charset="0"/>
              </a:rPr>
              <a:t>n</a:t>
            </a:r>
            <a:r>
              <a:rPr lang="en-US" sz="2400" b="1" dirty="0">
                <a:solidFill>
                  <a:srgbClr val="0000FF"/>
                </a:solidFill>
                <a:latin typeface="Arial" pitchFamily="34" charset="0"/>
                <a:cs typeface="Arial" pitchFamily="34" charset="0"/>
              </a:rPr>
              <a:t> + 11</a:t>
            </a:r>
          </a:p>
          <a:p>
            <a:pPr algn="ctr"/>
            <a:endParaRPr lang="en-US" sz="10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Find the values for t, given the values for </a:t>
            </a:r>
            <a:r>
              <a:rPr lang="en-US" sz="2400" b="1" i="1" dirty="0">
                <a:solidFill>
                  <a:srgbClr val="0000FF"/>
                </a:solidFill>
                <a:latin typeface="Arial" pitchFamily="34" charset="0"/>
                <a:cs typeface="Arial" pitchFamily="34" charset="0"/>
              </a:rPr>
              <a:t>n.</a:t>
            </a:r>
          </a:p>
        </p:txBody>
      </p:sp>
    </p:spTree>
    <p:extLst>
      <p:ext uri="{BB962C8B-B14F-4D97-AF65-F5344CB8AC3E}">
        <p14:creationId xmlns:p14="http://schemas.microsoft.com/office/powerpoint/2010/main" val="1506840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133285" y="3614101"/>
            <a:ext cx="657053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88136" y="4676212"/>
            <a:ext cx="658699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66578" y="2058974"/>
            <a:ext cx="0" cy="356551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86450" y="1999093"/>
            <a:ext cx="822960" cy="598712"/>
          </a:xfrm>
          <a:prstGeom prst="rect">
            <a:avLst/>
          </a:prstGeom>
          <a:noFill/>
        </p:spPr>
        <p:txBody>
          <a:bodyPr vert="horz" lIns="74761" tIns="37381" rIns="74761" bIns="37381" rtlCol="0">
            <a:spAutoFit/>
          </a:bodyPr>
          <a:lstStyle/>
          <a:p>
            <a:r>
              <a:rPr lang="en-US" sz="3400">
                <a:solidFill>
                  <a:srgbClr val="0000FF"/>
                </a:solidFill>
                <a:latin typeface="Comic Sans MS - 56"/>
              </a:rPr>
              <a:t>y</a:t>
            </a:r>
          </a:p>
        </p:txBody>
      </p:sp>
      <p:sp>
        <p:nvSpPr>
          <p:cNvPr id="10" name="TextBox 9"/>
          <p:cNvSpPr txBox="1"/>
          <p:nvPr/>
        </p:nvSpPr>
        <p:spPr>
          <a:xfrm>
            <a:off x="2400300" y="2045368"/>
            <a:ext cx="868680" cy="598712"/>
          </a:xfrm>
          <a:prstGeom prst="rect">
            <a:avLst/>
          </a:prstGeom>
          <a:noFill/>
        </p:spPr>
        <p:txBody>
          <a:bodyPr vert="horz" lIns="74761" tIns="37381" rIns="74761" bIns="37381" rtlCol="0">
            <a:spAutoFit/>
          </a:bodyPr>
          <a:lstStyle/>
          <a:p>
            <a:r>
              <a:rPr lang="en-US" sz="3400">
                <a:solidFill>
                  <a:srgbClr val="0000FF"/>
                </a:solidFill>
                <a:latin typeface="Comic Sans MS - 56"/>
              </a:rPr>
              <a:t>x</a:t>
            </a:r>
          </a:p>
        </p:txBody>
      </p:sp>
      <p:sp>
        <p:nvSpPr>
          <p:cNvPr id="11" name="TextBox 10"/>
          <p:cNvSpPr txBox="1"/>
          <p:nvPr/>
        </p:nvSpPr>
        <p:spPr>
          <a:xfrm>
            <a:off x="2068830" y="2896834"/>
            <a:ext cx="1668780" cy="521768"/>
          </a:xfrm>
          <a:prstGeom prst="rect">
            <a:avLst/>
          </a:prstGeom>
          <a:noFill/>
        </p:spPr>
        <p:txBody>
          <a:bodyPr vert="horz" lIns="74761" tIns="37381" rIns="74761" bIns="37381" rtlCol="0">
            <a:spAutoFit/>
          </a:bodyPr>
          <a:lstStyle/>
          <a:p>
            <a:r>
              <a:rPr lang="en-US" sz="2900">
                <a:solidFill>
                  <a:srgbClr val="282828"/>
                </a:solidFill>
                <a:latin typeface="Comic Sans MS - 47"/>
              </a:rPr>
              <a:t>  80</a:t>
            </a:r>
          </a:p>
        </p:txBody>
      </p:sp>
      <p:sp>
        <p:nvSpPr>
          <p:cNvPr id="12" name="TextBox 11"/>
          <p:cNvSpPr txBox="1"/>
          <p:nvPr/>
        </p:nvSpPr>
        <p:spPr>
          <a:xfrm>
            <a:off x="2205990" y="3822340"/>
            <a:ext cx="1531620" cy="521768"/>
          </a:xfrm>
          <a:prstGeom prst="rect">
            <a:avLst/>
          </a:prstGeom>
          <a:noFill/>
        </p:spPr>
        <p:txBody>
          <a:bodyPr vert="horz" lIns="74761" tIns="37381" rIns="74761" bIns="37381" rtlCol="0">
            <a:spAutoFit/>
          </a:bodyPr>
          <a:lstStyle/>
          <a:p>
            <a:r>
              <a:rPr lang="en-US" sz="2900">
                <a:solidFill>
                  <a:srgbClr val="000000"/>
                </a:solidFill>
                <a:latin typeface="Comic Sans MS - 46"/>
              </a:rPr>
              <a:t>120</a:t>
            </a:r>
          </a:p>
        </p:txBody>
      </p:sp>
      <p:sp>
        <p:nvSpPr>
          <p:cNvPr id="13" name="TextBox 12"/>
          <p:cNvSpPr txBox="1"/>
          <p:nvPr/>
        </p:nvSpPr>
        <p:spPr>
          <a:xfrm>
            <a:off x="2068830" y="4821887"/>
            <a:ext cx="1737360" cy="521768"/>
          </a:xfrm>
          <a:prstGeom prst="rect">
            <a:avLst/>
          </a:prstGeom>
          <a:noFill/>
        </p:spPr>
        <p:txBody>
          <a:bodyPr vert="horz" lIns="74761" tIns="37381" rIns="74761" bIns="37381" rtlCol="0">
            <a:spAutoFit/>
          </a:bodyPr>
          <a:lstStyle/>
          <a:p>
            <a:r>
              <a:rPr lang="en-US" sz="2900">
                <a:solidFill>
                  <a:srgbClr val="000000"/>
                </a:solidFill>
                <a:latin typeface="Comic Sans MS - 47"/>
              </a:rPr>
              <a:t> 180</a:t>
            </a:r>
          </a:p>
        </p:txBody>
      </p:sp>
      <p:cxnSp>
        <p:nvCxnSpPr>
          <p:cNvPr id="17" name="Straight Connector 16"/>
          <p:cNvCxnSpPr/>
          <p:nvPr/>
        </p:nvCxnSpPr>
        <p:spPr>
          <a:xfrm>
            <a:off x="1144715" y="2734870"/>
            <a:ext cx="6570536"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90599" y="527539"/>
            <a:ext cx="6729795" cy="1337376"/>
          </a:xfrm>
          <a:prstGeom prst="rect">
            <a:avLst/>
          </a:prstGeom>
          <a:noFill/>
        </p:spPr>
        <p:txBody>
          <a:bodyPr vert="horz" wrap="square" lIns="74761" tIns="37381" rIns="74761" bIns="37381" rtlCol="0">
            <a:spAutoFit/>
          </a:bodyPr>
          <a:lstStyle/>
          <a:p>
            <a:pPr algn="ctr"/>
            <a:r>
              <a:rPr lang="en-US" sz="2400" b="1" dirty="0">
                <a:solidFill>
                  <a:srgbClr val="0000FF"/>
                </a:solidFill>
                <a:latin typeface="Arial" pitchFamily="34" charset="0"/>
                <a:cs typeface="Arial" pitchFamily="34" charset="0"/>
              </a:rPr>
              <a:t>This table represents the equation</a:t>
            </a:r>
          </a:p>
          <a:p>
            <a:pPr algn="ctr"/>
            <a:r>
              <a:rPr lang="en-US" sz="2400" b="1" dirty="0">
                <a:solidFill>
                  <a:srgbClr val="0000FF"/>
                </a:solidFill>
                <a:latin typeface="Arial" pitchFamily="34" charset="0"/>
                <a:cs typeface="Arial" pitchFamily="34" charset="0"/>
              </a:rPr>
              <a:t>y = </a:t>
            </a:r>
            <a:r>
              <a:rPr lang="en-US" sz="2400" b="1" i="1" dirty="0">
                <a:solidFill>
                  <a:srgbClr val="0000FF"/>
                </a:solidFill>
                <a:latin typeface="Arial" pitchFamily="34" charset="0"/>
                <a:cs typeface="Arial" pitchFamily="34" charset="0"/>
              </a:rPr>
              <a:t>x</a:t>
            </a:r>
            <a:r>
              <a:rPr lang="en-US" sz="2400" b="1" dirty="0">
                <a:solidFill>
                  <a:srgbClr val="0000FF"/>
                </a:solidFill>
                <a:latin typeface="Arial" pitchFamily="34" charset="0"/>
                <a:cs typeface="Arial" pitchFamily="34" charset="0"/>
              </a:rPr>
              <a:t> - 60</a:t>
            </a:r>
          </a:p>
          <a:p>
            <a:pPr algn="ctr"/>
            <a:endParaRPr lang="en-US" sz="10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Find the values for y, given the values for </a:t>
            </a:r>
            <a:r>
              <a:rPr lang="en-US" sz="2400" b="1" i="1" dirty="0">
                <a:solidFill>
                  <a:srgbClr val="0000FF"/>
                </a:solidFill>
                <a:latin typeface="Arial" pitchFamily="34" charset="0"/>
                <a:cs typeface="Arial" pitchFamily="34" charset="0"/>
              </a:rPr>
              <a:t>n.</a:t>
            </a:r>
          </a:p>
        </p:txBody>
      </p:sp>
    </p:spTree>
    <p:extLst>
      <p:ext uri="{BB962C8B-B14F-4D97-AF65-F5344CB8AC3E}">
        <p14:creationId xmlns:p14="http://schemas.microsoft.com/office/powerpoint/2010/main" val="3459029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90662" y="2332336"/>
            <a:ext cx="6357938" cy="3306464"/>
            <a:chOff x="1157351" y="2625979"/>
            <a:chExt cx="7064376" cy="4537203"/>
          </a:xfrm>
        </p:grpSpPr>
        <p:sp>
          <p:nvSpPr>
            <p:cNvPr id="2" name="Freeform 1"/>
            <p:cNvSpPr/>
            <p:nvPr/>
          </p:nvSpPr>
          <p:spPr>
            <a:xfrm>
              <a:off x="1157351" y="2650871"/>
              <a:ext cx="7064376" cy="4512311"/>
            </a:xfrm>
            <a:custGeom>
              <a:avLst/>
              <a:gdLst/>
              <a:ahLst/>
              <a:cxnLst/>
              <a:rect l="0" t="0" r="0" b="0"/>
              <a:pathLst>
                <a:path w="7064376" h="4512311">
                  <a:moveTo>
                    <a:pt x="0" y="0"/>
                  </a:moveTo>
                  <a:lnTo>
                    <a:pt x="7064375" y="0"/>
                  </a:lnTo>
                  <a:lnTo>
                    <a:pt x="7064375" y="4512310"/>
                  </a:lnTo>
                  <a:lnTo>
                    <a:pt x="0" y="451231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 name="Freeform 2"/>
            <p:cNvSpPr/>
            <p:nvPr/>
          </p:nvSpPr>
          <p:spPr>
            <a:xfrm>
              <a:off x="1157351" y="3741674"/>
              <a:ext cx="6968872" cy="24893"/>
            </a:xfrm>
            <a:custGeom>
              <a:avLst/>
              <a:gdLst/>
              <a:ahLst/>
              <a:cxnLst/>
              <a:rect l="0" t="0" r="0" b="0"/>
              <a:pathLst>
                <a:path w="6968872" h="24893">
                  <a:moveTo>
                    <a:pt x="0" y="0"/>
                  </a:moveTo>
                  <a:lnTo>
                    <a:pt x="6968871" y="0"/>
                  </a:lnTo>
                  <a:lnTo>
                    <a:pt x="6968871" y="24892"/>
                  </a:lnTo>
                  <a:lnTo>
                    <a:pt x="0" y="24892"/>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Freeform 3"/>
            <p:cNvSpPr/>
            <p:nvPr/>
          </p:nvSpPr>
          <p:spPr>
            <a:xfrm>
              <a:off x="1228979" y="4956556"/>
              <a:ext cx="6968872" cy="24766"/>
            </a:xfrm>
            <a:custGeom>
              <a:avLst/>
              <a:gdLst/>
              <a:ahLst/>
              <a:cxnLst/>
              <a:rect l="0" t="0" r="0" b="0"/>
              <a:pathLst>
                <a:path w="6968872" h="24766">
                  <a:moveTo>
                    <a:pt x="0" y="0"/>
                  </a:moveTo>
                  <a:lnTo>
                    <a:pt x="6968871" y="0"/>
                  </a:lnTo>
                  <a:lnTo>
                    <a:pt x="6968871" y="24765"/>
                  </a:lnTo>
                  <a:lnTo>
                    <a:pt x="0" y="24765"/>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cxnSp>
          <p:nvCxnSpPr>
            <p:cNvPr id="5" name="Straight Connector 4"/>
            <p:cNvCxnSpPr/>
            <p:nvPr/>
          </p:nvCxnSpPr>
          <p:spPr>
            <a:xfrm>
              <a:off x="1157351" y="5997956"/>
              <a:ext cx="692111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18660" y="2625979"/>
              <a:ext cx="0" cy="448767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171700" y="2794000"/>
              <a:ext cx="1435100" cy="3960906"/>
              <a:chOff x="2171700" y="2794000"/>
              <a:chExt cx="1435100" cy="3960906"/>
            </a:xfrm>
          </p:grpSpPr>
          <p:sp>
            <p:nvSpPr>
              <p:cNvPr id="7" name="TextBox 6"/>
              <p:cNvSpPr txBox="1"/>
              <p:nvPr/>
            </p:nvSpPr>
            <p:spPr>
              <a:xfrm>
                <a:off x="2374900" y="2794000"/>
                <a:ext cx="1008380" cy="633507"/>
              </a:xfrm>
              <a:prstGeom prst="rect">
                <a:avLst/>
              </a:prstGeom>
              <a:noFill/>
            </p:spPr>
            <p:txBody>
              <a:bodyPr vert="horz" rtlCol="0">
                <a:spAutoFit/>
              </a:bodyPr>
              <a:lstStyle/>
              <a:p>
                <a:r>
                  <a:rPr lang="en-US" sz="2400">
                    <a:solidFill>
                      <a:srgbClr val="0000FF"/>
                    </a:solidFill>
                    <a:latin typeface="Arial" pitchFamily="34" charset="0"/>
                    <a:cs typeface="Arial" pitchFamily="34" charset="0"/>
                  </a:rPr>
                  <a:t>n</a:t>
                </a:r>
              </a:p>
            </p:txBody>
          </p:sp>
          <p:sp>
            <p:nvSpPr>
              <p:cNvPr id="8" name="TextBox 7"/>
              <p:cNvSpPr txBox="1"/>
              <p:nvPr/>
            </p:nvSpPr>
            <p:spPr>
              <a:xfrm>
                <a:off x="2184400" y="3962401"/>
                <a:ext cx="1422400" cy="633507"/>
              </a:xfrm>
              <a:prstGeom prst="rect">
                <a:avLst/>
              </a:prstGeom>
              <a:noFill/>
            </p:spPr>
            <p:txBody>
              <a:bodyPr vert="horz" rtlCol="0">
                <a:spAutoFit/>
              </a:bodyPr>
              <a:lstStyle/>
              <a:p>
                <a:r>
                  <a:rPr lang="en-US" sz="2400">
                    <a:solidFill>
                      <a:srgbClr val="000000"/>
                    </a:solidFill>
                    <a:latin typeface="Arial" pitchFamily="34" charset="0"/>
                    <a:cs typeface="Arial" pitchFamily="34" charset="0"/>
                  </a:rPr>
                  <a:t>20</a:t>
                </a:r>
              </a:p>
            </p:txBody>
          </p:sp>
          <p:sp>
            <p:nvSpPr>
              <p:cNvPr id="9" name="TextBox 8"/>
              <p:cNvSpPr txBox="1"/>
              <p:nvPr/>
            </p:nvSpPr>
            <p:spPr>
              <a:xfrm>
                <a:off x="2171700" y="5080000"/>
                <a:ext cx="1422400" cy="633507"/>
              </a:xfrm>
              <a:prstGeom prst="rect">
                <a:avLst/>
              </a:prstGeom>
              <a:noFill/>
            </p:spPr>
            <p:txBody>
              <a:bodyPr vert="horz" rtlCol="0">
                <a:spAutoFit/>
              </a:bodyPr>
              <a:lstStyle/>
              <a:p>
                <a:r>
                  <a:rPr lang="en-US" sz="2400">
                    <a:solidFill>
                      <a:srgbClr val="000000"/>
                    </a:solidFill>
                    <a:latin typeface="Arial" pitchFamily="34" charset="0"/>
                    <a:cs typeface="Arial" pitchFamily="34" charset="0"/>
                  </a:rPr>
                  <a:t>40</a:t>
                </a:r>
              </a:p>
            </p:txBody>
          </p:sp>
          <p:sp>
            <p:nvSpPr>
              <p:cNvPr id="10" name="TextBox 9"/>
              <p:cNvSpPr txBox="1"/>
              <p:nvPr/>
            </p:nvSpPr>
            <p:spPr>
              <a:xfrm>
                <a:off x="2171700" y="6121399"/>
                <a:ext cx="1397000" cy="633507"/>
              </a:xfrm>
              <a:prstGeom prst="rect">
                <a:avLst/>
              </a:prstGeom>
              <a:noFill/>
            </p:spPr>
            <p:txBody>
              <a:bodyPr vert="horz" rtlCol="0">
                <a:spAutoFit/>
              </a:bodyPr>
              <a:lstStyle/>
              <a:p>
                <a:r>
                  <a:rPr lang="en-US" sz="2400">
                    <a:solidFill>
                      <a:srgbClr val="000000"/>
                    </a:solidFill>
                    <a:latin typeface="Arial" pitchFamily="34" charset="0"/>
                    <a:cs typeface="Arial" pitchFamily="34" charset="0"/>
                  </a:rPr>
                  <a:t>80</a:t>
                </a:r>
              </a:p>
            </p:txBody>
          </p:sp>
        </p:grpSp>
      </p:grpSp>
      <p:sp>
        <p:nvSpPr>
          <p:cNvPr id="13" name="TextBox 12"/>
          <p:cNvSpPr txBox="1"/>
          <p:nvPr/>
        </p:nvSpPr>
        <p:spPr>
          <a:xfrm>
            <a:off x="5943600" y="2438400"/>
            <a:ext cx="914400" cy="460213"/>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  t</a:t>
            </a:r>
          </a:p>
        </p:txBody>
      </p:sp>
      <p:sp>
        <p:nvSpPr>
          <p:cNvPr id="14" name="TextBox 13"/>
          <p:cNvSpPr txBox="1"/>
          <p:nvPr/>
        </p:nvSpPr>
        <p:spPr>
          <a:xfrm>
            <a:off x="1097280" y="360948"/>
            <a:ext cx="6903720" cy="1706708"/>
          </a:xfrm>
          <a:prstGeom prst="rect">
            <a:avLst/>
          </a:prstGeom>
          <a:noFill/>
        </p:spPr>
        <p:txBody>
          <a:bodyPr vert="horz" wrap="square" lIns="74761" tIns="37381" rIns="74761" bIns="37381" rtlCol="0">
            <a:spAutoFit/>
          </a:bodyPr>
          <a:lstStyle/>
          <a:p>
            <a:pPr algn="ctr"/>
            <a:r>
              <a:rPr lang="en-US" sz="2400" b="1" dirty="0">
                <a:solidFill>
                  <a:srgbClr val="0000FF"/>
                </a:solidFill>
                <a:latin typeface="Arial" pitchFamily="34" charset="0"/>
                <a:cs typeface="Arial" pitchFamily="34" charset="0"/>
              </a:rPr>
              <a:t>This table represents the equation</a:t>
            </a:r>
          </a:p>
          <a:p>
            <a:pPr algn="ctr"/>
            <a:endParaRPr lang="en-US" sz="2400" b="1" dirty="0">
              <a:solidFill>
                <a:srgbClr val="0000FF"/>
              </a:solidFill>
              <a:latin typeface="Arial" pitchFamily="34" charset="0"/>
              <a:cs typeface="Arial" pitchFamily="34" charset="0"/>
            </a:endParaRPr>
          </a:p>
          <a:p>
            <a:pPr algn="ctr"/>
            <a:endParaRPr lang="en-US" sz="2400" b="1" dirty="0">
              <a:solidFill>
                <a:srgbClr val="0000FF"/>
              </a:solidFill>
              <a:latin typeface="Arial" pitchFamily="34" charset="0"/>
              <a:cs typeface="Arial" pitchFamily="34" charset="0"/>
            </a:endParaRPr>
          </a:p>
          <a:p>
            <a:pPr algn="ctr"/>
            <a:endParaRPr lang="en-US" sz="10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Find the values for t, given the values for </a:t>
            </a:r>
            <a:r>
              <a:rPr lang="en-US" sz="2400" b="1" i="1" dirty="0">
                <a:solidFill>
                  <a:srgbClr val="0000FF"/>
                </a:solidFill>
                <a:latin typeface="Arial" pitchFamily="34" charset="0"/>
                <a:cs typeface="Arial" pitchFamily="34" charset="0"/>
              </a:rPr>
              <a:t>n.</a:t>
            </a:r>
          </a:p>
        </p:txBody>
      </p:sp>
      <p:pic>
        <p:nvPicPr>
          <p:cNvPr id="15" name="Picture 14"/>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42870" y="-28941"/>
            <a:ext cx="2543530" cy="2619741"/>
          </a:xfrm>
          <a:prstGeom prst="rect">
            <a:avLst/>
          </a:prstGeom>
          <a:solidFill>
            <a:scrgbClr r="0" g="0" b="0">
              <a:alpha val="0"/>
            </a:scrgbClr>
          </a:solidFill>
        </p:spPr>
      </p:pic>
    </p:spTree>
    <p:extLst>
      <p:ext uri="{BB962C8B-B14F-4D97-AF65-F5344CB8AC3E}">
        <p14:creationId xmlns:p14="http://schemas.microsoft.com/office/powerpoint/2010/main" val="1515306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536535" y="2531160"/>
            <a:ext cx="5730889" cy="3185408"/>
          </a:xfrm>
          <a:custGeom>
            <a:avLst/>
            <a:gdLst/>
            <a:ahLst/>
            <a:cxnLst/>
            <a:rect l="0" t="0" r="0" b="0"/>
            <a:pathLst>
              <a:path w="6367654" h="4371087">
                <a:moveTo>
                  <a:pt x="0" y="0"/>
                </a:moveTo>
                <a:lnTo>
                  <a:pt x="6367653" y="0"/>
                </a:lnTo>
                <a:lnTo>
                  <a:pt x="6367653" y="4371086"/>
                </a:lnTo>
                <a:lnTo>
                  <a:pt x="0" y="437108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3" name="Freeform 2"/>
          <p:cNvSpPr/>
          <p:nvPr/>
        </p:nvSpPr>
        <p:spPr>
          <a:xfrm>
            <a:off x="1590371" y="3327095"/>
            <a:ext cx="5688483" cy="17678"/>
          </a:xfrm>
          <a:custGeom>
            <a:avLst/>
            <a:gdLst/>
            <a:ahLst/>
            <a:cxnLst/>
            <a:rect l="0" t="0" r="0" b="0"/>
            <a:pathLst>
              <a:path w="6320537" h="24258">
                <a:moveTo>
                  <a:pt x="0" y="0"/>
                </a:moveTo>
                <a:lnTo>
                  <a:pt x="6320536" y="0"/>
                </a:lnTo>
                <a:lnTo>
                  <a:pt x="6320536" y="24257"/>
                </a:lnTo>
                <a:lnTo>
                  <a:pt x="0" y="24257"/>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cxnSp>
        <p:nvCxnSpPr>
          <p:cNvPr id="4" name="Straight Connector 3"/>
          <p:cNvCxnSpPr/>
          <p:nvPr/>
        </p:nvCxnSpPr>
        <p:spPr>
          <a:xfrm>
            <a:off x="1598600" y="4088879"/>
            <a:ext cx="564596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57795" y="4990970"/>
            <a:ext cx="564596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47261" y="2548837"/>
            <a:ext cx="0" cy="3185407"/>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4610" y="2599185"/>
            <a:ext cx="822960"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x</a:t>
            </a:r>
          </a:p>
        </p:txBody>
      </p:sp>
      <p:sp>
        <p:nvSpPr>
          <p:cNvPr id="8" name="TextBox 7"/>
          <p:cNvSpPr txBox="1"/>
          <p:nvPr/>
        </p:nvSpPr>
        <p:spPr>
          <a:xfrm>
            <a:off x="5577840" y="2617695"/>
            <a:ext cx="754380"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y</a:t>
            </a:r>
          </a:p>
        </p:txBody>
      </p:sp>
      <p:sp>
        <p:nvSpPr>
          <p:cNvPr id="9" name="TextBox 8"/>
          <p:cNvSpPr txBox="1"/>
          <p:nvPr/>
        </p:nvSpPr>
        <p:spPr>
          <a:xfrm>
            <a:off x="2434590" y="3376610"/>
            <a:ext cx="125730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20</a:t>
            </a:r>
          </a:p>
        </p:txBody>
      </p:sp>
      <p:sp>
        <p:nvSpPr>
          <p:cNvPr id="10" name="TextBox 9"/>
          <p:cNvSpPr txBox="1"/>
          <p:nvPr/>
        </p:nvSpPr>
        <p:spPr>
          <a:xfrm>
            <a:off x="2411730" y="4302116"/>
            <a:ext cx="125730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40</a:t>
            </a:r>
          </a:p>
        </p:txBody>
      </p:sp>
      <p:sp>
        <p:nvSpPr>
          <p:cNvPr id="11" name="TextBox 10"/>
          <p:cNvSpPr txBox="1"/>
          <p:nvPr/>
        </p:nvSpPr>
        <p:spPr>
          <a:xfrm>
            <a:off x="2331720" y="5079541"/>
            <a:ext cx="150876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100</a:t>
            </a:r>
          </a:p>
        </p:txBody>
      </p:sp>
      <p:sp>
        <p:nvSpPr>
          <p:cNvPr id="24" name="TextBox 23"/>
          <p:cNvSpPr txBox="1"/>
          <p:nvPr/>
        </p:nvSpPr>
        <p:spPr>
          <a:xfrm>
            <a:off x="457200" y="407223"/>
            <a:ext cx="7696200" cy="1337376"/>
          </a:xfrm>
          <a:prstGeom prst="rect">
            <a:avLst/>
          </a:prstGeom>
          <a:noFill/>
        </p:spPr>
        <p:txBody>
          <a:bodyPr vert="horz" wrap="square" lIns="74761" tIns="37381" rIns="74761" bIns="37381" rtlCol="0">
            <a:spAutoFit/>
          </a:bodyPr>
          <a:lstStyle/>
          <a:p>
            <a:pPr algn="ctr"/>
            <a:r>
              <a:rPr lang="en-US" sz="2400" b="1" dirty="0">
                <a:solidFill>
                  <a:srgbClr val="0000FF"/>
                </a:solidFill>
                <a:latin typeface="Arial" pitchFamily="34" charset="0"/>
                <a:cs typeface="Arial" pitchFamily="34" charset="0"/>
              </a:rPr>
              <a:t>This table represents the equation</a:t>
            </a:r>
          </a:p>
          <a:p>
            <a:pPr algn="ctr"/>
            <a:r>
              <a:rPr lang="en-US" sz="2400" b="1" dirty="0">
                <a:solidFill>
                  <a:srgbClr val="0000FF"/>
                </a:solidFill>
                <a:latin typeface="Arial" pitchFamily="34" charset="0"/>
                <a:cs typeface="Arial" pitchFamily="34" charset="0"/>
              </a:rPr>
              <a:t>y = </a:t>
            </a:r>
            <a:r>
              <a:rPr lang="en-US" sz="2400" b="1" i="1"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x </a:t>
            </a:r>
          </a:p>
          <a:p>
            <a:pPr algn="ctr"/>
            <a:endParaRPr lang="en-US" sz="10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Find the values for y, given the values for </a:t>
            </a:r>
            <a:r>
              <a:rPr lang="en-US" sz="2400" b="1" i="1" dirty="0">
                <a:solidFill>
                  <a:srgbClr val="0000FF"/>
                </a:solidFill>
                <a:latin typeface="Arial" pitchFamily="34" charset="0"/>
                <a:cs typeface="Arial" pitchFamily="34" charset="0"/>
              </a:rPr>
              <a:t>x.</a:t>
            </a:r>
          </a:p>
        </p:txBody>
      </p:sp>
    </p:spTree>
    <p:extLst>
      <p:ext uri="{BB962C8B-B14F-4D97-AF65-F5344CB8AC3E}">
        <p14:creationId xmlns:p14="http://schemas.microsoft.com/office/powerpoint/2010/main" val="80559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820" y="397968"/>
            <a:ext cx="7383780" cy="2229928"/>
          </a:xfrm>
          <a:prstGeom prst="rect">
            <a:avLst/>
          </a:prstGeom>
          <a:noFill/>
        </p:spPr>
        <p:txBody>
          <a:bodyPr vert="horz" lIns="74761" tIns="37381" rIns="74761" bIns="37381" rtlCol="0">
            <a:spAutoFit/>
          </a:bodyPr>
          <a:lstStyle/>
          <a:p>
            <a:pPr algn="ctr"/>
            <a:r>
              <a:rPr lang="en-US" sz="2400" b="1" dirty="0">
                <a:solidFill>
                  <a:srgbClr val="0000FF"/>
                </a:solidFill>
                <a:latin typeface="Arial" pitchFamily="34" charset="0"/>
                <a:cs typeface="Arial" pitchFamily="34" charset="0"/>
              </a:rPr>
              <a:t>Equations and tables can also be used to represent real-life information mathematically.</a:t>
            </a:r>
          </a:p>
          <a:p>
            <a:pPr algn="ctr"/>
            <a:endParaRPr lang="en-US" sz="1000" b="1" dirty="0">
              <a:solidFill>
                <a:srgbClr val="0000FF"/>
              </a:solidFill>
              <a:latin typeface="Arial" pitchFamily="34" charset="0"/>
              <a:cs typeface="Arial" pitchFamily="34" charset="0"/>
            </a:endParaRPr>
          </a:p>
          <a:p>
            <a:pPr algn="ctr"/>
            <a:endParaRPr lang="en-US" sz="10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Natalie is going ice skating. </a:t>
            </a:r>
          </a:p>
          <a:p>
            <a:pPr algn="ctr"/>
            <a:r>
              <a:rPr lang="en-US" sz="2400" b="1" dirty="0">
                <a:solidFill>
                  <a:srgbClr val="0000FF"/>
                </a:solidFill>
                <a:latin typeface="Arial" pitchFamily="34" charset="0"/>
                <a:cs typeface="Arial" pitchFamily="34" charset="0"/>
              </a:rPr>
              <a:t>The skating rink charges $6.25 per hour of skating. </a:t>
            </a:r>
          </a:p>
        </p:txBody>
      </p:sp>
      <p:sp>
        <p:nvSpPr>
          <p:cNvPr id="3" name="TextBox 2"/>
          <p:cNvSpPr txBox="1"/>
          <p:nvPr/>
        </p:nvSpPr>
        <p:spPr>
          <a:xfrm>
            <a:off x="1451610" y="2819400"/>
            <a:ext cx="6126480" cy="1706708"/>
          </a:xfrm>
          <a:prstGeom prst="rect">
            <a:avLst/>
          </a:prstGeom>
          <a:noFill/>
        </p:spPr>
        <p:txBody>
          <a:bodyPr vert="horz" lIns="74761" tIns="37381" rIns="74761" bIns="37381" rtlCol="0">
            <a:spAutoFit/>
          </a:bodyPr>
          <a:lstStyle/>
          <a:p>
            <a:pPr algn="ctr"/>
            <a:r>
              <a:rPr lang="en-US" sz="2400" b="1" dirty="0">
                <a:solidFill>
                  <a:srgbClr val="0000FF"/>
                </a:solidFill>
                <a:latin typeface="Arial" pitchFamily="34" charset="0"/>
                <a:cs typeface="Arial" pitchFamily="34" charset="0"/>
              </a:rPr>
              <a:t>We will let </a:t>
            </a:r>
            <a:r>
              <a:rPr lang="en-US" sz="2400" b="1" i="1" dirty="0">
                <a:solidFill>
                  <a:srgbClr val="005500"/>
                </a:solidFill>
                <a:latin typeface="Arial" pitchFamily="34" charset="0"/>
                <a:cs typeface="Arial" pitchFamily="34" charset="0"/>
              </a:rPr>
              <a:t>h</a:t>
            </a:r>
            <a:r>
              <a:rPr lang="en-US" sz="2400" b="1" i="1" dirty="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represent the number of hours of skating and </a:t>
            </a:r>
            <a:r>
              <a:rPr lang="en-US" sz="2400" b="1" i="1" dirty="0">
                <a:solidFill>
                  <a:srgbClr val="FF0000"/>
                </a:solidFill>
                <a:latin typeface="Arial" pitchFamily="34" charset="0"/>
                <a:cs typeface="Arial" pitchFamily="34" charset="0"/>
              </a:rPr>
              <a:t>c</a:t>
            </a:r>
            <a:r>
              <a:rPr lang="en-US" sz="2400" b="1" dirty="0">
                <a:solidFill>
                  <a:srgbClr val="0000FF"/>
                </a:solidFill>
                <a:latin typeface="Arial" pitchFamily="34" charset="0"/>
                <a:cs typeface="Arial" pitchFamily="34" charset="0"/>
              </a:rPr>
              <a:t> represent the total cost.</a:t>
            </a:r>
            <a:r>
              <a:rPr lang="en-US" sz="2400" b="1" i="1" dirty="0">
                <a:solidFill>
                  <a:srgbClr val="0000FF"/>
                </a:solidFill>
                <a:latin typeface="Arial" pitchFamily="34" charset="0"/>
                <a:cs typeface="Arial" pitchFamily="34" charset="0"/>
              </a:rPr>
              <a:t> </a:t>
            </a:r>
          </a:p>
          <a:p>
            <a:pPr algn="ctr"/>
            <a:endParaRPr lang="en-US" sz="1000" b="1" i="1" dirty="0">
              <a:solidFill>
                <a:srgbClr val="0000FF"/>
              </a:solidFill>
              <a:latin typeface="Arial" pitchFamily="34" charset="0"/>
              <a:cs typeface="Arial" pitchFamily="34" charset="0"/>
            </a:endParaRPr>
          </a:p>
          <a:p>
            <a:pPr algn="ctr"/>
            <a:r>
              <a:rPr lang="en-US" sz="2400" b="1" i="1" dirty="0">
                <a:solidFill>
                  <a:srgbClr val="0000FF"/>
                </a:solidFill>
                <a:latin typeface="Arial" pitchFamily="34" charset="0"/>
                <a:cs typeface="Arial" pitchFamily="34" charset="0"/>
              </a:rPr>
              <a:t>Equation:  c = 6.25 h</a:t>
            </a:r>
          </a:p>
        </p:txBody>
      </p:sp>
      <p:graphicFrame>
        <p:nvGraphicFramePr>
          <p:cNvPr id="4" name="Table 3"/>
          <p:cNvGraphicFramePr>
            <a:graphicFrameLocks noGrp="1"/>
          </p:cNvGraphicFramePr>
          <p:nvPr>
            <p:extLst>
              <p:ext uri="{D42A27DB-BD31-4B8C-83A1-F6EECF244321}">
                <p14:modId xmlns:p14="http://schemas.microsoft.com/office/powerpoint/2010/main" val="1947480438"/>
              </p:ext>
            </p:extLst>
          </p:nvPr>
        </p:nvGraphicFramePr>
        <p:xfrm>
          <a:off x="1219199" y="4691392"/>
          <a:ext cx="6393179" cy="1480808"/>
        </p:xfrm>
        <a:graphic>
          <a:graphicData uri="http://schemas.openxmlformats.org/drawingml/2006/table">
            <a:tbl>
              <a:tblPr firstRow="1" bandRow="1">
                <a:tableStyleId>{5C22544A-7EE6-4342-B048-85BDC9FD1C3A}</a:tableStyleId>
              </a:tblPr>
              <a:tblGrid>
                <a:gridCol w="3192779"/>
                <a:gridCol w="3200400"/>
              </a:tblGrid>
              <a:tr h="370202">
                <a:tc>
                  <a:txBody>
                    <a:bodyPr/>
                    <a:lstStyle/>
                    <a:p>
                      <a:pPr algn="ctr"/>
                      <a:r>
                        <a:rPr lang="en-US" sz="1500" b="1" i="0" u="none" baseline="0" dirty="0" smtClean="0">
                          <a:solidFill>
                            <a:srgbClr val="005500"/>
                          </a:solidFill>
                          <a:latin typeface="Times New Roman - 20"/>
                        </a:rPr>
                        <a:t>hours (h)</a:t>
                      </a:r>
                      <a:endParaRPr lang="en-US" sz="1500" b="1" i="0" u="none" baseline="0" dirty="0">
                        <a:solidFill>
                          <a:srgbClr val="0055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1" i="0" u="none" baseline="0" smtClean="0">
                          <a:solidFill>
                            <a:srgbClr val="FF0000"/>
                          </a:solidFill>
                          <a:latin typeface="Times New Roman - 20"/>
                        </a:rPr>
                        <a:t>cost (c)</a:t>
                      </a:r>
                      <a:endParaRPr lang="en-US" sz="1500" b="1" i="0" u="none" baseline="0">
                        <a:solidFill>
                          <a:srgbClr val="FF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500" b="0" i="0" u="none" baseline="0" dirty="0" smtClean="0">
                          <a:solidFill>
                            <a:srgbClr val="000000"/>
                          </a:solidFill>
                          <a:latin typeface="Times New Roman - 20"/>
                        </a:rPr>
                        <a:t>1</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0" i="0" u="none" baseline="0" smtClean="0">
                          <a:solidFill>
                            <a:srgbClr val="000000"/>
                          </a:solidFill>
                          <a:latin typeface="Times New Roman - 20"/>
                        </a:rPr>
                        <a:t>$6.25</a:t>
                      </a:r>
                      <a:endParaRPr lang="en-US" sz="1500" b="0" i="0" u="none" baseline="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500" b="0" i="0" u="none" baseline="0" dirty="0" smtClean="0">
                          <a:solidFill>
                            <a:srgbClr val="000000"/>
                          </a:solidFill>
                          <a:latin typeface="Times New Roman - 20"/>
                        </a:rPr>
                        <a:t>2</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0" i="0" u="none" baseline="0" smtClean="0">
                          <a:solidFill>
                            <a:srgbClr val="000000"/>
                          </a:solidFill>
                          <a:latin typeface="Times New Roman - 20"/>
                        </a:rPr>
                        <a:t>$12.50</a:t>
                      </a:r>
                      <a:endParaRPr lang="en-US" sz="1500" b="0" i="0" u="none" baseline="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500" b="0" i="0" u="none" baseline="0" dirty="0" smtClean="0">
                          <a:solidFill>
                            <a:srgbClr val="000000"/>
                          </a:solidFill>
                          <a:latin typeface="Times New Roman - 20"/>
                        </a:rPr>
                        <a:t>3</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500" b="0" i="0" u="none" baseline="0" dirty="0" smtClean="0">
                          <a:solidFill>
                            <a:srgbClr val="000000"/>
                          </a:solidFill>
                          <a:latin typeface="Times New Roman - 20"/>
                        </a:rPr>
                        <a:t>$18.75</a:t>
                      </a:r>
                      <a:endParaRPr lang="en-US" sz="1500" b="0" i="0" u="none" baseline="0" dirty="0">
                        <a:solidFill>
                          <a:srgbClr val="000000"/>
                        </a:solidFill>
                        <a:latin typeface="Times New Roman - 2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2765537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920" y="74041"/>
            <a:ext cx="7886700" cy="444824"/>
          </a:xfrm>
          <a:prstGeom prst="rect">
            <a:avLst/>
          </a:prstGeom>
          <a:noFill/>
        </p:spPr>
        <p:txBody>
          <a:bodyPr vert="horz" lIns="74761" tIns="37381" rIns="74761" bIns="37381" rtlCol="0">
            <a:spAutoFit/>
          </a:bodyPr>
          <a:lstStyle/>
          <a:p>
            <a:pPr algn="ctr"/>
            <a:r>
              <a:rPr lang="en-US" sz="2400">
                <a:solidFill>
                  <a:srgbClr val="0000FF"/>
                </a:solidFill>
                <a:latin typeface="Arial" pitchFamily="34" charset="0"/>
                <a:cs typeface="Arial" pitchFamily="34" charset="0"/>
              </a:rPr>
              <a:t>    </a:t>
            </a:r>
            <a:r>
              <a:rPr lang="en-US" sz="2400" b="1" smtClean="0">
                <a:solidFill>
                  <a:srgbClr val="0000FF"/>
                </a:solidFill>
                <a:latin typeface="Arial" pitchFamily="34" charset="0"/>
                <a:cs typeface="Arial" pitchFamily="34" charset="0"/>
              </a:rPr>
              <a:t>Mary's age is twice the age of Jack. </a:t>
            </a:r>
            <a:endParaRPr lang="en-US" sz="2400" b="1">
              <a:solidFill>
                <a:srgbClr val="0000FF"/>
              </a:solidFill>
              <a:latin typeface="Arial" pitchFamily="34" charset="0"/>
              <a:cs typeface="Arial" pitchFamily="34" charset="0"/>
            </a:endParaRPr>
          </a:p>
        </p:txBody>
      </p:sp>
      <p:sp>
        <p:nvSpPr>
          <p:cNvPr id="8" name="Freeform 7"/>
          <p:cNvSpPr/>
          <p:nvPr/>
        </p:nvSpPr>
        <p:spPr>
          <a:xfrm>
            <a:off x="1428750" y="2798108"/>
            <a:ext cx="6229351" cy="27766"/>
          </a:xfrm>
          <a:custGeom>
            <a:avLst/>
            <a:gdLst/>
            <a:ahLst/>
            <a:cxnLst/>
            <a:rect l="0" t="0" r="0" b="0"/>
            <a:pathLst>
              <a:path w="6921501" h="38101">
                <a:moveTo>
                  <a:pt x="0" y="0"/>
                </a:moveTo>
                <a:lnTo>
                  <a:pt x="6921500" y="0"/>
                </a:lnTo>
                <a:lnTo>
                  <a:pt x="6921500" y="38100"/>
                </a:lnTo>
                <a:lnTo>
                  <a:pt x="0" y="38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9" name="Freeform 8"/>
          <p:cNvSpPr/>
          <p:nvPr/>
        </p:nvSpPr>
        <p:spPr>
          <a:xfrm>
            <a:off x="1451610" y="4223387"/>
            <a:ext cx="6229351" cy="9256"/>
          </a:xfrm>
          <a:custGeom>
            <a:avLst/>
            <a:gdLst/>
            <a:ahLst/>
            <a:cxnLst/>
            <a:rect l="0" t="0" r="0" b="0"/>
            <a:pathLst>
              <a:path w="6921501" h="12701">
                <a:moveTo>
                  <a:pt x="0" y="0"/>
                </a:moveTo>
                <a:lnTo>
                  <a:pt x="6921500" y="0"/>
                </a:lnTo>
                <a:lnTo>
                  <a:pt x="6921500" y="12700"/>
                </a:lnTo>
                <a:lnTo>
                  <a:pt x="0" y="12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0" name="Freeform 9"/>
          <p:cNvSpPr/>
          <p:nvPr/>
        </p:nvSpPr>
        <p:spPr>
          <a:xfrm>
            <a:off x="4491990" y="1659735"/>
            <a:ext cx="11431" cy="4248074"/>
          </a:xfrm>
          <a:custGeom>
            <a:avLst/>
            <a:gdLst/>
            <a:ahLst/>
            <a:cxnLst/>
            <a:rect l="0" t="0" r="0" b="0"/>
            <a:pathLst>
              <a:path w="12701" h="5829301">
                <a:moveTo>
                  <a:pt x="0" y="0"/>
                </a:moveTo>
                <a:lnTo>
                  <a:pt x="12700" y="0"/>
                </a:lnTo>
                <a:lnTo>
                  <a:pt x="12700" y="5829300"/>
                </a:lnTo>
                <a:lnTo>
                  <a:pt x="0" y="5829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1" name="TextBox 10"/>
          <p:cNvSpPr txBox="1"/>
          <p:nvPr/>
        </p:nvSpPr>
        <p:spPr>
          <a:xfrm>
            <a:off x="2011680" y="2039193"/>
            <a:ext cx="2080260"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Jack's Age</a:t>
            </a:r>
          </a:p>
        </p:txBody>
      </p:sp>
      <p:sp>
        <p:nvSpPr>
          <p:cNvPr id="12" name="TextBox 11"/>
          <p:cNvSpPr txBox="1"/>
          <p:nvPr/>
        </p:nvSpPr>
        <p:spPr>
          <a:xfrm>
            <a:off x="2571750" y="3020230"/>
            <a:ext cx="66294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12</a:t>
            </a:r>
          </a:p>
        </p:txBody>
      </p:sp>
      <p:sp>
        <p:nvSpPr>
          <p:cNvPr id="13" name="TextBox 12"/>
          <p:cNvSpPr txBox="1"/>
          <p:nvPr/>
        </p:nvSpPr>
        <p:spPr>
          <a:xfrm>
            <a:off x="2583180" y="3751379"/>
            <a:ext cx="66294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14</a:t>
            </a:r>
          </a:p>
        </p:txBody>
      </p:sp>
      <p:sp>
        <p:nvSpPr>
          <p:cNvPr id="14" name="TextBox 13"/>
          <p:cNvSpPr txBox="1"/>
          <p:nvPr/>
        </p:nvSpPr>
        <p:spPr>
          <a:xfrm>
            <a:off x="2560320" y="4575080"/>
            <a:ext cx="70866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24</a:t>
            </a:r>
          </a:p>
        </p:txBody>
      </p:sp>
      <p:sp>
        <p:nvSpPr>
          <p:cNvPr id="15" name="TextBox 14"/>
          <p:cNvSpPr txBox="1"/>
          <p:nvPr/>
        </p:nvSpPr>
        <p:spPr>
          <a:xfrm>
            <a:off x="2548890" y="5195169"/>
            <a:ext cx="930402"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a</a:t>
            </a:r>
          </a:p>
        </p:txBody>
      </p:sp>
      <p:sp>
        <p:nvSpPr>
          <p:cNvPr id="16" name="TextBox 15"/>
          <p:cNvSpPr txBox="1"/>
          <p:nvPr/>
        </p:nvSpPr>
        <p:spPr>
          <a:xfrm>
            <a:off x="5063490" y="2103978"/>
            <a:ext cx="2194560"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Mary's Age</a:t>
            </a:r>
          </a:p>
        </p:txBody>
      </p:sp>
      <p:sp>
        <p:nvSpPr>
          <p:cNvPr id="17" name="Freeform 16"/>
          <p:cNvSpPr/>
          <p:nvPr/>
        </p:nvSpPr>
        <p:spPr>
          <a:xfrm>
            <a:off x="1451610" y="5111873"/>
            <a:ext cx="6229351" cy="9256"/>
          </a:xfrm>
          <a:custGeom>
            <a:avLst/>
            <a:gdLst/>
            <a:ahLst/>
            <a:cxnLst/>
            <a:rect l="0" t="0" r="0" b="0"/>
            <a:pathLst>
              <a:path w="6921501" h="12701">
                <a:moveTo>
                  <a:pt x="0" y="0"/>
                </a:moveTo>
                <a:lnTo>
                  <a:pt x="6921500" y="0"/>
                </a:lnTo>
                <a:lnTo>
                  <a:pt x="6921500" y="12700"/>
                </a:lnTo>
                <a:lnTo>
                  <a:pt x="0" y="12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8" name="Freeform 17"/>
          <p:cNvSpPr/>
          <p:nvPr/>
        </p:nvSpPr>
        <p:spPr>
          <a:xfrm>
            <a:off x="1463040" y="3482982"/>
            <a:ext cx="6229351" cy="9256"/>
          </a:xfrm>
          <a:custGeom>
            <a:avLst/>
            <a:gdLst/>
            <a:ahLst/>
            <a:cxnLst/>
            <a:rect l="0" t="0" r="0" b="0"/>
            <a:pathLst>
              <a:path w="6921501" h="12701">
                <a:moveTo>
                  <a:pt x="0" y="0"/>
                </a:moveTo>
                <a:lnTo>
                  <a:pt x="6921500" y="0"/>
                </a:lnTo>
                <a:lnTo>
                  <a:pt x="6921500" y="12700"/>
                </a:lnTo>
                <a:lnTo>
                  <a:pt x="0" y="12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25" name="TextBox 24"/>
          <p:cNvSpPr txBox="1"/>
          <p:nvPr/>
        </p:nvSpPr>
        <p:spPr>
          <a:xfrm>
            <a:off x="0" y="718496"/>
            <a:ext cx="9258300" cy="814156"/>
          </a:xfrm>
          <a:prstGeom prst="rect">
            <a:avLst/>
          </a:prstGeom>
          <a:noFill/>
        </p:spPr>
        <p:txBody>
          <a:bodyPr vert="horz" lIns="74761" tIns="37381" rIns="74761" bIns="37381" rtlCol="0">
            <a:spAutoFit/>
          </a:bodyPr>
          <a:lstStyle/>
          <a:p>
            <a:pPr algn="ctr"/>
            <a:r>
              <a:rPr lang="en-US" sz="2400" b="1" smtClean="0">
                <a:solidFill>
                  <a:srgbClr val="0000FF"/>
                </a:solidFill>
                <a:latin typeface="Arial" pitchFamily="34" charset="0"/>
                <a:cs typeface="Arial" pitchFamily="34" charset="0"/>
              </a:rPr>
              <a:t>Can you think of an algebraic equation which </a:t>
            </a:r>
          </a:p>
          <a:p>
            <a:pPr algn="ctr"/>
            <a:r>
              <a:rPr lang="en-US" sz="2400" b="1" smtClean="0">
                <a:solidFill>
                  <a:srgbClr val="0000FF"/>
                </a:solidFill>
                <a:latin typeface="Arial" pitchFamily="34" charset="0"/>
                <a:cs typeface="Arial" pitchFamily="34" charset="0"/>
              </a:rPr>
              <a:t>determines Mary's age (m), given Jack's age (j)?  </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283327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0180" y="157337"/>
            <a:ext cx="6286500" cy="814156"/>
          </a:xfrm>
          <a:prstGeom prst="rect">
            <a:avLst/>
          </a:prstGeom>
          <a:noFill/>
        </p:spPr>
        <p:txBody>
          <a:bodyPr vert="horz" lIns="74761" tIns="37381" rIns="74761" bIns="37381" rtlCol="0">
            <a:spAutoFit/>
          </a:bodyPr>
          <a:lstStyle/>
          <a:p>
            <a:pPr algn="ctr"/>
            <a:r>
              <a:rPr lang="en-US" sz="2400" b="1" dirty="0" smtClean="0">
                <a:solidFill>
                  <a:srgbClr val="0000FF"/>
                </a:solidFill>
                <a:latin typeface="Arial" pitchFamily="34" charset="0"/>
                <a:cs typeface="Arial" pitchFamily="34" charset="0"/>
              </a:rPr>
              <a:t>The manager of the department store      raised the price $15 on each video game.  </a:t>
            </a:r>
            <a:endParaRPr lang="en-US" sz="2400" b="1" dirty="0">
              <a:solidFill>
                <a:srgbClr val="0000FF"/>
              </a:solidFill>
              <a:latin typeface="Arial" pitchFamily="34" charset="0"/>
              <a:cs typeface="Arial" pitchFamily="34" charset="0"/>
            </a:endParaRPr>
          </a:p>
        </p:txBody>
      </p:sp>
      <p:sp>
        <p:nvSpPr>
          <p:cNvPr id="7" name="Freeform 6"/>
          <p:cNvSpPr/>
          <p:nvPr/>
        </p:nvSpPr>
        <p:spPr>
          <a:xfrm>
            <a:off x="1377951" y="2201161"/>
            <a:ext cx="6240781" cy="4275839"/>
          </a:xfrm>
          <a:custGeom>
            <a:avLst/>
            <a:gdLst/>
            <a:ahLst/>
            <a:cxnLst/>
            <a:rect l="0" t="0" r="0" b="0"/>
            <a:pathLst>
              <a:path w="6934201" h="5867401">
                <a:moveTo>
                  <a:pt x="0" y="0"/>
                </a:moveTo>
                <a:lnTo>
                  <a:pt x="6934200" y="0"/>
                </a:lnTo>
                <a:lnTo>
                  <a:pt x="6934200" y="5867400"/>
                </a:lnTo>
                <a:lnTo>
                  <a:pt x="0" y="58674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8" name="Freeform 7"/>
          <p:cNvSpPr/>
          <p:nvPr/>
        </p:nvSpPr>
        <p:spPr>
          <a:xfrm>
            <a:off x="1405890" y="5690319"/>
            <a:ext cx="6183631" cy="18511"/>
          </a:xfrm>
          <a:custGeom>
            <a:avLst/>
            <a:gdLst/>
            <a:ahLst/>
            <a:cxnLst/>
            <a:rect l="0" t="0" r="0" b="0"/>
            <a:pathLst>
              <a:path w="6870701" h="25401">
                <a:moveTo>
                  <a:pt x="0" y="0"/>
                </a:moveTo>
                <a:lnTo>
                  <a:pt x="6870700" y="0"/>
                </a:lnTo>
                <a:lnTo>
                  <a:pt x="6870700" y="25400"/>
                </a:lnTo>
                <a:lnTo>
                  <a:pt x="0" y="254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9" name="Freeform 8"/>
          <p:cNvSpPr/>
          <p:nvPr/>
        </p:nvSpPr>
        <p:spPr>
          <a:xfrm>
            <a:off x="1360170" y="3117412"/>
            <a:ext cx="6229351" cy="27766"/>
          </a:xfrm>
          <a:custGeom>
            <a:avLst/>
            <a:gdLst/>
            <a:ahLst/>
            <a:cxnLst/>
            <a:rect l="0" t="0" r="0" b="0"/>
            <a:pathLst>
              <a:path w="6921501" h="38101">
                <a:moveTo>
                  <a:pt x="0" y="0"/>
                </a:moveTo>
                <a:lnTo>
                  <a:pt x="6921500" y="0"/>
                </a:lnTo>
                <a:lnTo>
                  <a:pt x="6921500" y="38100"/>
                </a:lnTo>
                <a:lnTo>
                  <a:pt x="0" y="381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0" name="Freeform 9"/>
          <p:cNvSpPr/>
          <p:nvPr/>
        </p:nvSpPr>
        <p:spPr>
          <a:xfrm>
            <a:off x="1371600" y="3987388"/>
            <a:ext cx="6206491" cy="1"/>
          </a:xfrm>
          <a:custGeom>
            <a:avLst/>
            <a:gdLst/>
            <a:ahLst/>
            <a:cxnLst/>
            <a:rect l="0" t="0" r="0" b="0"/>
            <a:pathLst>
              <a:path w="6896101" h="1">
                <a:moveTo>
                  <a:pt x="0" y="0"/>
                </a:moveTo>
                <a:lnTo>
                  <a:pt x="689610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1" name="Freeform 10"/>
          <p:cNvSpPr/>
          <p:nvPr/>
        </p:nvSpPr>
        <p:spPr>
          <a:xfrm>
            <a:off x="1405890" y="4829598"/>
            <a:ext cx="6229351" cy="9256"/>
          </a:xfrm>
          <a:custGeom>
            <a:avLst/>
            <a:gdLst/>
            <a:ahLst/>
            <a:cxnLst/>
            <a:rect l="0" t="0" r="0" b="0"/>
            <a:pathLst>
              <a:path w="6921501" h="12701">
                <a:moveTo>
                  <a:pt x="0" y="0"/>
                </a:moveTo>
                <a:lnTo>
                  <a:pt x="6921500" y="0"/>
                </a:lnTo>
                <a:lnTo>
                  <a:pt x="6921500" y="12700"/>
                </a:lnTo>
                <a:lnTo>
                  <a:pt x="0" y="127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2" name="Freeform 11"/>
          <p:cNvSpPr/>
          <p:nvPr/>
        </p:nvSpPr>
        <p:spPr>
          <a:xfrm>
            <a:off x="4354830" y="2228926"/>
            <a:ext cx="11431" cy="4248074"/>
          </a:xfrm>
          <a:custGeom>
            <a:avLst/>
            <a:gdLst/>
            <a:ahLst/>
            <a:cxnLst/>
            <a:rect l="0" t="0" r="0" b="0"/>
            <a:pathLst>
              <a:path w="12701" h="5829301">
                <a:moveTo>
                  <a:pt x="0" y="0"/>
                </a:moveTo>
                <a:lnTo>
                  <a:pt x="12700" y="0"/>
                </a:lnTo>
                <a:lnTo>
                  <a:pt x="12700" y="5829300"/>
                </a:lnTo>
                <a:lnTo>
                  <a:pt x="0" y="58293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761" tIns="37381" rIns="74761" bIns="37381" rtlCol="0" anchor="ctr"/>
          <a:lstStyle/>
          <a:p>
            <a:pPr algn="ctr"/>
            <a:endParaRPr lang="en-US" sz="2400">
              <a:latin typeface="Arial" pitchFamily="34" charset="0"/>
              <a:cs typeface="Arial" pitchFamily="34" charset="0"/>
            </a:endParaRPr>
          </a:p>
        </p:txBody>
      </p:sp>
      <p:sp>
        <p:nvSpPr>
          <p:cNvPr id="13" name="TextBox 12"/>
          <p:cNvSpPr txBox="1"/>
          <p:nvPr/>
        </p:nvSpPr>
        <p:spPr>
          <a:xfrm>
            <a:off x="2354580" y="3422829"/>
            <a:ext cx="1074420" cy="444824"/>
          </a:xfrm>
          <a:prstGeom prst="rect">
            <a:avLst/>
          </a:prstGeom>
          <a:noFill/>
        </p:spPr>
        <p:txBody>
          <a:bodyPr vert="horz" lIns="74761" tIns="37381" rIns="74761" bIns="37381" rtlCol="0">
            <a:spAutoFit/>
          </a:bodyPr>
          <a:lstStyle/>
          <a:p>
            <a:r>
              <a:rPr lang="en-US" sz="2400" smtClean="0">
                <a:solidFill>
                  <a:srgbClr val="000000"/>
                </a:solidFill>
                <a:latin typeface="Arial" pitchFamily="34" charset="0"/>
                <a:cs typeface="Arial" pitchFamily="34" charset="0"/>
              </a:rPr>
              <a:t>$100</a:t>
            </a:r>
            <a:endParaRPr lang="en-US" sz="2400">
              <a:solidFill>
                <a:srgbClr val="000000"/>
              </a:solidFill>
              <a:latin typeface="Arial" pitchFamily="34" charset="0"/>
              <a:cs typeface="Arial" pitchFamily="34" charset="0"/>
            </a:endParaRPr>
          </a:p>
        </p:txBody>
      </p:sp>
      <p:sp>
        <p:nvSpPr>
          <p:cNvPr id="14" name="TextBox 13"/>
          <p:cNvSpPr txBox="1"/>
          <p:nvPr/>
        </p:nvSpPr>
        <p:spPr>
          <a:xfrm>
            <a:off x="2423160" y="5070230"/>
            <a:ext cx="89154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$38</a:t>
            </a:r>
          </a:p>
        </p:txBody>
      </p:sp>
      <p:sp>
        <p:nvSpPr>
          <p:cNvPr id="15" name="TextBox 14"/>
          <p:cNvSpPr txBox="1"/>
          <p:nvPr/>
        </p:nvSpPr>
        <p:spPr>
          <a:xfrm>
            <a:off x="2674620" y="5884675"/>
            <a:ext cx="770382" cy="444824"/>
          </a:xfrm>
          <a:prstGeom prst="rect">
            <a:avLst/>
          </a:prstGeom>
          <a:noFill/>
        </p:spPr>
        <p:txBody>
          <a:bodyPr vert="horz" lIns="74761" tIns="37381" rIns="74761" bIns="37381" rtlCol="0">
            <a:spAutoFit/>
          </a:bodyPr>
          <a:lstStyle/>
          <a:p>
            <a:r>
              <a:rPr lang="en-US" sz="2400">
                <a:solidFill>
                  <a:srgbClr val="0000FF"/>
                </a:solidFill>
                <a:latin typeface="Arial" pitchFamily="34" charset="0"/>
                <a:cs typeface="Arial" pitchFamily="34" charset="0"/>
              </a:rPr>
              <a:t>x</a:t>
            </a:r>
          </a:p>
        </p:txBody>
      </p:sp>
      <p:sp>
        <p:nvSpPr>
          <p:cNvPr id="16" name="TextBox 15"/>
          <p:cNvSpPr txBox="1"/>
          <p:nvPr/>
        </p:nvSpPr>
        <p:spPr>
          <a:xfrm>
            <a:off x="4514850" y="2515833"/>
            <a:ext cx="3223260" cy="444824"/>
          </a:xfrm>
          <a:prstGeom prst="rect">
            <a:avLst/>
          </a:prstGeom>
          <a:noFill/>
        </p:spPr>
        <p:txBody>
          <a:bodyPr vert="horz" lIns="74761" tIns="37381" rIns="74761" bIns="37381" rtlCol="0">
            <a:spAutoFit/>
          </a:bodyPr>
          <a:lstStyle/>
          <a:p>
            <a:r>
              <a:rPr lang="en-US" sz="2400" dirty="0" smtClean="0">
                <a:solidFill>
                  <a:srgbClr val="0000FF"/>
                </a:solidFill>
                <a:latin typeface="Arial" pitchFamily="34" charset="0"/>
                <a:cs typeface="Arial" pitchFamily="34" charset="0"/>
              </a:rPr>
              <a:t>Price after mark up (t)</a:t>
            </a:r>
            <a:endParaRPr lang="en-US" sz="2400" dirty="0">
              <a:solidFill>
                <a:srgbClr val="0000FF"/>
              </a:solidFill>
              <a:latin typeface="Arial" pitchFamily="34" charset="0"/>
              <a:cs typeface="Arial" pitchFamily="34" charset="0"/>
            </a:endParaRPr>
          </a:p>
        </p:txBody>
      </p:sp>
      <p:sp>
        <p:nvSpPr>
          <p:cNvPr id="17" name="TextBox 16"/>
          <p:cNvSpPr txBox="1"/>
          <p:nvPr/>
        </p:nvSpPr>
        <p:spPr>
          <a:xfrm>
            <a:off x="2388870" y="4246530"/>
            <a:ext cx="891540" cy="444824"/>
          </a:xfrm>
          <a:prstGeom prst="rect">
            <a:avLst/>
          </a:prstGeom>
          <a:noFill/>
        </p:spPr>
        <p:txBody>
          <a:bodyPr vert="horz" lIns="74761" tIns="37381" rIns="74761" bIns="37381" rtlCol="0">
            <a:spAutoFit/>
          </a:bodyPr>
          <a:lstStyle/>
          <a:p>
            <a:r>
              <a:rPr lang="en-US" sz="2400">
                <a:solidFill>
                  <a:srgbClr val="000000"/>
                </a:solidFill>
                <a:latin typeface="Arial" pitchFamily="34" charset="0"/>
                <a:cs typeface="Arial" pitchFamily="34" charset="0"/>
              </a:rPr>
              <a:t>$55</a:t>
            </a:r>
          </a:p>
        </p:txBody>
      </p:sp>
      <p:sp>
        <p:nvSpPr>
          <p:cNvPr id="18" name="TextBox 17"/>
          <p:cNvSpPr txBox="1"/>
          <p:nvPr/>
        </p:nvSpPr>
        <p:spPr>
          <a:xfrm>
            <a:off x="1794510" y="2478812"/>
            <a:ext cx="2468880" cy="444824"/>
          </a:xfrm>
          <a:prstGeom prst="rect">
            <a:avLst/>
          </a:prstGeom>
          <a:noFill/>
        </p:spPr>
        <p:txBody>
          <a:bodyPr vert="horz" lIns="74761" tIns="37381" rIns="74761" bIns="37381" rtlCol="0">
            <a:spAutoFit/>
          </a:bodyPr>
          <a:lstStyle/>
          <a:p>
            <a:r>
              <a:rPr lang="en-US" sz="2400" smtClean="0">
                <a:solidFill>
                  <a:srgbClr val="0000FF"/>
                </a:solidFill>
                <a:latin typeface="Arial" pitchFamily="34" charset="0"/>
                <a:cs typeface="Arial" pitchFamily="34" charset="0"/>
              </a:rPr>
              <a:t>Original price (p) </a:t>
            </a:r>
            <a:endParaRPr lang="en-US" sz="2400">
              <a:solidFill>
                <a:srgbClr val="0000FF"/>
              </a:solidFill>
              <a:latin typeface="Arial" pitchFamily="34" charset="0"/>
              <a:cs typeface="Arial" pitchFamily="34" charset="0"/>
            </a:endParaRPr>
          </a:p>
        </p:txBody>
      </p:sp>
      <p:sp>
        <p:nvSpPr>
          <p:cNvPr id="25" name="TextBox 24"/>
          <p:cNvSpPr txBox="1"/>
          <p:nvPr/>
        </p:nvSpPr>
        <p:spPr>
          <a:xfrm>
            <a:off x="68580" y="1090844"/>
            <a:ext cx="9258300" cy="814156"/>
          </a:xfrm>
          <a:prstGeom prst="rect">
            <a:avLst/>
          </a:prstGeom>
          <a:noFill/>
        </p:spPr>
        <p:txBody>
          <a:bodyPr vert="horz" lIns="74761" tIns="37381" rIns="74761" bIns="37381" rtlCol="0">
            <a:spAutoFit/>
          </a:bodyPr>
          <a:lstStyle/>
          <a:p>
            <a:pPr algn="ctr"/>
            <a:r>
              <a:rPr lang="en-US" sz="2400" b="1" dirty="0" smtClean="0">
                <a:solidFill>
                  <a:srgbClr val="0000FF"/>
                </a:solidFill>
                <a:latin typeface="Arial" pitchFamily="34" charset="0"/>
                <a:cs typeface="Arial" pitchFamily="34" charset="0"/>
              </a:rPr>
              <a:t>Can you find an equation that will satisfy the total                                  cost of the video game (t) if given the original price (p)?  </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682853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579548"/>
            <a:ext cx="8608196"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9</a:t>
            </a:r>
          </a:p>
        </p:txBody>
      </p:sp>
      <p:sp>
        <p:nvSpPr>
          <p:cNvPr id="3" name="TextBox 2"/>
          <p:cNvSpPr txBox="1"/>
          <p:nvPr/>
        </p:nvSpPr>
        <p:spPr>
          <a:xfrm>
            <a:off x="1322070" y="579548"/>
            <a:ext cx="8126730" cy="1799041"/>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Henry downloads songs into iTunes. The amount of time it takes him to download a song depends on the song's file size.</a:t>
            </a:r>
          </a:p>
          <a:p>
            <a:r>
              <a:rPr lang="en-US" sz="2800" b="1">
                <a:solidFill>
                  <a:srgbClr val="000000"/>
                </a:solidFill>
                <a:latin typeface="Arial" pitchFamily="34" charset="0"/>
                <a:cs typeface="Arial" pitchFamily="34" charset="0"/>
              </a:rPr>
              <a:t>Which is the independent variable?</a:t>
            </a:r>
          </a:p>
        </p:txBody>
      </p:sp>
      <p:sp>
        <p:nvSpPr>
          <p:cNvPr id="4" name="TextBox 3"/>
          <p:cNvSpPr txBox="1"/>
          <p:nvPr/>
        </p:nvSpPr>
        <p:spPr>
          <a:xfrm>
            <a:off x="1828800" y="2469123"/>
            <a:ext cx="35890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60320" y="2469123"/>
            <a:ext cx="35890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Download time</a:t>
            </a:r>
          </a:p>
        </p:txBody>
      </p:sp>
      <p:sp>
        <p:nvSpPr>
          <p:cNvPr id="6" name="TextBox 5"/>
          <p:cNvSpPr txBox="1"/>
          <p:nvPr/>
        </p:nvSpPr>
        <p:spPr>
          <a:xfrm>
            <a:off x="1828800" y="2922621"/>
            <a:ext cx="252603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560320" y="2922621"/>
            <a:ext cx="252603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File size</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83296"/>
            <a:ext cx="3108960" cy="46275"/>
          </a:xfrm>
          <a:prstGeom prst="rect">
            <a:avLst/>
          </a:prstGeom>
          <a:solidFill>
            <a:scrgbClr r="0" g="0" b="0">
              <a:alpha val="0"/>
            </a:scrgbClr>
          </a:solidFill>
        </p:spPr>
      </p:pic>
      <p:sp>
        <p:nvSpPr>
          <p:cNvPr id="9" name="Oval 8"/>
          <p:cNvSpPr/>
          <p:nvPr/>
        </p:nvSpPr>
        <p:spPr>
          <a:xfrm>
            <a:off x="1447800" y="2590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0" name="Oval 9"/>
          <p:cNvSpPr/>
          <p:nvPr/>
        </p:nvSpPr>
        <p:spPr>
          <a:xfrm>
            <a:off x="1447800" y="29897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2040825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91489"/>
            <a:ext cx="88456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10</a:t>
            </a:r>
          </a:p>
        </p:txBody>
      </p:sp>
      <p:sp>
        <p:nvSpPr>
          <p:cNvPr id="3" name="TextBox 2"/>
          <p:cNvSpPr txBox="1"/>
          <p:nvPr/>
        </p:nvSpPr>
        <p:spPr>
          <a:xfrm>
            <a:off x="1112519" y="591489"/>
            <a:ext cx="8126730" cy="1799041"/>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If it takes 50 seconds to download one megabyte, which equation represents this scenario ? Use the variable t for download time and s for file size.</a:t>
            </a:r>
          </a:p>
        </p:txBody>
      </p:sp>
      <p:sp>
        <p:nvSpPr>
          <p:cNvPr id="4" name="TextBox 3"/>
          <p:cNvSpPr txBox="1"/>
          <p:nvPr/>
        </p:nvSpPr>
        <p:spPr>
          <a:xfrm>
            <a:off x="1779270" y="2396625"/>
            <a:ext cx="226314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510790" y="2396625"/>
            <a:ext cx="226314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s = 50t</a:t>
            </a:r>
          </a:p>
        </p:txBody>
      </p:sp>
      <p:sp>
        <p:nvSpPr>
          <p:cNvPr id="6" name="TextBox 5"/>
          <p:cNvSpPr txBox="1"/>
          <p:nvPr/>
        </p:nvSpPr>
        <p:spPr>
          <a:xfrm>
            <a:off x="1779270" y="2850123"/>
            <a:ext cx="227457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510790" y="2850123"/>
            <a:ext cx="227457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t = 50s</a:t>
            </a:r>
          </a:p>
        </p:txBody>
      </p:sp>
      <p:sp>
        <p:nvSpPr>
          <p:cNvPr id="8" name="TextBox 7"/>
          <p:cNvSpPr txBox="1"/>
          <p:nvPr/>
        </p:nvSpPr>
        <p:spPr>
          <a:xfrm>
            <a:off x="1779270" y="3303621"/>
            <a:ext cx="259461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510790" y="3303621"/>
            <a:ext cx="259461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50 - s = t</a:t>
            </a:r>
          </a:p>
        </p:txBody>
      </p:sp>
      <p:pic>
        <p:nvPicPr>
          <p:cNvPr id="10" name="Picture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83296"/>
            <a:ext cx="3108960" cy="46275"/>
          </a:xfrm>
          <a:prstGeom prst="rect">
            <a:avLst/>
          </a:prstGeom>
          <a:solidFill>
            <a:scrgbClr r="0" g="0" b="0">
              <a:alpha val="0"/>
            </a:scrgbClr>
          </a:solidFill>
        </p:spPr>
      </p:pic>
      <p:sp>
        <p:nvSpPr>
          <p:cNvPr id="11" name="Oval 10"/>
          <p:cNvSpPr/>
          <p:nvPr/>
        </p:nvSpPr>
        <p:spPr>
          <a:xfrm>
            <a:off x="1295400" y="2514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2" name="Oval 11"/>
          <p:cNvSpPr/>
          <p:nvPr/>
        </p:nvSpPr>
        <p:spPr>
          <a:xfrm>
            <a:off x="1295400" y="293926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3" name="Oval 12"/>
          <p:cNvSpPr/>
          <p:nvPr/>
        </p:nvSpPr>
        <p:spPr>
          <a:xfrm>
            <a:off x="1295400" y="343372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57514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5"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4</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2534"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804863"/>
            <a:ext cx="8255000" cy="892552"/>
          </a:xfrm>
          <a:prstGeom prst="rect">
            <a:avLst/>
          </a:prstGeom>
          <a:noFill/>
        </p:spPr>
        <p:txBody>
          <a:bodyPr wrap="square" rtlCol="0">
            <a:spAutoFit/>
          </a:bodyPr>
          <a:lstStyle/>
          <a:p>
            <a:r>
              <a:rPr lang="en-US" b="1" dirty="0" smtClean="0"/>
              <a:t>Remember…</a:t>
            </a:r>
            <a:br>
              <a:rPr lang="en-US" b="1" dirty="0" smtClean="0"/>
            </a:br>
            <a:endParaRPr lang="en-US" b="1" dirty="0" smtClean="0"/>
          </a:p>
          <a:p>
            <a:r>
              <a:rPr lang="en-US" sz="1600" b="1" dirty="0" smtClean="0"/>
              <a:t>A </a:t>
            </a:r>
            <a:r>
              <a:rPr lang="en-US" sz="1600" b="1" u="sng" dirty="0" smtClean="0">
                <a:solidFill>
                  <a:schemeClr val="accent6">
                    <a:lumMod val="75000"/>
                  </a:schemeClr>
                </a:solidFill>
              </a:rPr>
              <a:t>variable</a:t>
            </a:r>
            <a:r>
              <a:rPr lang="en-US" sz="1600" b="1" dirty="0" smtClean="0">
                <a:solidFill>
                  <a:schemeClr val="accent6">
                    <a:lumMod val="75000"/>
                  </a:schemeClr>
                </a:solidFill>
              </a:rPr>
              <a:t> </a:t>
            </a:r>
            <a:r>
              <a:rPr lang="en-US" sz="1600" b="1" dirty="0" smtClean="0"/>
              <a:t>is a letter or symbol that represents an unknown number. They change (or </a:t>
            </a:r>
            <a:r>
              <a:rPr lang="en-US" sz="1600" b="1" u="sng" dirty="0" smtClean="0"/>
              <a:t>VARY</a:t>
            </a:r>
            <a:r>
              <a:rPr lang="en-US" sz="1600" b="1" dirty="0" smtClean="0"/>
              <a:t>)!</a:t>
            </a:r>
            <a:endParaRPr lang="en-US" sz="1600" b="1" dirty="0"/>
          </a:p>
        </p:txBody>
      </p:sp>
      <p:sp>
        <p:nvSpPr>
          <p:cNvPr id="11" name="TextBox 10"/>
          <p:cNvSpPr txBox="1"/>
          <p:nvPr/>
        </p:nvSpPr>
        <p:spPr>
          <a:xfrm>
            <a:off x="660400" y="1728193"/>
            <a:ext cx="8255000" cy="1261884"/>
          </a:xfrm>
          <a:prstGeom prst="rect">
            <a:avLst/>
          </a:prstGeom>
          <a:noFill/>
        </p:spPr>
        <p:txBody>
          <a:bodyPr wrap="square" rtlCol="0">
            <a:spAutoFit/>
          </a:bodyPr>
          <a:lstStyle/>
          <a:p>
            <a:r>
              <a:rPr lang="en-US" dirty="0" smtClean="0">
                <a:solidFill>
                  <a:schemeClr val="accent1">
                    <a:lumMod val="75000"/>
                  </a:schemeClr>
                </a:solidFill>
              </a:rPr>
              <a:t>We can make up any </a:t>
            </a:r>
            <a:r>
              <a:rPr lang="en-US" b="1" u="sng" dirty="0" smtClean="0">
                <a:solidFill>
                  <a:schemeClr val="accent6">
                    <a:lumMod val="75000"/>
                  </a:schemeClr>
                </a:solidFill>
              </a:rPr>
              <a:t>variables</a:t>
            </a:r>
            <a:r>
              <a:rPr lang="en-US" b="1" dirty="0" smtClean="0">
                <a:solidFill>
                  <a:schemeClr val="accent6">
                    <a:lumMod val="75000"/>
                  </a:schemeClr>
                </a:solidFill>
              </a:rPr>
              <a:t> </a:t>
            </a:r>
            <a:r>
              <a:rPr lang="en-US" dirty="0" smtClean="0">
                <a:solidFill>
                  <a:schemeClr val="accent1">
                    <a:lumMod val="75000"/>
                  </a:schemeClr>
                </a:solidFill>
              </a:rPr>
              <a:t>to match a given situation!</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Ex. (from Warm-up)                                                      </a:t>
            </a:r>
            <a:r>
              <a:rPr lang="en-US" sz="2000" b="1" dirty="0" err="1" smtClean="0">
                <a:solidFill>
                  <a:schemeClr val="accent2"/>
                </a:solidFill>
              </a:rPr>
              <a:t>g</a:t>
            </a:r>
            <a:r>
              <a:rPr lang="en-US" sz="2000" dirty="0" smtClean="0">
                <a:solidFill>
                  <a:schemeClr val="accent1">
                    <a:lumMod val="75000"/>
                  </a:schemeClr>
                </a:solidFill>
              </a:rPr>
              <a:t> = games played</a:t>
            </a:r>
            <a:br>
              <a:rPr lang="en-US" sz="2000" dirty="0" smtClean="0">
                <a:solidFill>
                  <a:schemeClr val="accent1">
                    <a:lumMod val="75000"/>
                  </a:schemeClr>
                </a:solidFill>
              </a:rPr>
            </a:br>
            <a:r>
              <a:rPr lang="en-US" sz="2000" dirty="0" smtClean="0">
                <a:solidFill>
                  <a:schemeClr val="accent1">
                    <a:lumMod val="75000"/>
                  </a:schemeClr>
                </a:solidFill>
              </a:rPr>
              <a:t>                                                                                 </a:t>
            </a:r>
            <a:r>
              <a:rPr lang="en-US" sz="2000" b="1" dirty="0" smtClean="0">
                <a:solidFill>
                  <a:schemeClr val="accent3">
                    <a:lumMod val="75000"/>
                  </a:schemeClr>
                </a:solidFill>
              </a:rPr>
              <a:t>T</a:t>
            </a:r>
            <a:r>
              <a:rPr lang="en-US" sz="2000" dirty="0" smtClean="0">
                <a:solidFill>
                  <a:schemeClr val="accent1">
                    <a:lumMod val="75000"/>
                  </a:schemeClr>
                </a:solidFill>
              </a:rPr>
              <a:t> = total cost </a:t>
            </a:r>
            <a:r>
              <a:rPr lang="en-US" sz="2000" b="1" dirty="0" smtClean="0">
                <a:solidFill>
                  <a:schemeClr val="accent6">
                    <a:lumMod val="75000"/>
                  </a:schemeClr>
                </a:solidFill>
              </a:rPr>
              <a:t> </a:t>
            </a:r>
            <a:r>
              <a:rPr lang="en-US" sz="2000" dirty="0" smtClean="0">
                <a:solidFill>
                  <a:schemeClr val="accent1">
                    <a:lumMod val="75000"/>
                  </a:schemeClr>
                </a:solidFill>
              </a:rPr>
              <a:t> </a:t>
            </a:r>
            <a:endParaRPr lang="en-US" sz="2000" dirty="0">
              <a:solidFill>
                <a:schemeClr val="accent1">
                  <a:lumMod val="75000"/>
                </a:schemeClr>
              </a:solidFill>
            </a:endParaRPr>
          </a:p>
        </p:txBody>
      </p:sp>
      <p:cxnSp>
        <p:nvCxnSpPr>
          <p:cNvPr id="15" name="Straight Arrow Connector 14"/>
          <p:cNvCxnSpPr/>
          <p:nvPr/>
        </p:nvCxnSpPr>
        <p:spPr>
          <a:xfrm>
            <a:off x="3657600" y="2133600"/>
            <a:ext cx="1600200" cy="381000"/>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133600"/>
            <a:ext cx="1600200" cy="609600"/>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25" name="Explosion 1 24"/>
          <p:cNvSpPr/>
          <p:nvPr/>
        </p:nvSpPr>
        <p:spPr>
          <a:xfrm>
            <a:off x="2438583" y="1600201"/>
            <a:ext cx="1523817" cy="685800"/>
          </a:xfrm>
          <a:prstGeom prst="irregularSeal1">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57200" y="2990077"/>
            <a:ext cx="8255000" cy="369332"/>
          </a:xfrm>
          <a:prstGeom prst="rect">
            <a:avLst/>
          </a:prstGeom>
          <a:noFill/>
        </p:spPr>
        <p:txBody>
          <a:bodyPr wrap="square" rtlCol="0">
            <a:spAutoFit/>
          </a:bodyPr>
          <a:lstStyle/>
          <a:p>
            <a:r>
              <a:rPr lang="en-US" b="1" dirty="0" smtClean="0"/>
              <a:t>These variables become useful to write algebraic “rules” or equations!</a:t>
            </a:r>
            <a:endParaRPr lang="en-US" b="1" dirty="0"/>
          </a:p>
        </p:txBody>
      </p:sp>
      <p:sp>
        <p:nvSpPr>
          <p:cNvPr id="30" name="TextBox 29"/>
          <p:cNvSpPr txBox="1"/>
          <p:nvPr/>
        </p:nvSpPr>
        <p:spPr>
          <a:xfrm>
            <a:off x="1143000" y="3581400"/>
            <a:ext cx="4292600" cy="430887"/>
          </a:xfrm>
          <a:prstGeom prst="rect">
            <a:avLst/>
          </a:prstGeom>
          <a:noFill/>
        </p:spPr>
        <p:txBody>
          <a:bodyPr wrap="square" rtlCol="0">
            <a:spAutoFit/>
          </a:bodyPr>
          <a:lstStyle/>
          <a:p>
            <a:r>
              <a:rPr lang="en-US" sz="2200" b="1" dirty="0" smtClean="0">
                <a:solidFill>
                  <a:schemeClr val="accent3"/>
                </a:solidFill>
              </a:rPr>
              <a:t>T</a:t>
            </a:r>
            <a:r>
              <a:rPr lang="en-US" sz="2200" b="1" dirty="0" smtClean="0">
                <a:solidFill>
                  <a:schemeClr val="accent1"/>
                </a:solidFill>
              </a:rPr>
              <a:t>  =  5</a:t>
            </a:r>
            <a:r>
              <a:rPr lang="en-US" sz="2200" b="1" dirty="0" smtClean="0">
                <a:solidFill>
                  <a:schemeClr val="accent2"/>
                </a:solidFill>
              </a:rPr>
              <a:t>g</a:t>
            </a:r>
            <a:r>
              <a:rPr lang="en-US" sz="2200" b="1" dirty="0" smtClean="0">
                <a:solidFill>
                  <a:schemeClr val="accent1"/>
                </a:solidFill>
              </a:rPr>
              <a:t>  +  3.50</a:t>
            </a:r>
            <a:endParaRPr lang="en-US" sz="2200" b="1" dirty="0">
              <a:solidFill>
                <a:schemeClr val="accent1"/>
              </a:solidFill>
            </a:endParaRPr>
          </a:p>
        </p:txBody>
      </p:sp>
      <p:pic>
        <p:nvPicPr>
          <p:cNvPr id="31" name="Picture 30" descr="teacherclipart.jpg"/>
          <p:cNvPicPr>
            <a:picLocks noChangeAspect="1"/>
          </p:cNvPicPr>
          <p:nvPr/>
        </p:nvPicPr>
        <p:blipFill>
          <a:blip r:embed="rId9"/>
          <a:stretch>
            <a:fillRect/>
          </a:stretch>
        </p:blipFill>
        <p:spPr>
          <a:xfrm>
            <a:off x="7086600" y="4114800"/>
            <a:ext cx="1828800" cy="1584960"/>
          </a:xfrm>
          <a:prstGeom prst="rect">
            <a:avLst/>
          </a:prstGeom>
        </p:spPr>
      </p:pic>
      <p:sp>
        <p:nvSpPr>
          <p:cNvPr id="32" name="Oval Callout 31"/>
          <p:cNvSpPr/>
          <p:nvPr/>
        </p:nvSpPr>
        <p:spPr>
          <a:xfrm>
            <a:off x="4343400" y="3352800"/>
            <a:ext cx="3429000" cy="1252463"/>
          </a:xfrm>
          <a:prstGeom prst="wedgeEllipseCallout">
            <a:avLst>
              <a:gd name="adj1" fmla="val 46327"/>
              <a:gd name="adj2" fmla="val 53712"/>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648200" y="3581400"/>
            <a:ext cx="2946400" cy="646331"/>
          </a:xfrm>
          <a:prstGeom prst="rect">
            <a:avLst/>
          </a:prstGeom>
          <a:noFill/>
        </p:spPr>
        <p:txBody>
          <a:bodyPr wrap="square" rtlCol="0">
            <a:spAutoFit/>
          </a:bodyPr>
          <a:lstStyle/>
          <a:p>
            <a:r>
              <a:rPr lang="en-US" dirty="0" smtClean="0"/>
              <a:t>What does each part of this</a:t>
            </a:r>
            <a:br>
              <a:rPr lang="en-US" dirty="0" smtClean="0"/>
            </a:br>
            <a:r>
              <a:rPr lang="en-US" dirty="0" smtClean="0"/>
              <a:t>expression represent???</a:t>
            </a:r>
            <a:endParaRPr lang="en-US" dirty="0"/>
          </a:p>
        </p:txBody>
      </p:sp>
      <p:cxnSp>
        <p:nvCxnSpPr>
          <p:cNvPr id="34" name="Straight Arrow Connector 33"/>
          <p:cNvCxnSpPr/>
          <p:nvPr/>
        </p:nvCxnSpPr>
        <p:spPr>
          <a:xfrm rot="5400000" flipH="1" flipV="1">
            <a:off x="1072583" y="4234309"/>
            <a:ext cx="444044" cy="1"/>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51704" y="4456331"/>
            <a:ext cx="685800" cy="523220"/>
          </a:xfrm>
          <a:prstGeom prst="rect">
            <a:avLst/>
          </a:prstGeom>
          <a:noFill/>
        </p:spPr>
        <p:txBody>
          <a:bodyPr wrap="square" rtlCol="0">
            <a:spAutoFit/>
          </a:bodyPr>
          <a:lstStyle/>
          <a:p>
            <a:r>
              <a:rPr lang="en-US" sz="1400" dirty="0" smtClean="0">
                <a:solidFill>
                  <a:srgbClr val="008000"/>
                </a:solidFill>
              </a:rPr>
              <a:t>Total</a:t>
            </a:r>
            <a:br>
              <a:rPr lang="en-US" sz="1400" dirty="0" smtClean="0">
                <a:solidFill>
                  <a:srgbClr val="008000"/>
                </a:solidFill>
              </a:rPr>
            </a:br>
            <a:r>
              <a:rPr lang="en-US" sz="1400" dirty="0" smtClean="0">
                <a:solidFill>
                  <a:srgbClr val="008000"/>
                </a:solidFill>
              </a:rPr>
              <a:t>cost</a:t>
            </a:r>
            <a:endParaRPr lang="en-US" sz="1400" dirty="0">
              <a:solidFill>
                <a:srgbClr val="008000"/>
              </a:solidFill>
            </a:endParaRPr>
          </a:p>
        </p:txBody>
      </p:sp>
      <p:sp>
        <p:nvSpPr>
          <p:cNvPr id="40" name="TextBox 39"/>
          <p:cNvSpPr txBox="1"/>
          <p:nvPr/>
        </p:nvSpPr>
        <p:spPr>
          <a:xfrm>
            <a:off x="1447800" y="4456332"/>
            <a:ext cx="189704" cy="646331"/>
          </a:xfrm>
          <a:prstGeom prst="rect">
            <a:avLst/>
          </a:prstGeom>
          <a:noFill/>
        </p:spPr>
        <p:txBody>
          <a:bodyPr wrap="square" rtlCol="0">
            <a:spAutoFit/>
          </a:bodyPr>
          <a:lstStyle/>
          <a:p>
            <a:r>
              <a:rPr lang="en-US" b="1" dirty="0" smtClean="0">
                <a:solidFill>
                  <a:schemeClr val="accent1"/>
                </a:solidFill>
              </a:rPr>
              <a:t>=</a:t>
            </a:r>
            <a:endParaRPr lang="en-US" dirty="0"/>
          </a:p>
        </p:txBody>
      </p:sp>
      <p:cxnSp>
        <p:nvCxnSpPr>
          <p:cNvPr id="41" name="Straight Arrow Connector 40"/>
          <p:cNvCxnSpPr/>
          <p:nvPr/>
        </p:nvCxnSpPr>
        <p:spPr>
          <a:xfrm rot="16200000" flipV="1">
            <a:off x="1682979" y="4158110"/>
            <a:ext cx="444046" cy="152399"/>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828802" y="4456333"/>
            <a:ext cx="609781" cy="492443"/>
          </a:xfrm>
          <a:prstGeom prst="rect">
            <a:avLst/>
          </a:prstGeom>
          <a:noFill/>
        </p:spPr>
        <p:txBody>
          <a:bodyPr wrap="square" rtlCol="0">
            <a:spAutoFit/>
          </a:bodyPr>
          <a:lstStyle/>
          <a:p>
            <a:r>
              <a:rPr lang="en-US" sz="1300" dirty="0" smtClean="0"/>
              <a:t>$5 per</a:t>
            </a:r>
            <a:br>
              <a:rPr lang="en-US" sz="1300" dirty="0" smtClean="0"/>
            </a:br>
            <a:r>
              <a:rPr lang="en-US" sz="1300" dirty="0" smtClean="0">
                <a:solidFill>
                  <a:schemeClr val="accent2"/>
                </a:solidFill>
              </a:rPr>
              <a:t>game</a:t>
            </a:r>
            <a:endParaRPr lang="en-US" sz="1300" dirty="0">
              <a:solidFill>
                <a:schemeClr val="accent2"/>
              </a:solidFill>
            </a:endParaRPr>
          </a:p>
        </p:txBody>
      </p:sp>
      <p:sp>
        <p:nvSpPr>
          <p:cNvPr id="45" name="TextBox 44"/>
          <p:cNvSpPr txBox="1"/>
          <p:nvPr/>
        </p:nvSpPr>
        <p:spPr>
          <a:xfrm>
            <a:off x="2438583" y="4456331"/>
            <a:ext cx="228417" cy="646331"/>
          </a:xfrm>
          <a:prstGeom prst="rect">
            <a:avLst/>
          </a:prstGeom>
          <a:noFill/>
        </p:spPr>
        <p:txBody>
          <a:bodyPr wrap="square" rtlCol="0">
            <a:spAutoFit/>
          </a:bodyPr>
          <a:lstStyle/>
          <a:p>
            <a:r>
              <a:rPr lang="en-US" b="1" dirty="0" smtClean="0">
                <a:solidFill>
                  <a:schemeClr val="accent1"/>
                </a:solidFill>
              </a:rPr>
              <a:t>+</a:t>
            </a:r>
            <a:endParaRPr lang="en-US" dirty="0"/>
          </a:p>
        </p:txBody>
      </p:sp>
      <p:cxnSp>
        <p:nvCxnSpPr>
          <p:cNvPr id="46" name="Straight Arrow Connector 45"/>
          <p:cNvCxnSpPr/>
          <p:nvPr/>
        </p:nvCxnSpPr>
        <p:spPr>
          <a:xfrm rot="16200000" flipV="1">
            <a:off x="2638702" y="4040588"/>
            <a:ext cx="513798" cy="457198"/>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667001" y="4526086"/>
            <a:ext cx="1295399" cy="307777"/>
          </a:xfrm>
          <a:prstGeom prst="rect">
            <a:avLst/>
          </a:prstGeom>
          <a:noFill/>
        </p:spPr>
        <p:txBody>
          <a:bodyPr wrap="square" rtlCol="0">
            <a:spAutoFit/>
          </a:bodyPr>
          <a:lstStyle/>
          <a:p>
            <a:r>
              <a:rPr lang="en-US" sz="1400" dirty="0" smtClean="0"/>
              <a:t>Shoe rental</a:t>
            </a:r>
            <a:endParaRPr lang="en-US" sz="1400" dirty="0"/>
          </a:p>
        </p:txBody>
      </p:sp>
      <p:sp>
        <p:nvSpPr>
          <p:cNvPr id="49" name="TextBox 48"/>
          <p:cNvSpPr txBox="1"/>
          <p:nvPr/>
        </p:nvSpPr>
        <p:spPr>
          <a:xfrm>
            <a:off x="4495800" y="3505200"/>
            <a:ext cx="3098800" cy="1015663"/>
          </a:xfrm>
          <a:prstGeom prst="rect">
            <a:avLst/>
          </a:prstGeom>
          <a:noFill/>
        </p:spPr>
        <p:txBody>
          <a:bodyPr wrap="square" rtlCol="0">
            <a:spAutoFit/>
          </a:bodyPr>
          <a:lstStyle/>
          <a:p>
            <a:r>
              <a:rPr lang="en-US" sz="1500" dirty="0" smtClean="0">
                <a:solidFill>
                  <a:schemeClr val="accent6">
                    <a:lumMod val="75000"/>
                  </a:schemeClr>
                </a:solidFill>
              </a:rPr>
              <a:t>         Many situations have an   </a:t>
            </a:r>
            <a:br>
              <a:rPr lang="en-US" sz="1500" dirty="0" smtClean="0">
                <a:solidFill>
                  <a:schemeClr val="accent6">
                    <a:lumMod val="75000"/>
                  </a:schemeClr>
                </a:solidFill>
              </a:rPr>
            </a:br>
            <a:r>
              <a:rPr lang="en-US" sz="1500" dirty="0" smtClean="0">
                <a:solidFill>
                  <a:schemeClr val="accent1">
                    <a:lumMod val="75000"/>
                  </a:schemeClr>
                </a:solidFill>
              </a:rPr>
              <a:t>       </a:t>
            </a:r>
            <a:r>
              <a:rPr lang="en-US" sz="1500" b="1" dirty="0" smtClean="0">
                <a:solidFill>
                  <a:schemeClr val="accent1">
                    <a:lumMod val="75000"/>
                  </a:schemeClr>
                </a:solidFill>
              </a:rPr>
              <a:t>INDEPENDENT </a:t>
            </a:r>
            <a:r>
              <a:rPr lang="en-US" sz="1500" b="1" dirty="0" smtClean="0">
                <a:solidFill>
                  <a:schemeClr val="accent6">
                    <a:lumMod val="75000"/>
                  </a:schemeClr>
                </a:solidFill>
              </a:rPr>
              <a:t>variable </a:t>
            </a:r>
            <a:r>
              <a:rPr lang="en-US" sz="1500" dirty="0" smtClean="0">
                <a:solidFill>
                  <a:schemeClr val="accent6">
                    <a:lumMod val="75000"/>
                  </a:schemeClr>
                </a:solidFill>
              </a:rPr>
              <a:t>&amp; a </a:t>
            </a:r>
            <a:r>
              <a:rPr lang="en-US" sz="1500" b="1" dirty="0" smtClean="0">
                <a:solidFill>
                  <a:schemeClr val="accent4">
                    <a:lumMod val="75000"/>
                  </a:schemeClr>
                </a:solidFill>
              </a:rPr>
              <a:t>DEPENDENT</a:t>
            </a:r>
            <a:r>
              <a:rPr lang="en-US" sz="1500" b="1" dirty="0" smtClean="0">
                <a:solidFill>
                  <a:schemeClr val="accent6">
                    <a:lumMod val="75000"/>
                  </a:schemeClr>
                </a:solidFill>
              </a:rPr>
              <a:t> variable</a:t>
            </a:r>
            <a:r>
              <a:rPr lang="en-US" sz="1500" dirty="0" smtClean="0">
                <a:solidFill>
                  <a:schemeClr val="accent6">
                    <a:lumMod val="75000"/>
                  </a:schemeClr>
                </a:solidFill>
              </a:rPr>
              <a:t>. Can you guess </a:t>
            </a:r>
            <a:br>
              <a:rPr lang="en-US" sz="1500" dirty="0" smtClean="0">
                <a:solidFill>
                  <a:schemeClr val="accent6">
                    <a:lumMod val="75000"/>
                  </a:schemeClr>
                </a:solidFill>
              </a:rPr>
            </a:br>
            <a:r>
              <a:rPr lang="en-US" sz="1500" dirty="0" smtClean="0">
                <a:solidFill>
                  <a:schemeClr val="accent6">
                    <a:lumMod val="75000"/>
                  </a:schemeClr>
                </a:solidFill>
              </a:rPr>
              <a:t>              which is which here?</a:t>
            </a:r>
            <a:endParaRPr lang="en-US" sz="1500" dirty="0">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1000"/>
                                        <p:tgtEl>
                                          <p:spTgt spid="25"/>
                                        </p:tgtEl>
                                      </p:cBhvr>
                                    </p:animEffect>
                                  </p:childTnLst>
                                  <p:subTnLst>
                                    <p:audio>
                                      <p:cMediaNode>
                                        <p:cTn display="0" masterRel="sameClick">
                                          <p:stCondLst>
                                            <p:cond evt="begin" delay="0">
                                              <p:tn val="9"/>
                                            </p:cond>
                                          </p:stCondLst>
                                          <p:endCondLst>
                                            <p:cond evt="onStopAudio" delay="0">
                                              <p:tgtEl>
                                                <p:sldTgt/>
                                              </p:tgtEl>
                                            </p:cond>
                                          </p:endCondLst>
                                        </p:cTn>
                                        <p:tgtEl>
                                          <p:sndTgt r:embed="rId3" name="Explosion"/>
                                        </p:tgtEl>
                                      </p:cMediaNode>
                                    </p:audio>
                                  </p:sub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slide(fromBottom)">
                                      <p:cBhvr>
                                        <p:cTn id="24" dur="500"/>
                                        <p:tgtEl>
                                          <p:spTgt spid="29"/>
                                        </p:tgtEl>
                                      </p:cBhvr>
                                    </p:animEffect>
                                  </p:childTnLst>
                                </p:cTn>
                              </p:par>
                            </p:childTnLst>
                          </p:cTn>
                        </p:par>
                        <p:par>
                          <p:cTn id="25" fill="hold">
                            <p:stCondLst>
                              <p:cond delay="500"/>
                            </p:stCondLst>
                            <p:childTnLst>
                              <p:par>
                                <p:cTn id="26" presetID="37"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900" decel="100000" fill="hold"/>
                                        <p:tgtEl>
                                          <p:spTgt spid="3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32" fill="hold">
                            <p:stCondLst>
                              <p:cond delay="1500"/>
                            </p:stCondLst>
                            <p:childTnLst>
                              <p:par>
                                <p:cTn id="33" presetID="6" presetClass="entr" presetSubtype="16"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circle(in)">
                                      <p:cBhvr>
                                        <p:cTn id="38" dur="2000"/>
                                        <p:tgtEl>
                                          <p:spTgt spid="33"/>
                                        </p:tgtEl>
                                      </p:cBhvr>
                                    </p:animEffect>
                                  </p:childTnLst>
                                  <p:subTnLst>
                                    <p:audio>
                                      <p:cMediaNode>
                                        <p:cTn display="0" masterRel="sameClick">
                                          <p:stCondLst>
                                            <p:cond evt="begin" delay="0">
                                              <p:tn val="36"/>
                                            </p:cond>
                                          </p:stCondLst>
                                          <p:endCondLst>
                                            <p:cond evt="onStopAudio" delay="0">
                                              <p:tgtEl>
                                                <p:sldTgt/>
                                              </p:tgtEl>
                                            </p:cond>
                                          </p:endCondLst>
                                        </p:cTn>
                                        <p:tgtEl>
                                          <p:sndTgt r:embed="rId4" name="Quack"/>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p:stCondLst>
                              <p:cond delay="500"/>
                            </p:stCondLst>
                            <p:childTnLst>
                              <p:par>
                                <p:cTn id="58" presetID="12" presetClass="entr" presetSubtype="4"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slide(fromBottom)">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22" presetClass="entr" presetSubtype="4"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par>
                          <p:cTn id="68" fill="hold">
                            <p:stCondLst>
                              <p:cond delay="500"/>
                            </p:stCondLst>
                            <p:childTnLst>
                              <p:par>
                                <p:cTn id="69" presetID="42" presetClass="exit" presetSubtype="0" fill="hold" grpId="1" nodeType="afterEffect">
                                  <p:stCondLst>
                                    <p:cond delay="0"/>
                                  </p:stCondLst>
                                  <p:childTnLst>
                                    <p:animEffect transition="out" filter="fade">
                                      <p:cBhvr>
                                        <p:cTn id="70" dur="1000"/>
                                        <p:tgtEl>
                                          <p:spTgt spid="33"/>
                                        </p:tgtEl>
                                      </p:cBhvr>
                                    </p:animEffect>
                                    <p:anim calcmode="lin" valueType="num">
                                      <p:cBhvr>
                                        <p:cTn id="71" dur="1000"/>
                                        <p:tgtEl>
                                          <p:spTgt spid="33"/>
                                        </p:tgtEl>
                                        <p:attrNameLst>
                                          <p:attrName>ppt_x</p:attrName>
                                        </p:attrNameLst>
                                      </p:cBhvr>
                                      <p:tavLst>
                                        <p:tav tm="0">
                                          <p:val>
                                            <p:strVal val="ppt_x"/>
                                          </p:val>
                                        </p:tav>
                                        <p:tav tm="100000">
                                          <p:val>
                                            <p:strVal val="ppt_x"/>
                                          </p:val>
                                        </p:tav>
                                      </p:tavLst>
                                    </p:anim>
                                    <p:anim calcmode="lin" valueType="num">
                                      <p:cBhvr>
                                        <p:cTn id="72" dur="1000"/>
                                        <p:tgtEl>
                                          <p:spTgt spid="33"/>
                                        </p:tgtEl>
                                        <p:attrNameLst>
                                          <p:attrName>ppt_y</p:attrName>
                                        </p:attrNameLst>
                                      </p:cBhvr>
                                      <p:tavLst>
                                        <p:tav tm="0">
                                          <p:val>
                                            <p:strVal val="ppt_y"/>
                                          </p:val>
                                        </p:tav>
                                        <p:tav tm="100000">
                                          <p:val>
                                            <p:strVal val="ppt_y+.1"/>
                                          </p:val>
                                        </p:tav>
                                      </p:tavLst>
                                    </p:anim>
                                    <p:set>
                                      <p:cBhvr>
                                        <p:cTn id="73" dur="1" fill="hold">
                                          <p:stCondLst>
                                            <p:cond delay="999"/>
                                          </p:stCondLst>
                                        </p:cTn>
                                        <p:tgtEl>
                                          <p:spTgt spid="33"/>
                                        </p:tgtEl>
                                        <p:attrNameLst>
                                          <p:attrName>style.visibility</p:attrName>
                                        </p:attrNameLst>
                                      </p:cBhvr>
                                      <p:to>
                                        <p:strVal val="hidden"/>
                                      </p:to>
                                    </p:set>
                                  </p:childTnLst>
                                </p:cTn>
                              </p:par>
                            </p:childTnLst>
                          </p:cTn>
                        </p:par>
                        <p:par>
                          <p:cTn id="74" fill="hold">
                            <p:stCondLst>
                              <p:cond delay="1500"/>
                            </p:stCondLst>
                            <p:childTnLst>
                              <p:par>
                                <p:cTn id="75" presetID="37"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900" decel="100000" fill="hold"/>
                                        <p:tgtEl>
                                          <p:spTgt spid="4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animBg="1"/>
      <p:bldP spid="29" grpId="0"/>
      <p:bldP spid="30" grpId="0"/>
      <p:bldP spid="32" grpId="0" animBg="1"/>
      <p:bldP spid="33" grpId="0"/>
      <p:bldP spid="33" grpId="1"/>
      <p:bldP spid="39" grpId="0"/>
      <p:bldP spid="40" grpId="0"/>
      <p:bldP spid="44" grpId="0"/>
      <p:bldP spid="45"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540" y="595410"/>
            <a:ext cx="797694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11</a:t>
            </a:r>
          </a:p>
        </p:txBody>
      </p:sp>
      <p:sp>
        <p:nvSpPr>
          <p:cNvPr id="3" name="TextBox 2"/>
          <p:cNvSpPr txBox="1"/>
          <p:nvPr/>
        </p:nvSpPr>
        <p:spPr>
          <a:xfrm>
            <a:off x="1167060" y="595410"/>
            <a:ext cx="7976940" cy="506379"/>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Which table represents the equation t = 50s ?</a:t>
            </a:r>
          </a:p>
        </p:txBody>
      </p:sp>
      <p:sp>
        <p:nvSpPr>
          <p:cNvPr id="4" name="TextBox 3"/>
          <p:cNvSpPr txBox="1"/>
          <p:nvPr/>
        </p:nvSpPr>
        <p:spPr>
          <a:xfrm>
            <a:off x="1749894" y="1215499"/>
            <a:ext cx="139446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5567514" y="1252519"/>
            <a:ext cx="140589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1761324" y="3455224"/>
            <a:ext cx="141732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5624664" y="3390438"/>
            <a:ext cx="141732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35061315"/>
              </p:ext>
            </p:extLst>
          </p:nvPr>
        </p:nvGraphicFramePr>
        <p:xfrm>
          <a:off x="2904325" y="1678252"/>
          <a:ext cx="1709585" cy="1406768"/>
        </p:xfrm>
        <a:graphic>
          <a:graphicData uri="http://schemas.openxmlformats.org/drawingml/2006/table">
            <a:tbl>
              <a:tblPr firstRow="1" bandRow="1">
                <a:tableStyleId>{5C22544A-7EE6-4342-B048-85BDC9FD1C3A}</a:tableStyleId>
              </a:tblPr>
              <a:tblGrid>
                <a:gridCol w="877138"/>
                <a:gridCol w="832447"/>
              </a:tblGrid>
              <a:tr h="351692">
                <a:tc>
                  <a:txBody>
                    <a:bodyPr/>
                    <a:lstStyle/>
                    <a:p>
                      <a:r>
                        <a:rPr lang="en-US" sz="1600" b="0" i="0" u="none" baseline="0" smtClean="0">
                          <a:solidFill>
                            <a:srgbClr val="000000"/>
                          </a:solidFill>
                          <a:latin typeface="Times New Roman - 21"/>
                        </a:rPr>
                        <a:t>s</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t</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200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4</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100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2</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1</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59904742"/>
              </p:ext>
            </p:extLst>
          </p:nvPr>
        </p:nvGraphicFramePr>
        <p:xfrm>
          <a:off x="6767665" y="1706017"/>
          <a:ext cx="1709585" cy="1406768"/>
        </p:xfrm>
        <a:graphic>
          <a:graphicData uri="http://schemas.openxmlformats.org/drawingml/2006/table">
            <a:tbl>
              <a:tblPr firstRow="1" bandRow="1">
                <a:tableStyleId>{5C22544A-7EE6-4342-B048-85BDC9FD1C3A}</a:tableStyleId>
              </a:tblPr>
              <a:tblGrid>
                <a:gridCol w="877138"/>
                <a:gridCol w="832447"/>
              </a:tblGrid>
              <a:tr h="351692">
                <a:tc>
                  <a:txBody>
                    <a:bodyPr/>
                    <a:lstStyle/>
                    <a:p>
                      <a:r>
                        <a:rPr lang="en-US" sz="1600" b="0" i="0" u="none" baseline="0" smtClean="0">
                          <a:solidFill>
                            <a:srgbClr val="000000"/>
                          </a:solidFill>
                          <a:latin typeface="Times New Roman - 21"/>
                        </a:rPr>
                        <a:t>s</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t</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4</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200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5</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250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6</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300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69320407"/>
              </p:ext>
            </p:extLst>
          </p:nvPr>
        </p:nvGraphicFramePr>
        <p:xfrm>
          <a:off x="2938615" y="3927232"/>
          <a:ext cx="1709585" cy="1406768"/>
        </p:xfrm>
        <a:graphic>
          <a:graphicData uri="http://schemas.openxmlformats.org/drawingml/2006/table">
            <a:tbl>
              <a:tblPr firstRow="1" bandRow="1">
                <a:tableStyleId>{5C22544A-7EE6-4342-B048-85BDC9FD1C3A}</a:tableStyleId>
              </a:tblPr>
              <a:tblGrid>
                <a:gridCol w="877138"/>
                <a:gridCol w="832447"/>
              </a:tblGrid>
              <a:tr h="351692">
                <a:tc>
                  <a:txBody>
                    <a:bodyPr/>
                    <a:lstStyle/>
                    <a:p>
                      <a:r>
                        <a:rPr lang="en-US" sz="1600" b="0" i="0" u="none" baseline="0" smtClean="0">
                          <a:solidFill>
                            <a:srgbClr val="000000"/>
                          </a:solidFill>
                          <a:latin typeface="Times New Roman - 21"/>
                        </a:rPr>
                        <a:t>s</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t</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200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150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100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1</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43425297"/>
              </p:ext>
            </p:extLst>
          </p:nvPr>
        </p:nvGraphicFramePr>
        <p:xfrm>
          <a:off x="6824815" y="3871701"/>
          <a:ext cx="1709585" cy="1406768"/>
        </p:xfrm>
        <a:graphic>
          <a:graphicData uri="http://schemas.openxmlformats.org/drawingml/2006/table">
            <a:tbl>
              <a:tblPr firstRow="1" bandRow="1">
                <a:tableStyleId>{5C22544A-7EE6-4342-B048-85BDC9FD1C3A}</a:tableStyleId>
              </a:tblPr>
              <a:tblGrid>
                <a:gridCol w="877138"/>
                <a:gridCol w="832447"/>
              </a:tblGrid>
              <a:tr h="351692">
                <a:tc>
                  <a:txBody>
                    <a:bodyPr/>
                    <a:lstStyle/>
                    <a:p>
                      <a:r>
                        <a:rPr lang="en-US" sz="1600" b="0" i="0" u="none" baseline="0" smtClean="0">
                          <a:solidFill>
                            <a:srgbClr val="000000"/>
                          </a:solidFill>
                          <a:latin typeface="Times New Roman - 21"/>
                        </a:rPr>
                        <a:t>s</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t</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1</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51</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2</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52</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51692">
                <a:tc>
                  <a:txBody>
                    <a:bodyPr/>
                    <a:lstStyle/>
                    <a:p>
                      <a:r>
                        <a:rPr lang="en-US" sz="1600" b="0" i="0" u="none" baseline="0" smtClean="0">
                          <a:solidFill>
                            <a:srgbClr val="000000"/>
                          </a:solidFill>
                          <a:latin typeface="Times New Roman - 21"/>
                        </a:rPr>
                        <a:t>3</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53</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74041"/>
            <a:ext cx="3108960" cy="46275"/>
          </a:xfrm>
          <a:prstGeom prst="rect">
            <a:avLst/>
          </a:prstGeom>
          <a:solidFill>
            <a:scrgbClr r="0" g="0" b="0">
              <a:alpha val="0"/>
            </a:scrgbClr>
          </a:solidFill>
        </p:spPr>
      </p:pic>
      <p:sp>
        <p:nvSpPr>
          <p:cNvPr id="13" name="Oval 12"/>
          <p:cNvSpPr/>
          <p:nvPr/>
        </p:nvSpPr>
        <p:spPr>
          <a:xfrm>
            <a:off x="1219200" y="130827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4" name="Oval 13"/>
          <p:cNvSpPr/>
          <p:nvPr/>
        </p:nvSpPr>
        <p:spPr>
          <a:xfrm>
            <a:off x="1219200" y="350992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5" name="Oval 14"/>
          <p:cNvSpPr/>
          <p:nvPr/>
        </p:nvSpPr>
        <p:spPr>
          <a:xfrm>
            <a:off x="5257800" y="1371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6" name="Oval 15"/>
          <p:cNvSpPr/>
          <p:nvPr/>
        </p:nvSpPr>
        <p:spPr>
          <a:xfrm>
            <a:off x="5257800" y="350992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465304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0" y="533710"/>
            <a:ext cx="8579529"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12</a:t>
            </a:r>
          </a:p>
        </p:txBody>
      </p:sp>
      <p:sp>
        <p:nvSpPr>
          <p:cNvPr id="3" name="TextBox 2"/>
          <p:cNvSpPr txBox="1"/>
          <p:nvPr/>
        </p:nvSpPr>
        <p:spPr>
          <a:xfrm>
            <a:off x="1169670" y="533710"/>
            <a:ext cx="7848009" cy="2229928"/>
          </a:xfrm>
          <a:prstGeom prst="rect">
            <a:avLst/>
          </a:prstGeom>
          <a:noFill/>
        </p:spPr>
        <p:txBody>
          <a:bodyPr vert="horz" wrap="square" lIns="74761" tIns="37381" rIns="74761" bIns="37381" rtlCol="0">
            <a:spAutoFit/>
          </a:bodyPr>
          <a:lstStyle/>
          <a:p>
            <a:r>
              <a:rPr lang="en-US" sz="2800" b="1" dirty="0">
                <a:solidFill>
                  <a:srgbClr val="000000"/>
                </a:solidFill>
                <a:latin typeface="Arial" pitchFamily="34" charset="0"/>
                <a:cs typeface="Arial" pitchFamily="34" charset="0"/>
              </a:rPr>
              <a:t>Find the missing value in this table.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It takes Jonathan 6 minutes to run a mile. Let t represent the number of minutes and d represent the number of miles.</a:t>
            </a:r>
          </a:p>
        </p:txBody>
      </p:sp>
      <p:graphicFrame>
        <p:nvGraphicFramePr>
          <p:cNvPr id="4" name="Table 3"/>
          <p:cNvGraphicFramePr>
            <a:graphicFrameLocks noGrp="1"/>
          </p:cNvGraphicFramePr>
          <p:nvPr>
            <p:extLst>
              <p:ext uri="{D42A27DB-BD31-4B8C-83A1-F6EECF244321}">
                <p14:modId xmlns:p14="http://schemas.microsoft.com/office/powerpoint/2010/main" val="845142600"/>
              </p:ext>
            </p:extLst>
          </p:nvPr>
        </p:nvGraphicFramePr>
        <p:xfrm>
          <a:off x="2362200" y="3128829"/>
          <a:ext cx="3747097" cy="1138371"/>
        </p:xfrm>
        <a:graphic>
          <a:graphicData uri="http://schemas.openxmlformats.org/drawingml/2006/table">
            <a:tbl>
              <a:tblPr firstRow="1" bandRow="1">
                <a:tableStyleId>{5C22544A-7EE6-4342-B048-85BDC9FD1C3A}</a:tableStyleId>
              </a:tblPr>
              <a:tblGrid>
                <a:gridCol w="1933156"/>
                <a:gridCol w="1813941"/>
              </a:tblGrid>
              <a:tr h="379457">
                <a:tc>
                  <a:txBody>
                    <a:bodyPr/>
                    <a:lstStyle/>
                    <a:p>
                      <a:pPr algn="ctr"/>
                      <a:r>
                        <a:rPr lang="en-US" sz="1800" b="1" i="0" u="none" baseline="0" dirty="0" smtClean="0">
                          <a:solidFill>
                            <a:srgbClr val="000000"/>
                          </a:solidFill>
                          <a:latin typeface="Arial" pitchFamily="34" charset="0"/>
                          <a:cs typeface="Arial" pitchFamily="34" charset="0"/>
                        </a:rPr>
                        <a:t>(t)</a:t>
                      </a:r>
                      <a:endParaRPr lang="en-US" sz="1800" b="1"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1" i="0" u="none" baseline="0" smtClean="0">
                          <a:solidFill>
                            <a:srgbClr val="000000"/>
                          </a:solidFill>
                          <a:latin typeface="Arial" pitchFamily="34" charset="0"/>
                          <a:cs typeface="Arial" pitchFamily="34" charset="0"/>
                        </a:rPr>
                        <a:t>(d)</a:t>
                      </a:r>
                      <a:endParaRPr lang="en-US" sz="1800" b="1" i="0" u="none" baseline="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9457">
                <a:tc>
                  <a:txBody>
                    <a:bodyPr/>
                    <a:lstStyle/>
                    <a:p>
                      <a:pPr algn="ctr"/>
                      <a:r>
                        <a:rPr lang="en-US" sz="1800" b="0" i="0" u="none" baseline="0" dirty="0" smtClean="0">
                          <a:solidFill>
                            <a:srgbClr val="000000"/>
                          </a:solidFill>
                          <a:latin typeface="Arial" pitchFamily="34" charset="0"/>
                          <a:cs typeface="Arial" pitchFamily="34" charset="0"/>
                        </a:rPr>
                        <a:t>6</a:t>
                      </a:r>
                      <a:endParaRPr lang="en-US" sz="18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smtClean="0">
                          <a:solidFill>
                            <a:srgbClr val="000000"/>
                          </a:solidFill>
                          <a:latin typeface="Arial" pitchFamily="34" charset="0"/>
                          <a:cs typeface="Arial" pitchFamily="34" charset="0"/>
                        </a:rPr>
                        <a:t>1</a:t>
                      </a:r>
                      <a:endParaRPr lang="en-US" sz="1800" b="0" i="0" u="none" baseline="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9457">
                <a:tc>
                  <a:txBody>
                    <a:bodyPr/>
                    <a:lstStyle/>
                    <a:p>
                      <a:pPr algn="ctr"/>
                      <a:r>
                        <a:rPr lang="en-US" sz="1800" b="0" i="0" u="none" baseline="0" dirty="0" smtClean="0">
                          <a:solidFill>
                            <a:srgbClr val="000000"/>
                          </a:solidFill>
                          <a:latin typeface="Arial" pitchFamily="34" charset="0"/>
                          <a:cs typeface="Arial" pitchFamily="34" charset="0"/>
                        </a:rPr>
                        <a:t>18</a:t>
                      </a:r>
                      <a:endParaRPr lang="en-US" sz="18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800" b="0" i="0" u="none" baseline="0" dirty="0" smtClean="0">
                          <a:solidFill>
                            <a:srgbClr val="000000"/>
                          </a:solidFill>
                          <a:latin typeface="Arial" pitchFamily="34" charset="0"/>
                          <a:cs typeface="Arial" pitchFamily="34" charset="0"/>
                        </a:rPr>
                        <a:t>?</a:t>
                      </a:r>
                      <a:endParaRPr lang="en-US" sz="18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92551"/>
            <a:ext cx="3657600" cy="46275"/>
          </a:xfrm>
          <a:prstGeom prst="rect">
            <a:avLst/>
          </a:prstGeom>
          <a:solidFill>
            <a:scrgbClr r="0" g="0" b="0">
              <a:alpha val="0"/>
            </a:scrgbClr>
          </a:solidFill>
        </p:spPr>
      </p:pic>
    </p:spTree>
    <p:extLst>
      <p:ext uri="{BB962C8B-B14F-4D97-AF65-F5344CB8AC3E}">
        <p14:creationId xmlns:p14="http://schemas.microsoft.com/office/powerpoint/2010/main" val="478631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951" y="606786"/>
            <a:ext cx="825126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13</a:t>
            </a:r>
          </a:p>
        </p:txBody>
      </p:sp>
      <p:sp>
        <p:nvSpPr>
          <p:cNvPr id="3" name="TextBox 2"/>
          <p:cNvSpPr txBox="1"/>
          <p:nvPr/>
        </p:nvSpPr>
        <p:spPr>
          <a:xfrm>
            <a:off x="1093470" y="606786"/>
            <a:ext cx="812673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Use the equation  y = 5x  to complete the table.</a:t>
            </a:r>
          </a:p>
        </p:txBody>
      </p:sp>
      <p:sp>
        <p:nvSpPr>
          <p:cNvPr id="4" name="TextBox 3"/>
          <p:cNvSpPr txBox="1"/>
          <p:nvPr/>
        </p:nvSpPr>
        <p:spPr>
          <a:xfrm>
            <a:off x="1760220" y="3657600"/>
            <a:ext cx="138303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1760220" y="4114800"/>
            <a:ext cx="140589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1760220" y="4596063"/>
            <a:ext cx="142875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1794510" y="5132857"/>
            <a:ext cx="142875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28331329"/>
              </p:ext>
            </p:extLst>
          </p:nvPr>
        </p:nvGraphicFramePr>
        <p:xfrm>
          <a:off x="2305050" y="1219781"/>
          <a:ext cx="4383291" cy="2210941"/>
        </p:xfrm>
        <a:graphic>
          <a:graphicData uri="http://schemas.openxmlformats.org/drawingml/2006/table">
            <a:tbl>
              <a:tblPr firstRow="1" bandRow="1">
                <a:tableStyleId>{5C22544A-7EE6-4342-B048-85BDC9FD1C3A}</a:tableStyleId>
              </a:tblPr>
              <a:tblGrid>
                <a:gridCol w="2231822"/>
                <a:gridCol w="2151469"/>
              </a:tblGrid>
              <a:tr h="552712">
                <a:tc>
                  <a:txBody>
                    <a:bodyPr/>
                    <a:lstStyle/>
                    <a:p>
                      <a:pPr algn="ctr"/>
                      <a:r>
                        <a:rPr lang="en-US" sz="2200" b="1" i="0" u="none" baseline="0" dirty="0" smtClean="0">
                          <a:solidFill>
                            <a:srgbClr val="000000"/>
                          </a:solidFill>
                          <a:latin typeface="Times New Roman - 30"/>
                        </a:rPr>
                        <a:t>x</a:t>
                      </a:r>
                      <a:endParaRPr lang="en-US" sz="2200" b="1" i="0" u="none" baseline="0" dirty="0">
                        <a:solidFill>
                          <a:srgbClr val="000000"/>
                        </a:solidFill>
                        <a:latin typeface="Times New Roman - 3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1" i="0" u="none" baseline="0" smtClean="0">
                          <a:solidFill>
                            <a:srgbClr val="000000"/>
                          </a:solidFill>
                          <a:latin typeface="Times New Roman - 29"/>
                        </a:rPr>
                        <a:t>y</a:t>
                      </a:r>
                      <a:endParaRPr lang="en-US" sz="2200" b="1" i="0" u="none" baseline="0">
                        <a:solidFill>
                          <a:srgbClr val="000000"/>
                        </a:solidFill>
                        <a:latin typeface="Times New Roman - 29"/>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52712">
                <a:tc>
                  <a:txBody>
                    <a:bodyPr/>
                    <a:lstStyle/>
                    <a:p>
                      <a:pPr algn="ctr"/>
                      <a:r>
                        <a:rPr lang="en-US" sz="2000" b="0" i="0" u="none" baseline="0" dirty="0" smtClean="0">
                          <a:solidFill>
                            <a:srgbClr val="000000"/>
                          </a:solidFill>
                          <a:latin typeface="Times New Roman - 26"/>
                        </a:rPr>
                        <a:t>20</a:t>
                      </a:r>
                      <a:endParaRPr lang="en-US" sz="2000" b="0" i="0" u="none" baseline="0" dirty="0">
                        <a:solidFill>
                          <a:srgbClr val="000000"/>
                        </a:solidFill>
                        <a:latin typeface="Times New Roman - 26"/>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1" i="0" u="none" baseline="0" smtClean="0">
                          <a:solidFill>
                            <a:srgbClr val="FF0000"/>
                          </a:solidFill>
                          <a:latin typeface="Times New Roman - 26"/>
                        </a:rPr>
                        <a:t>?</a:t>
                      </a:r>
                      <a:endParaRPr lang="en-US" sz="2000" b="1" i="0" u="none" baseline="0">
                        <a:solidFill>
                          <a:srgbClr val="FF0000"/>
                        </a:solidFill>
                        <a:latin typeface="Times New Roman - 26"/>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52805">
                <a:tc>
                  <a:txBody>
                    <a:bodyPr/>
                    <a:lstStyle/>
                    <a:p>
                      <a:pPr algn="ctr"/>
                      <a:r>
                        <a:rPr lang="en-US" sz="2200" b="1" i="0" u="none" baseline="0" dirty="0" smtClean="0">
                          <a:solidFill>
                            <a:srgbClr val="0000FF"/>
                          </a:solidFill>
                          <a:latin typeface="Times New Roman - 30"/>
                        </a:rPr>
                        <a:t>?</a:t>
                      </a:r>
                      <a:endParaRPr lang="en-US" sz="2200" b="1" i="0" u="none" baseline="0" dirty="0">
                        <a:solidFill>
                          <a:srgbClr val="0000FF"/>
                        </a:solidFill>
                        <a:latin typeface="Times New Roman - 3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000" b="0" i="0" u="none" baseline="0" smtClean="0">
                          <a:solidFill>
                            <a:srgbClr val="000000"/>
                          </a:solidFill>
                          <a:latin typeface="Times New Roman - 26"/>
                        </a:rPr>
                        <a:t>150</a:t>
                      </a:r>
                      <a:endParaRPr lang="en-US" sz="2000" b="0" i="0" u="none" baseline="0">
                        <a:solidFill>
                          <a:srgbClr val="000000"/>
                        </a:solidFill>
                        <a:latin typeface="Times New Roman - 26"/>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52712">
                <a:tc>
                  <a:txBody>
                    <a:bodyPr/>
                    <a:lstStyle/>
                    <a:p>
                      <a:pPr algn="ctr"/>
                      <a:r>
                        <a:rPr lang="en-US" sz="2000" b="0" i="0" u="none" baseline="0" dirty="0" smtClean="0">
                          <a:solidFill>
                            <a:srgbClr val="000000"/>
                          </a:solidFill>
                          <a:latin typeface="Times New Roman - 26"/>
                        </a:rPr>
                        <a:t>50</a:t>
                      </a:r>
                      <a:endParaRPr lang="en-US" sz="2000" b="0" i="0" u="none" baseline="0" dirty="0">
                        <a:solidFill>
                          <a:srgbClr val="000000"/>
                        </a:solidFill>
                        <a:latin typeface="Times New Roman - 26"/>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2200" b="1" i="0" u="none" baseline="0" dirty="0" smtClean="0">
                          <a:solidFill>
                            <a:srgbClr val="4B0082"/>
                          </a:solidFill>
                          <a:latin typeface="Times New Roman - 29"/>
                        </a:rPr>
                        <a:t>?</a:t>
                      </a:r>
                      <a:endParaRPr lang="en-US" sz="2200" b="1" i="0" u="none" baseline="0" dirty="0">
                        <a:solidFill>
                          <a:srgbClr val="4B0082"/>
                        </a:solidFill>
                        <a:latin typeface="Times New Roman - 29"/>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9" name="TextBox 8"/>
          <p:cNvSpPr txBox="1"/>
          <p:nvPr/>
        </p:nvSpPr>
        <p:spPr>
          <a:xfrm>
            <a:off x="2708910" y="3703876"/>
            <a:ext cx="5063490" cy="506379"/>
          </a:xfrm>
          <a:prstGeom prst="rect">
            <a:avLst/>
          </a:prstGeom>
          <a:noFill/>
        </p:spPr>
        <p:txBody>
          <a:bodyPr vert="horz" wrap="square" lIns="74761" tIns="37381" rIns="74761" bIns="37381" rtlCol="0">
            <a:spAutoFit/>
          </a:bodyPr>
          <a:lstStyle/>
          <a:p>
            <a:r>
              <a:rPr lang="en-US" sz="2800" b="1" dirty="0">
                <a:solidFill>
                  <a:srgbClr val="FF0000"/>
                </a:solidFill>
                <a:latin typeface="Arial" pitchFamily="34" charset="0"/>
                <a:cs typeface="Arial" pitchFamily="34" charset="0"/>
              </a:rPr>
              <a:t>?</a:t>
            </a:r>
            <a:r>
              <a:rPr lang="en-US" sz="2800" dirty="0">
                <a:solidFill>
                  <a:srgbClr val="000000"/>
                </a:solidFill>
                <a:latin typeface="Arial" pitchFamily="34" charset="0"/>
                <a:cs typeface="Arial" pitchFamily="34" charset="0"/>
              </a:rPr>
              <a:t>=</a:t>
            </a:r>
            <a:r>
              <a:rPr lang="en-US" sz="2800" b="1" dirty="0">
                <a:solidFill>
                  <a:srgbClr val="000000"/>
                </a:solidFill>
                <a:latin typeface="Arial" pitchFamily="34" charset="0"/>
                <a:cs typeface="Arial" pitchFamily="34" charset="0"/>
              </a:rPr>
              <a:t> </a:t>
            </a:r>
            <a:r>
              <a:rPr lang="en-US" sz="2800" dirty="0">
                <a:solidFill>
                  <a:srgbClr val="000000"/>
                </a:solidFill>
                <a:latin typeface="Arial" pitchFamily="34" charset="0"/>
                <a:cs typeface="Arial" pitchFamily="34" charset="0"/>
              </a:rPr>
              <a:t>4</a:t>
            </a:r>
            <a:r>
              <a:rPr lang="en-US" sz="2800" b="1" dirty="0">
                <a:solidFill>
                  <a:srgbClr val="000000"/>
                </a:solidFill>
                <a:latin typeface="Arial" pitchFamily="34" charset="0"/>
                <a:cs typeface="Arial" pitchFamily="34" charset="0"/>
              </a:rPr>
              <a:t>         </a:t>
            </a:r>
            <a:r>
              <a:rPr lang="en-US" sz="2800" b="1" dirty="0">
                <a:solidFill>
                  <a:srgbClr val="0000FF"/>
                </a:solidFill>
                <a:latin typeface="Arial" pitchFamily="34" charset="0"/>
                <a:cs typeface="Arial" pitchFamily="34" charset="0"/>
              </a:rPr>
              <a:t> ?</a:t>
            </a:r>
            <a:r>
              <a:rPr lang="en-US" sz="2800" dirty="0">
                <a:solidFill>
                  <a:srgbClr val="000000"/>
                </a:solidFill>
                <a:latin typeface="Arial" pitchFamily="34" charset="0"/>
                <a:cs typeface="Arial" pitchFamily="34" charset="0"/>
              </a:rPr>
              <a:t>=</a:t>
            </a:r>
            <a:r>
              <a:rPr lang="en-US" sz="2800" b="1" dirty="0">
                <a:solidFill>
                  <a:srgbClr val="000000"/>
                </a:solidFill>
                <a:latin typeface="Arial" pitchFamily="34" charset="0"/>
                <a:cs typeface="Arial" pitchFamily="34" charset="0"/>
              </a:rPr>
              <a:t> </a:t>
            </a:r>
            <a:r>
              <a:rPr lang="en-US" sz="2800" dirty="0">
                <a:solidFill>
                  <a:srgbClr val="000000"/>
                </a:solidFill>
                <a:latin typeface="Arial" pitchFamily="34" charset="0"/>
                <a:cs typeface="Arial" pitchFamily="34" charset="0"/>
              </a:rPr>
              <a:t>30</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      </a:t>
            </a:r>
            <a:r>
              <a:rPr lang="en-US" sz="2800" b="1" dirty="0">
                <a:solidFill>
                  <a:srgbClr val="4B0082"/>
                </a:solidFill>
                <a:latin typeface="Arial" pitchFamily="34" charset="0"/>
                <a:cs typeface="Arial" pitchFamily="34" charset="0"/>
              </a:rPr>
              <a:t>?</a:t>
            </a:r>
            <a:r>
              <a:rPr lang="en-US" sz="2800" dirty="0">
                <a:solidFill>
                  <a:srgbClr val="000000"/>
                </a:solidFill>
                <a:latin typeface="Arial" pitchFamily="34" charset="0"/>
                <a:cs typeface="Arial" pitchFamily="34" charset="0"/>
              </a:rPr>
              <a:t>= 250</a:t>
            </a:r>
          </a:p>
        </p:txBody>
      </p:sp>
      <p:sp>
        <p:nvSpPr>
          <p:cNvPr id="10" name="TextBox 9"/>
          <p:cNvSpPr txBox="1"/>
          <p:nvPr/>
        </p:nvSpPr>
        <p:spPr>
          <a:xfrm>
            <a:off x="2708910" y="4198096"/>
            <a:ext cx="4987290" cy="506379"/>
          </a:xfrm>
          <a:prstGeom prst="rect">
            <a:avLst/>
          </a:prstGeom>
          <a:noFill/>
        </p:spPr>
        <p:txBody>
          <a:bodyPr vert="horz" wrap="square" lIns="74761" tIns="37381" rIns="74761" bIns="37381" rtlCol="0">
            <a:spAutoFit/>
          </a:bodyPr>
          <a:lstStyle/>
          <a:p>
            <a:r>
              <a:rPr lang="en-US" sz="2800" b="1" dirty="0">
                <a:solidFill>
                  <a:srgbClr val="FF0000"/>
                </a:solidFill>
                <a:latin typeface="Arial" pitchFamily="34" charset="0"/>
                <a:cs typeface="Arial" pitchFamily="34" charset="0"/>
              </a:rPr>
              <a:t>?</a:t>
            </a:r>
            <a:r>
              <a:rPr lang="en-US" sz="2800" dirty="0">
                <a:solidFill>
                  <a:srgbClr val="000000"/>
                </a:solidFill>
                <a:latin typeface="Arial" pitchFamily="34" charset="0"/>
                <a:cs typeface="Arial" pitchFamily="34" charset="0"/>
              </a:rPr>
              <a:t>=</a:t>
            </a:r>
            <a:r>
              <a:rPr lang="en-US" sz="2800" b="1" dirty="0">
                <a:solidFill>
                  <a:srgbClr val="000000"/>
                </a:solidFill>
                <a:latin typeface="Arial" pitchFamily="34" charset="0"/>
                <a:cs typeface="Arial" pitchFamily="34" charset="0"/>
              </a:rPr>
              <a:t> </a:t>
            </a:r>
            <a:r>
              <a:rPr lang="en-US" sz="2800" dirty="0">
                <a:solidFill>
                  <a:srgbClr val="000000"/>
                </a:solidFill>
                <a:latin typeface="Arial" pitchFamily="34" charset="0"/>
                <a:cs typeface="Arial" pitchFamily="34" charset="0"/>
              </a:rPr>
              <a:t>4</a:t>
            </a:r>
            <a:r>
              <a:rPr lang="en-US" sz="2800" b="1" dirty="0">
                <a:solidFill>
                  <a:srgbClr val="000000"/>
                </a:solidFill>
                <a:latin typeface="Arial" pitchFamily="34" charset="0"/>
                <a:cs typeface="Arial" pitchFamily="34" charset="0"/>
              </a:rPr>
              <a:t>         </a:t>
            </a:r>
            <a:r>
              <a:rPr lang="en-US" sz="2800" b="1" dirty="0">
                <a:solidFill>
                  <a:srgbClr val="0000FF"/>
                </a:solidFill>
                <a:latin typeface="Arial" pitchFamily="34" charset="0"/>
                <a:cs typeface="Arial" pitchFamily="34" charset="0"/>
              </a:rPr>
              <a:t> ?</a:t>
            </a:r>
            <a:r>
              <a:rPr lang="en-US" sz="2800" dirty="0">
                <a:solidFill>
                  <a:srgbClr val="000000"/>
                </a:solidFill>
                <a:latin typeface="Arial" pitchFamily="34" charset="0"/>
                <a:cs typeface="Arial" pitchFamily="34" charset="0"/>
              </a:rPr>
              <a:t>=</a:t>
            </a:r>
            <a:r>
              <a:rPr lang="en-US" sz="2800" b="1" dirty="0">
                <a:solidFill>
                  <a:srgbClr val="000000"/>
                </a:solidFill>
                <a:latin typeface="Arial" pitchFamily="34" charset="0"/>
                <a:cs typeface="Arial" pitchFamily="34" charset="0"/>
              </a:rPr>
              <a:t> </a:t>
            </a:r>
            <a:r>
              <a:rPr lang="en-US" sz="2800" dirty="0">
                <a:solidFill>
                  <a:srgbClr val="000000"/>
                </a:solidFill>
                <a:latin typeface="Arial" pitchFamily="34" charset="0"/>
                <a:cs typeface="Arial" pitchFamily="34" charset="0"/>
              </a:rPr>
              <a:t>30</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  </a:t>
            </a:r>
            <a:r>
              <a:rPr lang="en-US" sz="2800" b="1" dirty="0">
                <a:solidFill>
                  <a:srgbClr val="4B0082"/>
                </a:solidFill>
                <a:latin typeface="Arial" pitchFamily="34" charset="0"/>
                <a:cs typeface="Arial" pitchFamily="34" charset="0"/>
              </a:rPr>
              <a:t>?</a:t>
            </a:r>
            <a:r>
              <a:rPr lang="en-US" sz="2800" dirty="0">
                <a:solidFill>
                  <a:srgbClr val="000000"/>
                </a:solidFill>
                <a:latin typeface="Arial" pitchFamily="34" charset="0"/>
                <a:cs typeface="Arial" pitchFamily="34" charset="0"/>
              </a:rPr>
              <a:t>= 10</a:t>
            </a:r>
          </a:p>
        </p:txBody>
      </p:sp>
      <p:sp>
        <p:nvSpPr>
          <p:cNvPr id="11" name="TextBox 10"/>
          <p:cNvSpPr txBox="1"/>
          <p:nvPr/>
        </p:nvSpPr>
        <p:spPr>
          <a:xfrm>
            <a:off x="2697480" y="4688614"/>
            <a:ext cx="4846320" cy="506379"/>
          </a:xfrm>
          <a:prstGeom prst="rect">
            <a:avLst/>
          </a:prstGeom>
          <a:noFill/>
        </p:spPr>
        <p:txBody>
          <a:bodyPr vert="horz" wrap="square" lIns="74761" tIns="37381" rIns="74761" bIns="37381" rtlCol="0">
            <a:spAutoFit/>
          </a:bodyPr>
          <a:lstStyle/>
          <a:p>
            <a:r>
              <a:rPr lang="en-US" sz="2800" b="1" dirty="0">
                <a:solidFill>
                  <a:srgbClr val="FF0000"/>
                </a:solidFill>
                <a:latin typeface="Arial" pitchFamily="34" charset="0"/>
                <a:cs typeface="Arial" pitchFamily="34" charset="0"/>
              </a:rPr>
              <a:t>?</a:t>
            </a:r>
            <a:r>
              <a:rPr lang="en-US" sz="2800" dirty="0">
                <a:solidFill>
                  <a:srgbClr val="000000"/>
                </a:solidFill>
                <a:latin typeface="Arial" pitchFamily="34" charset="0"/>
                <a:cs typeface="Arial" pitchFamily="34" charset="0"/>
              </a:rPr>
              <a:t>= 100</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 </a:t>
            </a:r>
            <a:r>
              <a:rPr lang="en-US" sz="2800" b="1" dirty="0">
                <a:solidFill>
                  <a:srgbClr val="0000FF"/>
                </a:solidFill>
                <a:latin typeface="Arial" pitchFamily="34" charset="0"/>
                <a:cs typeface="Arial" pitchFamily="34" charset="0"/>
              </a:rPr>
              <a:t>?</a:t>
            </a:r>
            <a:r>
              <a:rPr lang="en-US" sz="2800" dirty="0">
                <a:solidFill>
                  <a:srgbClr val="000000"/>
                </a:solidFill>
                <a:latin typeface="Arial" pitchFamily="34" charset="0"/>
                <a:cs typeface="Arial" pitchFamily="34" charset="0"/>
              </a:rPr>
              <a:t>=</a:t>
            </a:r>
            <a:r>
              <a:rPr lang="en-US" sz="2800" b="1" dirty="0">
                <a:solidFill>
                  <a:srgbClr val="000000"/>
                </a:solidFill>
                <a:latin typeface="Arial" pitchFamily="34" charset="0"/>
                <a:cs typeface="Arial" pitchFamily="34" charset="0"/>
              </a:rPr>
              <a:t> </a:t>
            </a:r>
            <a:r>
              <a:rPr lang="en-US" sz="2800" dirty="0">
                <a:solidFill>
                  <a:srgbClr val="000000"/>
                </a:solidFill>
                <a:latin typeface="Arial" pitchFamily="34" charset="0"/>
                <a:cs typeface="Arial" pitchFamily="34" charset="0"/>
              </a:rPr>
              <a:t>30</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   </a:t>
            </a:r>
            <a:r>
              <a:rPr lang="en-US" sz="2800" b="1" dirty="0">
                <a:solidFill>
                  <a:srgbClr val="4B0082"/>
                </a:solidFill>
                <a:latin typeface="Arial" pitchFamily="34" charset="0"/>
                <a:cs typeface="Arial" pitchFamily="34" charset="0"/>
              </a:rPr>
              <a:t>?</a:t>
            </a:r>
            <a:r>
              <a:rPr lang="en-US" sz="2800" dirty="0">
                <a:solidFill>
                  <a:srgbClr val="000000"/>
                </a:solidFill>
                <a:latin typeface="Arial" pitchFamily="34" charset="0"/>
                <a:cs typeface="Arial" pitchFamily="34" charset="0"/>
              </a:rPr>
              <a:t>= 250</a:t>
            </a:r>
          </a:p>
        </p:txBody>
      </p:sp>
      <p:sp>
        <p:nvSpPr>
          <p:cNvPr id="12" name="TextBox 11"/>
          <p:cNvSpPr txBox="1"/>
          <p:nvPr/>
        </p:nvSpPr>
        <p:spPr>
          <a:xfrm>
            <a:off x="2697480" y="5179133"/>
            <a:ext cx="5151120" cy="506379"/>
          </a:xfrm>
          <a:prstGeom prst="rect">
            <a:avLst/>
          </a:prstGeom>
          <a:noFill/>
        </p:spPr>
        <p:txBody>
          <a:bodyPr vert="horz" wrap="square" lIns="74761" tIns="37381" rIns="74761" bIns="37381" rtlCol="0">
            <a:spAutoFit/>
          </a:bodyPr>
          <a:lstStyle/>
          <a:p>
            <a:r>
              <a:rPr lang="en-US" sz="2800" b="1" dirty="0">
                <a:solidFill>
                  <a:srgbClr val="FF0000"/>
                </a:solidFill>
                <a:latin typeface="Arial" pitchFamily="34" charset="0"/>
                <a:cs typeface="Arial" pitchFamily="34" charset="0"/>
              </a:rPr>
              <a:t>?</a:t>
            </a:r>
            <a:r>
              <a:rPr lang="en-US" sz="2800" dirty="0">
                <a:solidFill>
                  <a:srgbClr val="000000"/>
                </a:solidFill>
                <a:latin typeface="Arial" pitchFamily="34" charset="0"/>
                <a:cs typeface="Arial" pitchFamily="34" charset="0"/>
              </a:rPr>
              <a:t>=</a:t>
            </a:r>
            <a:r>
              <a:rPr lang="en-US" sz="2800" b="1" dirty="0">
                <a:solidFill>
                  <a:srgbClr val="000000"/>
                </a:solidFill>
                <a:latin typeface="Arial" pitchFamily="34" charset="0"/>
                <a:cs typeface="Arial" pitchFamily="34" charset="0"/>
              </a:rPr>
              <a:t> </a:t>
            </a:r>
            <a:r>
              <a:rPr lang="en-US" sz="2800" dirty="0">
                <a:solidFill>
                  <a:srgbClr val="000000"/>
                </a:solidFill>
                <a:latin typeface="Arial" pitchFamily="34" charset="0"/>
                <a:cs typeface="Arial" pitchFamily="34" charset="0"/>
              </a:rPr>
              <a:t>100</a:t>
            </a:r>
            <a:r>
              <a:rPr lang="en-US" sz="2800" b="1" dirty="0">
                <a:solidFill>
                  <a:srgbClr val="000000"/>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a:t>
            </a:r>
            <a:r>
              <a:rPr lang="en-US" sz="2800" dirty="0">
                <a:solidFill>
                  <a:srgbClr val="000000"/>
                </a:solidFill>
                <a:latin typeface="Arial" pitchFamily="34" charset="0"/>
                <a:cs typeface="Arial" pitchFamily="34" charset="0"/>
              </a:rPr>
              <a:t>=</a:t>
            </a:r>
            <a:r>
              <a:rPr lang="en-US" sz="2800" b="1" dirty="0">
                <a:solidFill>
                  <a:srgbClr val="000000"/>
                </a:solidFill>
                <a:latin typeface="Arial" pitchFamily="34" charset="0"/>
                <a:cs typeface="Arial" pitchFamily="34" charset="0"/>
              </a:rPr>
              <a:t> </a:t>
            </a:r>
            <a:r>
              <a:rPr lang="en-US" sz="2800" dirty="0">
                <a:solidFill>
                  <a:srgbClr val="000000"/>
                </a:solidFill>
                <a:latin typeface="Arial" pitchFamily="34" charset="0"/>
                <a:cs typeface="Arial" pitchFamily="34" charset="0"/>
              </a:rPr>
              <a:t>3</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  </a:t>
            </a:r>
            <a:r>
              <a:rPr lang="en-US" sz="2800" b="1" dirty="0">
                <a:solidFill>
                  <a:srgbClr val="4B0082"/>
                </a:solidFill>
                <a:latin typeface="Arial" pitchFamily="34" charset="0"/>
                <a:cs typeface="Arial" pitchFamily="34" charset="0"/>
              </a:rPr>
              <a:t>?</a:t>
            </a:r>
            <a:r>
              <a:rPr lang="en-US" sz="2800" dirty="0">
                <a:solidFill>
                  <a:srgbClr val="000000"/>
                </a:solidFill>
                <a:latin typeface="Arial" pitchFamily="34" charset="0"/>
                <a:cs typeface="Arial" pitchFamily="34" charset="0"/>
              </a:rPr>
              <a:t>= 10</a:t>
            </a:r>
          </a:p>
        </p:txBody>
      </p:sp>
      <p:pic>
        <p:nvPicPr>
          <p:cNvPr id="13" name="Picture 1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160" y="74041"/>
            <a:ext cx="3108960" cy="46275"/>
          </a:xfrm>
          <a:prstGeom prst="rect">
            <a:avLst/>
          </a:prstGeom>
          <a:solidFill>
            <a:scrgbClr r="0" g="0" b="0">
              <a:alpha val="0"/>
            </a:scrgbClr>
          </a:solidFill>
        </p:spPr>
      </p:pic>
      <p:sp>
        <p:nvSpPr>
          <p:cNvPr id="14" name="Oval 13"/>
          <p:cNvSpPr/>
          <p:nvPr/>
        </p:nvSpPr>
        <p:spPr>
          <a:xfrm>
            <a:off x="1371600" y="375955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5" name="Oval 14"/>
          <p:cNvSpPr/>
          <p:nvPr/>
        </p:nvSpPr>
        <p:spPr>
          <a:xfrm>
            <a:off x="1371600" y="4221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6" name="Oval 15"/>
          <p:cNvSpPr/>
          <p:nvPr/>
        </p:nvSpPr>
        <p:spPr>
          <a:xfrm>
            <a:off x="1371600" y="470443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7" name="Oval 16"/>
          <p:cNvSpPr/>
          <p:nvPr/>
        </p:nvSpPr>
        <p:spPr>
          <a:xfrm>
            <a:off x="1371600" y="5257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73354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1280160" y="1624244"/>
            <a:ext cx="6217920" cy="814156"/>
          </a:xfrm>
          <a:prstGeom prst="rect">
            <a:avLst/>
          </a:prstGeom>
          <a:noFill/>
        </p:spPr>
        <p:txBody>
          <a:bodyPr vert="horz" lIns="74761" tIns="37381" rIns="74761" bIns="37381" rtlCol="0">
            <a:spAutoFit/>
          </a:bodyPr>
          <a:lstStyle/>
          <a:p>
            <a:pPr algn="ctr"/>
            <a:r>
              <a:rPr lang="en-US" sz="4800" b="1" dirty="0">
                <a:solidFill>
                  <a:srgbClr val="0000FF"/>
                </a:solidFill>
                <a:latin typeface="Arial" pitchFamily="34" charset="0"/>
                <a:cs typeface="Arial" pitchFamily="34" charset="0"/>
              </a:rPr>
              <a:t>Graphing Equations</a:t>
            </a:r>
          </a:p>
        </p:txBody>
      </p:sp>
    </p:spTree>
    <p:extLst>
      <p:ext uri="{BB962C8B-B14F-4D97-AF65-F5344CB8AC3E}">
        <p14:creationId xmlns:p14="http://schemas.microsoft.com/office/powerpoint/2010/main" val="1818985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0" y="304800"/>
            <a:ext cx="7223760" cy="1922151"/>
          </a:xfrm>
          <a:prstGeom prst="rect">
            <a:avLst/>
          </a:prstGeom>
          <a:noFill/>
        </p:spPr>
        <p:txBody>
          <a:bodyPr vert="horz" lIns="74761" tIns="37381" rIns="74761" bIns="37381" rtlCol="0">
            <a:spAutoFit/>
          </a:bodyPr>
          <a:lstStyle/>
          <a:p>
            <a:pPr algn="ctr"/>
            <a:r>
              <a:rPr lang="en-US" sz="2400" b="1" smtClean="0">
                <a:solidFill>
                  <a:srgbClr val="0000FF"/>
                </a:solidFill>
                <a:latin typeface="Arial" pitchFamily="34" charset="0"/>
                <a:cs typeface="Arial" pitchFamily="34" charset="0"/>
              </a:rPr>
              <a:t>You have learned that equations and tables are two ways to represent real-life scenarios. </a:t>
            </a:r>
          </a:p>
          <a:p>
            <a:endParaRPr lang="en-US" sz="2400" b="1" smtClean="0">
              <a:solidFill>
                <a:srgbClr val="0000FF"/>
              </a:solidFill>
              <a:latin typeface="Arial" pitchFamily="34" charset="0"/>
              <a:cs typeface="Arial" pitchFamily="34" charset="0"/>
            </a:endParaRPr>
          </a:p>
          <a:p>
            <a:pPr algn="ctr"/>
            <a:r>
              <a:rPr lang="en-US" sz="2400" b="1" smtClean="0">
                <a:solidFill>
                  <a:srgbClr val="0000FF"/>
                </a:solidFill>
                <a:latin typeface="Arial" pitchFamily="34" charset="0"/>
                <a:cs typeface="Arial" pitchFamily="34" charset="0"/>
              </a:rPr>
              <a:t>Equations and tables can also be graphed to represent a real-life scenario.</a:t>
            </a:r>
            <a:endParaRPr lang="en-US" sz="2400" b="1">
              <a:solidFill>
                <a:srgbClr val="0000FF"/>
              </a:solidFill>
              <a:latin typeface="Arial" pitchFamily="34" charset="0"/>
              <a:cs typeface="Arial" pitchFamily="34" charset="0"/>
            </a:endParaRPr>
          </a:p>
        </p:txBody>
      </p:sp>
      <p:sp>
        <p:nvSpPr>
          <p:cNvPr id="3" name="TextBox 2"/>
          <p:cNvSpPr txBox="1"/>
          <p:nvPr/>
        </p:nvSpPr>
        <p:spPr>
          <a:xfrm>
            <a:off x="994410" y="2538353"/>
            <a:ext cx="4572000" cy="3030147"/>
          </a:xfrm>
          <a:prstGeom prst="rect">
            <a:avLst/>
          </a:prstGeom>
          <a:noFill/>
        </p:spPr>
        <p:txBody>
          <a:bodyPr vert="horz" lIns="74761" tIns="37381" rIns="74761" bIns="37381" rtlCol="0">
            <a:spAutoFit/>
          </a:bodyPr>
          <a:lstStyle/>
          <a:p>
            <a:r>
              <a:rPr lang="en-US" sz="2400" b="1" smtClean="0">
                <a:solidFill>
                  <a:srgbClr val="0000FF"/>
                </a:solidFill>
                <a:latin typeface="Arial" pitchFamily="34" charset="0"/>
                <a:cs typeface="Arial" pitchFamily="34" charset="0"/>
              </a:rPr>
              <a:t>Example:</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A cafeteria has an automatic waffle-making machine. The table shows the relationship between the time in hours (x) and the number of waffles the machine can make (y).</a:t>
            </a:r>
            <a:endParaRPr lang="en-US" sz="2400" b="1">
              <a:solidFill>
                <a:srgbClr val="0000FF"/>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73919627"/>
              </p:ext>
            </p:extLst>
          </p:nvPr>
        </p:nvGraphicFramePr>
        <p:xfrm>
          <a:off x="6317246" y="2664997"/>
          <a:ext cx="1683754" cy="2234013"/>
        </p:xfrm>
        <a:graphic>
          <a:graphicData uri="http://schemas.openxmlformats.org/drawingml/2006/table">
            <a:tbl>
              <a:tblPr firstRow="1" bandRow="1">
                <a:tableStyleId>{5C22544A-7EE6-4342-B048-85BDC9FD1C3A}</a:tableStyleId>
              </a:tblPr>
              <a:tblGrid>
                <a:gridCol w="780555"/>
                <a:gridCol w="903199"/>
              </a:tblGrid>
              <a:tr h="383003">
                <a:tc>
                  <a:txBody>
                    <a:bodyPr/>
                    <a:lstStyle/>
                    <a:p>
                      <a:pPr algn="ctr"/>
                      <a:r>
                        <a:rPr lang="en-US" sz="1600" b="0" i="0" u="none" baseline="0" dirty="0" smtClean="0">
                          <a:solidFill>
                            <a:srgbClr val="000000"/>
                          </a:solidFill>
                          <a:latin typeface="Times New Roman - 21"/>
                        </a:rPr>
                        <a:t>(x)</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(y)</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2</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3</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4</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200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5</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250</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3355528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6673486"/>
              </p:ext>
            </p:extLst>
          </p:nvPr>
        </p:nvGraphicFramePr>
        <p:xfrm>
          <a:off x="6559987" y="315291"/>
          <a:ext cx="1822013" cy="2199309"/>
        </p:xfrm>
        <a:graphic>
          <a:graphicData uri="http://schemas.openxmlformats.org/drawingml/2006/table">
            <a:tbl>
              <a:tblPr firstRow="1" bandRow="1">
                <a:tableStyleId>{5C22544A-7EE6-4342-B048-85BDC9FD1C3A}</a:tableStyleId>
              </a:tblPr>
              <a:tblGrid>
                <a:gridCol w="844649"/>
                <a:gridCol w="977364"/>
              </a:tblGrid>
              <a:tr h="348299">
                <a:tc>
                  <a:txBody>
                    <a:bodyPr/>
                    <a:lstStyle/>
                    <a:p>
                      <a:pPr algn="ctr"/>
                      <a:r>
                        <a:rPr lang="en-US" sz="1600" b="0" i="0" u="none" baseline="0" dirty="0" smtClean="0">
                          <a:solidFill>
                            <a:srgbClr val="000000"/>
                          </a:solidFill>
                          <a:latin typeface="Times New Roman - 21"/>
                        </a:rPr>
                        <a:t>(x)</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 (y)</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2</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3</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4</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200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5</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250</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491490" y="425733"/>
            <a:ext cx="5071110" cy="1337376"/>
          </a:xfrm>
          <a:prstGeom prst="rect">
            <a:avLst/>
          </a:prstGeom>
          <a:noFill/>
        </p:spPr>
        <p:txBody>
          <a:bodyPr vert="horz" wrap="square" lIns="74761" tIns="37381" rIns="74761" bIns="37381" rtlCol="0">
            <a:spAutoFit/>
          </a:bodyPr>
          <a:lstStyle/>
          <a:p>
            <a:pPr algn="ctr"/>
            <a:r>
              <a:rPr lang="en-US" sz="2400" b="1" dirty="0" smtClean="0">
                <a:solidFill>
                  <a:srgbClr val="0000FF"/>
                </a:solidFill>
                <a:latin typeface="Arial" pitchFamily="34" charset="0"/>
                <a:cs typeface="Arial" pitchFamily="34" charset="0"/>
              </a:rPr>
              <a:t>The equation for this scenario is </a:t>
            </a:r>
          </a:p>
          <a:p>
            <a:pPr algn="ctr"/>
            <a:r>
              <a:rPr lang="en-US" sz="2400" b="1" dirty="0" smtClean="0">
                <a:solidFill>
                  <a:srgbClr val="0000FF"/>
                </a:solidFill>
                <a:latin typeface="Arial" pitchFamily="34" charset="0"/>
                <a:cs typeface="Arial" pitchFamily="34" charset="0"/>
              </a:rPr>
              <a:t>y = 50x</a:t>
            </a:r>
          </a:p>
          <a:p>
            <a:pPr algn="ctr"/>
            <a:endParaRPr lang="en-US" sz="10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Each hour, 50 waffles are made.</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762000" y="3711279"/>
            <a:ext cx="7239000" cy="444824"/>
          </a:xfrm>
          <a:prstGeom prst="rect">
            <a:avLst/>
          </a:prstGeom>
          <a:noFill/>
        </p:spPr>
        <p:txBody>
          <a:bodyPr vert="horz" wrap="square" lIns="74761" tIns="37381" rIns="74761" bIns="37381" rtlCol="0">
            <a:spAutoFit/>
          </a:bodyPr>
          <a:lstStyle/>
          <a:p>
            <a:r>
              <a:rPr lang="en-US" sz="2400" b="1" smtClean="0">
                <a:solidFill>
                  <a:srgbClr val="0000FF"/>
                </a:solidFill>
                <a:latin typeface="Arial" pitchFamily="34" charset="0"/>
                <a:cs typeface="Arial" pitchFamily="34" charset="0"/>
              </a:rPr>
              <a:t>This scenario can be represented with a graph.</a:t>
            </a:r>
            <a:endParaRPr lang="en-US" sz="2400" b="1">
              <a:solidFill>
                <a:srgbClr val="0000FF"/>
              </a:solidFill>
              <a:latin typeface="Arial" pitchFamily="34" charset="0"/>
              <a:cs typeface="Arial" pitchFamily="34" charset="0"/>
            </a:endParaRPr>
          </a:p>
        </p:txBody>
      </p:sp>
      <p:sp>
        <p:nvSpPr>
          <p:cNvPr id="5" name="TextBox 4"/>
          <p:cNvSpPr txBox="1"/>
          <p:nvPr/>
        </p:nvSpPr>
        <p:spPr>
          <a:xfrm>
            <a:off x="762000" y="4248073"/>
            <a:ext cx="8382000" cy="1922151"/>
          </a:xfrm>
          <a:prstGeom prst="rect">
            <a:avLst/>
          </a:prstGeom>
          <a:noFill/>
        </p:spPr>
        <p:txBody>
          <a:bodyPr vert="horz" wrap="square" lIns="74761" tIns="37381" rIns="74761" bIns="37381" rtlCol="0">
            <a:spAutoFit/>
          </a:bodyPr>
          <a:lstStyle/>
          <a:p>
            <a:r>
              <a:rPr lang="en-US" sz="2400" b="1" dirty="0">
                <a:solidFill>
                  <a:srgbClr val="0000FF"/>
                </a:solidFill>
                <a:latin typeface="Arial" pitchFamily="34" charset="0"/>
                <a:cs typeface="Arial" pitchFamily="34" charset="0"/>
              </a:rPr>
              <a:t>When graphing:</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a:t>
            </a:r>
            <a:r>
              <a:rPr lang="en-US" sz="2400" b="1" dirty="0">
                <a:solidFill>
                  <a:srgbClr val="005500"/>
                </a:solidFill>
                <a:latin typeface="Arial" pitchFamily="34" charset="0"/>
                <a:cs typeface="Arial" pitchFamily="34" charset="0"/>
              </a:rPr>
              <a:t>independent</a:t>
            </a:r>
            <a:r>
              <a:rPr lang="en-US" sz="2400" b="1" dirty="0">
                <a:solidFill>
                  <a:srgbClr val="0000FF"/>
                </a:solidFill>
                <a:latin typeface="Arial" pitchFamily="34" charset="0"/>
                <a:cs typeface="Arial" pitchFamily="34" charset="0"/>
              </a:rPr>
              <a:t> variable is always across the </a:t>
            </a:r>
            <a:r>
              <a:rPr lang="en-US" sz="2400" b="1" i="1" dirty="0">
                <a:solidFill>
                  <a:srgbClr val="005500"/>
                </a:solidFill>
                <a:latin typeface="Arial" pitchFamily="34" charset="0"/>
                <a:cs typeface="Arial" pitchFamily="34" charset="0"/>
              </a:rPr>
              <a:t>x</a:t>
            </a:r>
            <a:r>
              <a:rPr lang="en-US" sz="2400" b="1" dirty="0">
                <a:solidFill>
                  <a:srgbClr val="005500"/>
                </a:solidFill>
                <a:latin typeface="Arial" pitchFamily="34" charset="0"/>
                <a:cs typeface="Arial" pitchFamily="34" charset="0"/>
              </a:rPr>
              <a:t> </a:t>
            </a:r>
            <a:r>
              <a:rPr lang="en-US" sz="2400" b="1" i="1" dirty="0">
                <a:solidFill>
                  <a:srgbClr val="005500"/>
                </a:solidFill>
                <a:latin typeface="Arial" pitchFamily="34" charset="0"/>
                <a:cs typeface="Arial" pitchFamily="34" charset="0"/>
              </a:rPr>
              <a:t>axis</a:t>
            </a:r>
            <a:r>
              <a:rPr lang="en-US" sz="2400" b="1" i="1" dirty="0">
                <a:solidFill>
                  <a:srgbClr val="0000FF"/>
                </a:solidFill>
                <a:latin typeface="Arial" pitchFamily="34" charset="0"/>
                <a:cs typeface="Arial" pitchFamily="34" charset="0"/>
              </a:rPr>
              <a:t>.</a:t>
            </a:r>
          </a:p>
          <a:p>
            <a:endParaRPr lang="en-US" sz="2400" b="1" i="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a:t>
            </a:r>
            <a:r>
              <a:rPr lang="en-US" sz="2400" b="1" i="1" dirty="0">
                <a:solidFill>
                  <a:srgbClr val="0000FF"/>
                </a:solidFill>
                <a:latin typeface="Arial" pitchFamily="34" charset="0"/>
                <a:cs typeface="Arial" pitchFamily="34" charset="0"/>
              </a:rPr>
              <a:t> </a:t>
            </a:r>
            <a:r>
              <a:rPr lang="en-US" sz="2400" b="1" dirty="0">
                <a:solidFill>
                  <a:srgbClr val="FF0000"/>
                </a:solidFill>
                <a:latin typeface="Arial" pitchFamily="34" charset="0"/>
                <a:cs typeface="Arial" pitchFamily="34" charset="0"/>
              </a:rPr>
              <a:t>dependent</a:t>
            </a:r>
            <a:r>
              <a:rPr lang="en-US" sz="2400" b="1" dirty="0">
                <a:solidFill>
                  <a:srgbClr val="0000FF"/>
                </a:solidFill>
                <a:latin typeface="Arial" pitchFamily="34" charset="0"/>
                <a:cs typeface="Arial" pitchFamily="34" charset="0"/>
              </a:rPr>
              <a:t> variable is always up the </a:t>
            </a:r>
            <a:r>
              <a:rPr lang="en-US" sz="2400" b="1" i="1" dirty="0">
                <a:solidFill>
                  <a:srgbClr val="FF0000"/>
                </a:solidFill>
                <a:latin typeface="Arial" pitchFamily="34" charset="0"/>
                <a:cs typeface="Arial" pitchFamily="34" charset="0"/>
              </a:rPr>
              <a:t>y axis</a:t>
            </a:r>
            <a:r>
              <a:rPr lang="en-US" sz="2400" b="1" i="1" dirty="0">
                <a:solidFill>
                  <a:srgbClr val="0000FF"/>
                </a:solidFill>
                <a:latin typeface="Arial" pitchFamily="34" charset="0"/>
                <a:cs typeface="Arial" pitchFamily="34" charset="0"/>
              </a:rPr>
              <a:t>.</a:t>
            </a:r>
          </a:p>
        </p:txBody>
      </p:sp>
      <p:sp>
        <p:nvSpPr>
          <p:cNvPr id="6" name="TextBox 5"/>
          <p:cNvSpPr txBox="1"/>
          <p:nvPr/>
        </p:nvSpPr>
        <p:spPr>
          <a:xfrm>
            <a:off x="194309" y="2091644"/>
            <a:ext cx="6110069" cy="968044"/>
          </a:xfrm>
          <a:prstGeom prst="rect">
            <a:avLst/>
          </a:prstGeom>
          <a:noFill/>
        </p:spPr>
        <p:txBody>
          <a:bodyPr vert="horz" wrap="square" lIns="74761" tIns="37381" rIns="74761" bIns="37381" rtlCol="0">
            <a:spAutoFit/>
          </a:bodyPr>
          <a:lstStyle/>
          <a:p>
            <a:pPr algn="ctr"/>
            <a:r>
              <a:rPr lang="en-US" sz="2400" b="1" dirty="0">
                <a:solidFill>
                  <a:srgbClr val="0000FF"/>
                </a:solidFill>
                <a:latin typeface="Arial" pitchFamily="34" charset="0"/>
                <a:cs typeface="Arial" pitchFamily="34" charset="0"/>
              </a:rPr>
              <a:t>The value of </a:t>
            </a:r>
            <a:r>
              <a:rPr lang="en-US" sz="2400" b="1" i="1" dirty="0">
                <a:solidFill>
                  <a:srgbClr val="0000FF"/>
                </a:solidFill>
                <a:latin typeface="Arial" pitchFamily="34" charset="0"/>
                <a:cs typeface="Arial" pitchFamily="34" charset="0"/>
              </a:rPr>
              <a:t>y</a:t>
            </a:r>
            <a:r>
              <a:rPr lang="en-US" sz="2400" b="1" dirty="0">
                <a:solidFill>
                  <a:srgbClr val="0000FF"/>
                </a:solidFill>
                <a:latin typeface="Arial" pitchFamily="34" charset="0"/>
                <a:cs typeface="Arial" pitchFamily="34" charset="0"/>
              </a:rPr>
              <a:t> depends on the value of </a:t>
            </a:r>
            <a:r>
              <a:rPr lang="en-US" sz="2400" b="1" i="1" dirty="0">
                <a:solidFill>
                  <a:srgbClr val="0000FF"/>
                </a:solidFill>
                <a:latin typeface="Arial" pitchFamily="34" charset="0"/>
                <a:cs typeface="Arial" pitchFamily="34" charset="0"/>
              </a:rPr>
              <a:t>x.</a:t>
            </a:r>
          </a:p>
          <a:p>
            <a:pPr algn="ctr"/>
            <a:endParaRPr lang="en-US" sz="1000" b="1" i="1" dirty="0">
              <a:solidFill>
                <a:srgbClr val="0000FF"/>
              </a:solidFill>
              <a:latin typeface="Arial" pitchFamily="34" charset="0"/>
              <a:cs typeface="Arial" pitchFamily="34" charset="0"/>
            </a:endParaRPr>
          </a:p>
          <a:p>
            <a:pPr algn="ctr"/>
            <a:r>
              <a:rPr lang="en-US" sz="2400" b="1" i="1" dirty="0">
                <a:solidFill>
                  <a:srgbClr val="0000FF"/>
                </a:solidFill>
                <a:latin typeface="Arial" pitchFamily="34" charset="0"/>
                <a:cs typeface="Arial" pitchFamily="34" charset="0"/>
              </a:rPr>
              <a:t>y </a:t>
            </a:r>
            <a:r>
              <a:rPr lang="en-US" sz="2400" b="1" dirty="0">
                <a:solidFill>
                  <a:srgbClr val="0000FF"/>
                </a:solidFill>
                <a:latin typeface="Arial" pitchFamily="34" charset="0"/>
                <a:cs typeface="Arial" pitchFamily="34" charset="0"/>
              </a:rPr>
              <a:t>is dependent	</a:t>
            </a:r>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x</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is independent</a:t>
            </a:r>
          </a:p>
        </p:txBody>
      </p:sp>
    </p:spTree>
    <p:extLst>
      <p:ext uri="{BB962C8B-B14F-4D97-AF65-F5344CB8AC3E}">
        <p14:creationId xmlns:p14="http://schemas.microsoft.com/office/powerpoint/2010/main" val="1973839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6536690"/>
              </p:ext>
            </p:extLst>
          </p:nvPr>
        </p:nvGraphicFramePr>
        <p:xfrm>
          <a:off x="1355332" y="2747891"/>
          <a:ext cx="1821082" cy="2649166"/>
        </p:xfrm>
        <a:graphic>
          <a:graphicData uri="http://schemas.openxmlformats.org/drawingml/2006/table">
            <a:tbl>
              <a:tblPr firstRow="1" bandRow="1">
                <a:tableStyleId>{5C22544A-7EE6-4342-B048-85BDC9FD1C3A}</a:tableStyleId>
              </a:tblPr>
              <a:tblGrid>
                <a:gridCol w="844217"/>
                <a:gridCol w="976865"/>
              </a:tblGrid>
              <a:tr h="681109">
                <a:tc>
                  <a:txBody>
                    <a:bodyPr/>
                    <a:lstStyle/>
                    <a:p>
                      <a:pPr algn="ctr"/>
                      <a:r>
                        <a:rPr lang="en-US" sz="1600" b="0" i="0" u="none" baseline="0" dirty="0" smtClean="0">
                          <a:solidFill>
                            <a:srgbClr val="000000"/>
                          </a:solidFill>
                          <a:latin typeface="Times New Roman - 21"/>
                        </a:rPr>
                        <a:t>Time
(x)</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Waffles Made</a:t>
                      </a:r>
                    </a:p>
                    <a:p>
                      <a:pPr algn="ctr"/>
                      <a:r>
                        <a:rPr lang="en-US" sz="1600" b="0" i="0" u="none" baseline="0" dirty="0" smtClean="0">
                          <a:solidFill>
                            <a:srgbClr val="000000"/>
                          </a:solidFill>
                          <a:latin typeface="Times New Roman - 21"/>
                        </a:rPr>
                        <a:t>(y)</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2</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3</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150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4</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200</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5</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250</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7" name="TextBox 6"/>
          <p:cNvSpPr txBox="1"/>
          <p:nvPr/>
        </p:nvSpPr>
        <p:spPr>
          <a:xfrm>
            <a:off x="1497330" y="332937"/>
            <a:ext cx="6537960" cy="1552820"/>
          </a:xfrm>
          <a:prstGeom prst="rect">
            <a:avLst/>
          </a:prstGeom>
          <a:noFill/>
        </p:spPr>
        <p:txBody>
          <a:bodyPr vert="horz" lIns="74761" tIns="37381" rIns="74761" bIns="37381" rtlCol="0">
            <a:spAutoFit/>
          </a:bodyPr>
          <a:lstStyle/>
          <a:p>
            <a:r>
              <a:rPr lang="en-US" sz="2400" b="1" smtClean="0">
                <a:solidFill>
                  <a:srgbClr val="0000FF"/>
                </a:solidFill>
                <a:latin typeface="Arial" pitchFamily="34" charset="0"/>
                <a:cs typeface="Arial" pitchFamily="34" charset="0"/>
              </a:rPr>
              <a:t>Once you have represented the equation in a function table, you can utilize the independent and dependent variable values as coordinates. </a:t>
            </a:r>
            <a:endParaRPr lang="en-US" sz="2400" b="1">
              <a:solidFill>
                <a:srgbClr val="0000FF"/>
              </a:solidFill>
              <a:latin typeface="Arial" pitchFamily="34" charset="0"/>
              <a:cs typeface="Arial" pitchFamily="34" charset="0"/>
            </a:endParaRPr>
          </a:p>
        </p:txBody>
      </p:sp>
      <p:sp>
        <p:nvSpPr>
          <p:cNvPr id="8" name="TextBox 7"/>
          <p:cNvSpPr txBox="1"/>
          <p:nvPr/>
        </p:nvSpPr>
        <p:spPr>
          <a:xfrm>
            <a:off x="838200" y="1896425"/>
            <a:ext cx="8077200" cy="383269"/>
          </a:xfrm>
          <a:prstGeom prst="rect">
            <a:avLst/>
          </a:prstGeom>
          <a:noFill/>
        </p:spPr>
        <p:txBody>
          <a:bodyPr vert="horz" wrap="square" lIns="74761" tIns="37381" rIns="74761" bIns="37381" rtlCol="0">
            <a:spAutoFit/>
          </a:bodyPr>
          <a:lstStyle/>
          <a:p>
            <a:r>
              <a:rPr lang="en-US" sz="2000" b="1" dirty="0" smtClean="0">
                <a:solidFill>
                  <a:srgbClr val="0000FF"/>
                </a:solidFill>
                <a:latin typeface="Arial" pitchFamily="34" charset="0"/>
                <a:cs typeface="Arial" pitchFamily="34" charset="0"/>
              </a:rPr>
              <a:t>Plot the coordinates from the table below to graph the scenario.</a:t>
            </a:r>
            <a:endParaRPr lang="en-US" sz="2000" b="1" dirty="0">
              <a:solidFill>
                <a:srgbClr val="0000FF"/>
              </a:solidFill>
              <a:latin typeface="Arial" pitchFamily="34" charset="0"/>
              <a:cs typeface="Arial"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514600"/>
            <a:ext cx="3876675" cy="3781425"/>
          </a:xfrm>
          <a:prstGeom prst="rect">
            <a:avLst/>
          </a:prstGeom>
        </p:spPr>
      </p:pic>
    </p:spTree>
    <p:extLst>
      <p:ext uri="{BB962C8B-B14F-4D97-AF65-F5344CB8AC3E}">
        <p14:creationId xmlns:p14="http://schemas.microsoft.com/office/powerpoint/2010/main" val="2172291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 y="286907"/>
            <a:ext cx="8183880" cy="2291483"/>
          </a:xfrm>
          <a:prstGeom prst="rect">
            <a:avLst/>
          </a:prstGeom>
          <a:noFill/>
        </p:spPr>
        <p:txBody>
          <a:bodyPr vert="horz" lIns="74761" tIns="37381" rIns="74761" bIns="37381" rtlCol="0">
            <a:spAutoFit/>
          </a:bodyPr>
          <a:lstStyle/>
          <a:p>
            <a:pPr algn="ctr"/>
            <a:r>
              <a:rPr lang="en-US" sz="2400" b="1">
                <a:solidFill>
                  <a:srgbClr val="0000FF"/>
                </a:solidFill>
                <a:latin typeface="Arial" pitchFamily="34" charset="0"/>
                <a:cs typeface="Arial" pitchFamily="34" charset="0"/>
              </a:rPr>
              <a:t>A bookstore is running a special and </a:t>
            </a:r>
          </a:p>
          <a:p>
            <a:pPr algn="ctr"/>
            <a:r>
              <a:rPr lang="en-US" sz="2400" b="1">
                <a:solidFill>
                  <a:srgbClr val="0000FF"/>
                </a:solidFill>
                <a:latin typeface="Arial" pitchFamily="34" charset="0"/>
                <a:cs typeface="Arial" pitchFamily="34" charset="0"/>
              </a:rPr>
              <a:t>is charging $5 for any childrens' book. </a:t>
            </a:r>
          </a:p>
          <a:p>
            <a:endParaRPr lang="en-US" sz="2400" b="1">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     1. Write an equation to represent the scenario.</a:t>
            </a:r>
          </a:p>
          <a:p>
            <a:r>
              <a:rPr lang="en-US" sz="2400" b="1">
                <a:solidFill>
                  <a:srgbClr val="0000FF"/>
                </a:solidFill>
                <a:latin typeface="Arial" pitchFamily="34" charset="0"/>
                <a:cs typeface="Arial" pitchFamily="34" charset="0"/>
              </a:rPr>
              <a:t>     2. Complete the table to represent the scenario.</a:t>
            </a:r>
          </a:p>
          <a:p>
            <a:r>
              <a:rPr lang="en-US" sz="2400" b="1">
                <a:solidFill>
                  <a:srgbClr val="0000FF"/>
                </a:solidFill>
                <a:latin typeface="Arial" pitchFamily="34" charset="0"/>
                <a:cs typeface="Arial" pitchFamily="34" charset="0"/>
              </a:rPr>
              <a:t>     3. Graph the function.</a:t>
            </a:r>
          </a:p>
        </p:txBody>
      </p:sp>
      <p:graphicFrame>
        <p:nvGraphicFramePr>
          <p:cNvPr id="7" name="Table 6"/>
          <p:cNvGraphicFramePr>
            <a:graphicFrameLocks noGrp="1"/>
          </p:cNvGraphicFramePr>
          <p:nvPr>
            <p:extLst>
              <p:ext uri="{D42A27DB-BD31-4B8C-83A1-F6EECF244321}">
                <p14:modId xmlns:p14="http://schemas.microsoft.com/office/powerpoint/2010/main" val="469980358"/>
              </p:ext>
            </p:extLst>
          </p:nvPr>
        </p:nvGraphicFramePr>
        <p:xfrm>
          <a:off x="1059676" y="2813538"/>
          <a:ext cx="1851088" cy="2741347"/>
        </p:xfrm>
        <a:graphic>
          <a:graphicData uri="http://schemas.openxmlformats.org/drawingml/2006/table">
            <a:tbl>
              <a:tblPr firstRow="1" bandRow="1">
                <a:tableStyleId>{5C22544A-7EE6-4342-B048-85BDC9FD1C3A}</a:tableStyleId>
              </a:tblPr>
              <a:tblGrid>
                <a:gridCol w="841019"/>
                <a:gridCol w="1010069"/>
              </a:tblGrid>
              <a:tr h="844062">
                <a:tc>
                  <a:txBody>
                    <a:bodyPr/>
                    <a:lstStyle/>
                    <a:p>
                      <a:pPr algn="ctr"/>
                      <a:r>
                        <a:rPr lang="en-US" sz="1600" b="0" i="0" u="none" baseline="0" dirty="0" smtClean="0">
                          <a:solidFill>
                            <a:srgbClr val="000000"/>
                          </a:solidFill>
                          <a:latin typeface="Times New Roman - 21"/>
                        </a:rPr>
                        <a:t># of Books
(x)</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Total Cost </a:t>
                      </a:r>
                    </a:p>
                    <a:p>
                      <a:pPr algn="ctr"/>
                      <a:r>
                        <a:rPr lang="en-US" sz="1600" b="0" i="0" u="none" baseline="0" dirty="0" smtClean="0">
                          <a:solidFill>
                            <a:srgbClr val="000000"/>
                          </a:solidFill>
                          <a:latin typeface="Times New Roman - 21"/>
                        </a:rPr>
                        <a:t>(y)</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9457">
                <a:tc>
                  <a:txBody>
                    <a:bodyPr/>
                    <a:lstStyle/>
                    <a:p>
                      <a:pPr algn="ctr"/>
                      <a:r>
                        <a:rPr lang="en-US" sz="1600" b="0" i="0" u="none" baseline="0" dirty="0" smtClean="0">
                          <a:solidFill>
                            <a:srgbClr val="000000"/>
                          </a:solidFill>
                          <a:latin typeface="Times New Roman - 21"/>
                        </a:rPr>
                        <a:t>1</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9457">
                <a:tc>
                  <a:txBody>
                    <a:bodyPr/>
                    <a:lstStyle/>
                    <a:p>
                      <a:pPr algn="ctr"/>
                      <a:endParaRPr lang="en-US" sz="1100" dirty="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9457">
                <a:tc>
                  <a:txBody>
                    <a:bodyPr/>
                    <a:lstStyle/>
                    <a:p>
                      <a:pPr algn="ctr"/>
                      <a:endParaRPr lang="en-US" sz="1100" dirty="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9457">
                <a:tc>
                  <a:txBody>
                    <a:bodyPr/>
                    <a:lstStyle/>
                    <a:p>
                      <a:pPr algn="ctr"/>
                      <a:endParaRPr lang="en-US" sz="1100" dirty="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9457">
                <a:tc>
                  <a:txBody>
                    <a:bodyPr/>
                    <a:lstStyle/>
                    <a:p>
                      <a:pPr algn="ctr"/>
                      <a:endParaRPr lang="en-US" sz="1100" dirty="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endParaRPr lang="en-US" sz="1100" dirty="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2590800"/>
            <a:ext cx="3829050" cy="3800475"/>
          </a:xfrm>
          <a:prstGeom prst="rect">
            <a:avLst/>
          </a:prstGeom>
        </p:spPr>
      </p:pic>
    </p:spTree>
    <p:extLst>
      <p:ext uri="{BB962C8B-B14F-4D97-AF65-F5344CB8AC3E}">
        <p14:creationId xmlns:p14="http://schemas.microsoft.com/office/powerpoint/2010/main" val="3005518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1" y="555177"/>
            <a:ext cx="88456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14</a:t>
            </a:r>
          </a:p>
        </p:txBody>
      </p:sp>
      <p:sp>
        <p:nvSpPr>
          <p:cNvPr id="3" name="TextBox 2"/>
          <p:cNvSpPr txBox="1"/>
          <p:nvPr/>
        </p:nvSpPr>
        <p:spPr>
          <a:xfrm>
            <a:off x="990600" y="555177"/>
            <a:ext cx="8126730" cy="937266"/>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A plane descends at a rate of 50 feet per minute. Which graph represents this scenario?</a:t>
            </a:r>
          </a:p>
        </p:txBody>
      </p:sp>
      <p:sp>
        <p:nvSpPr>
          <p:cNvPr id="4" name="TextBox 3"/>
          <p:cNvSpPr txBox="1"/>
          <p:nvPr/>
        </p:nvSpPr>
        <p:spPr>
          <a:xfrm>
            <a:off x="853440" y="1547628"/>
            <a:ext cx="137160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5322570" y="1538373"/>
            <a:ext cx="138303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2899410" y="4267200"/>
            <a:ext cx="140589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pic>
        <p:nvPicPr>
          <p:cNvPr id="34" name="Picture 3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8590" y="83296"/>
            <a:ext cx="3108960" cy="46275"/>
          </a:xfrm>
          <a:prstGeom prst="rect">
            <a:avLst/>
          </a:prstGeom>
          <a:solidFill>
            <a:scrgbClr r="0" g="0" b="0">
              <a:alpha val="0"/>
            </a:scrgbClr>
          </a:solidFill>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3" y="1547628"/>
            <a:ext cx="2425065" cy="2461260"/>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1" y="1547631"/>
            <a:ext cx="2479358" cy="2352675"/>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2" y="4191000"/>
            <a:ext cx="2397919" cy="2316480"/>
          </a:xfrm>
          <a:prstGeom prst="rect">
            <a:avLst/>
          </a:prstGeom>
        </p:spPr>
      </p:pic>
      <p:sp>
        <p:nvSpPr>
          <p:cNvPr id="38" name="Oval 37"/>
          <p:cNvSpPr/>
          <p:nvPr/>
        </p:nvSpPr>
        <p:spPr>
          <a:xfrm>
            <a:off x="381000" y="1630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39" name="Oval 38"/>
          <p:cNvSpPr/>
          <p:nvPr/>
        </p:nvSpPr>
        <p:spPr>
          <a:xfrm>
            <a:off x="4953000" y="165064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40" name="Oval 39"/>
          <p:cNvSpPr/>
          <p:nvPr/>
        </p:nvSpPr>
        <p:spPr>
          <a:xfrm>
            <a:off x="2590800" y="434685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25946297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1" y="587351"/>
            <a:ext cx="75883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15</a:t>
            </a:r>
          </a:p>
        </p:txBody>
      </p:sp>
      <p:sp>
        <p:nvSpPr>
          <p:cNvPr id="3" name="TextBox 2"/>
          <p:cNvSpPr txBox="1"/>
          <p:nvPr/>
        </p:nvSpPr>
        <p:spPr>
          <a:xfrm>
            <a:off x="1169671" y="587351"/>
            <a:ext cx="75883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Which scenario does the graph represent?</a:t>
            </a:r>
          </a:p>
        </p:txBody>
      </p:sp>
      <p:sp>
        <p:nvSpPr>
          <p:cNvPr id="4" name="TextBox 3"/>
          <p:cNvSpPr txBox="1"/>
          <p:nvPr/>
        </p:nvSpPr>
        <p:spPr>
          <a:xfrm>
            <a:off x="1497330" y="1207440"/>
            <a:ext cx="4457700" cy="444824"/>
          </a:xfrm>
          <a:prstGeom prst="rect">
            <a:avLst/>
          </a:prstGeom>
          <a:noFill/>
        </p:spPr>
        <p:txBody>
          <a:bodyPr vert="horz" lIns="74761" tIns="37381" rIns="74761" bIns="37381" rtlCol="0">
            <a:spAutoFit/>
          </a:bodyPr>
          <a:lstStyle/>
          <a:p>
            <a:r>
              <a:rPr lang="en-US" sz="2400" b="1">
                <a:solidFill>
                  <a:srgbClr val="000000"/>
                </a:solidFill>
                <a:latin typeface="Arial" pitchFamily="34" charset="0"/>
                <a:cs typeface="Arial" pitchFamily="34" charset="0"/>
              </a:rPr>
              <a:t>A</a:t>
            </a:r>
          </a:p>
        </p:txBody>
      </p:sp>
      <p:sp>
        <p:nvSpPr>
          <p:cNvPr id="5" name="TextBox 4"/>
          <p:cNvSpPr txBox="1"/>
          <p:nvPr/>
        </p:nvSpPr>
        <p:spPr>
          <a:xfrm>
            <a:off x="2228850" y="1207440"/>
            <a:ext cx="4457700" cy="444824"/>
          </a:xfrm>
          <a:prstGeom prst="rect">
            <a:avLst/>
          </a:prstGeom>
          <a:noFill/>
        </p:spPr>
        <p:txBody>
          <a:bodyPr vert="horz" lIns="74761" tIns="37381" rIns="74761" bIns="37381" rtlCol="0">
            <a:spAutoFit/>
          </a:bodyPr>
          <a:lstStyle/>
          <a:p>
            <a:r>
              <a:rPr lang="en-US" sz="2400" b="1" smtClean="0">
                <a:solidFill>
                  <a:srgbClr val="000000"/>
                </a:solidFill>
                <a:latin typeface="Arial" pitchFamily="34" charset="0"/>
                <a:cs typeface="Arial" pitchFamily="34" charset="0"/>
              </a:rPr>
              <a:t>Mia earns $12 per hour.</a:t>
            </a:r>
            <a:endParaRPr lang="en-US" sz="2400" b="1">
              <a:solidFill>
                <a:srgbClr val="000000"/>
              </a:solidFill>
              <a:latin typeface="Arial" pitchFamily="34" charset="0"/>
              <a:cs typeface="Arial" pitchFamily="34" charset="0"/>
            </a:endParaRPr>
          </a:p>
        </p:txBody>
      </p:sp>
      <p:sp>
        <p:nvSpPr>
          <p:cNvPr id="6" name="TextBox 5"/>
          <p:cNvSpPr txBox="1"/>
          <p:nvPr/>
        </p:nvSpPr>
        <p:spPr>
          <a:xfrm>
            <a:off x="1497330" y="1660938"/>
            <a:ext cx="7989570" cy="444824"/>
          </a:xfrm>
          <a:prstGeom prst="rect">
            <a:avLst/>
          </a:prstGeom>
          <a:noFill/>
        </p:spPr>
        <p:txBody>
          <a:bodyPr vert="horz" lIns="74761" tIns="37381" rIns="74761" bIns="37381" rtlCol="0">
            <a:spAutoFit/>
          </a:bodyPr>
          <a:lstStyle/>
          <a:p>
            <a:r>
              <a:rPr lang="en-US" sz="2400" b="1">
                <a:solidFill>
                  <a:srgbClr val="000000"/>
                </a:solidFill>
                <a:latin typeface="Arial" pitchFamily="34" charset="0"/>
                <a:cs typeface="Arial" pitchFamily="34" charset="0"/>
              </a:rPr>
              <a:t>B</a:t>
            </a:r>
          </a:p>
        </p:txBody>
      </p:sp>
      <p:sp>
        <p:nvSpPr>
          <p:cNvPr id="7" name="TextBox 6"/>
          <p:cNvSpPr txBox="1"/>
          <p:nvPr/>
        </p:nvSpPr>
        <p:spPr>
          <a:xfrm>
            <a:off x="2228850" y="1660938"/>
            <a:ext cx="6823710" cy="814156"/>
          </a:xfrm>
          <a:prstGeom prst="rect">
            <a:avLst/>
          </a:prstGeom>
          <a:noFill/>
        </p:spPr>
        <p:txBody>
          <a:bodyPr vert="horz" wrap="square" lIns="74761" tIns="37381" rIns="74761" bIns="37381" rtlCol="0">
            <a:spAutoFit/>
          </a:bodyPr>
          <a:lstStyle/>
          <a:p>
            <a:r>
              <a:rPr lang="en-US" sz="2400" b="1" dirty="0" smtClean="0">
                <a:solidFill>
                  <a:srgbClr val="000000"/>
                </a:solidFill>
                <a:latin typeface="Arial" pitchFamily="34" charset="0"/>
                <a:cs typeface="Arial" pitchFamily="34" charset="0"/>
              </a:rPr>
              <a:t>The river rose at a steady rate of 15 feet per hour.</a:t>
            </a:r>
            <a:endParaRPr lang="en-US" sz="2400" b="1" dirty="0">
              <a:solidFill>
                <a:srgbClr val="000000"/>
              </a:solidFill>
              <a:latin typeface="Arial" pitchFamily="34" charset="0"/>
              <a:cs typeface="Arial" pitchFamily="34" charset="0"/>
            </a:endParaRPr>
          </a:p>
        </p:txBody>
      </p:sp>
      <p:sp>
        <p:nvSpPr>
          <p:cNvPr id="8" name="TextBox 7"/>
          <p:cNvSpPr txBox="1"/>
          <p:nvPr/>
        </p:nvSpPr>
        <p:spPr>
          <a:xfrm>
            <a:off x="1497330" y="2431286"/>
            <a:ext cx="7555230" cy="444824"/>
          </a:xfrm>
          <a:prstGeom prst="rect">
            <a:avLst/>
          </a:prstGeom>
          <a:noFill/>
        </p:spPr>
        <p:txBody>
          <a:bodyPr vert="horz" lIns="74761" tIns="37381" rIns="74761" bIns="37381" rtlCol="0">
            <a:spAutoFit/>
          </a:bodyPr>
          <a:lstStyle/>
          <a:p>
            <a:r>
              <a:rPr lang="en-US" sz="2400" b="1">
                <a:solidFill>
                  <a:srgbClr val="000000"/>
                </a:solidFill>
                <a:latin typeface="Arial" pitchFamily="34" charset="0"/>
                <a:cs typeface="Arial" pitchFamily="34" charset="0"/>
              </a:rPr>
              <a:t>C</a:t>
            </a:r>
          </a:p>
        </p:txBody>
      </p:sp>
      <p:sp>
        <p:nvSpPr>
          <p:cNvPr id="9" name="TextBox 8"/>
          <p:cNvSpPr txBox="1"/>
          <p:nvPr/>
        </p:nvSpPr>
        <p:spPr>
          <a:xfrm>
            <a:off x="2228850" y="2431286"/>
            <a:ext cx="6915150" cy="444824"/>
          </a:xfrm>
          <a:prstGeom prst="rect">
            <a:avLst/>
          </a:prstGeom>
          <a:noFill/>
        </p:spPr>
        <p:txBody>
          <a:bodyPr vert="horz" wrap="square" lIns="74761" tIns="37381" rIns="74761" bIns="37381" rtlCol="0">
            <a:spAutoFit/>
          </a:bodyPr>
          <a:lstStyle/>
          <a:p>
            <a:r>
              <a:rPr lang="en-US" sz="2400" b="1" dirty="0" smtClean="0">
                <a:solidFill>
                  <a:srgbClr val="000000"/>
                </a:solidFill>
                <a:latin typeface="Arial" pitchFamily="34" charset="0"/>
                <a:cs typeface="Arial" pitchFamily="34" charset="0"/>
              </a:rPr>
              <a:t>The stock value decreased by $.50 per minute</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1497330" y="2884784"/>
            <a:ext cx="6503670" cy="444824"/>
          </a:xfrm>
          <a:prstGeom prst="rect">
            <a:avLst/>
          </a:prstGeom>
          <a:noFill/>
        </p:spPr>
        <p:txBody>
          <a:bodyPr vert="horz" lIns="74761" tIns="37381" rIns="74761" bIns="37381" rtlCol="0">
            <a:spAutoFit/>
          </a:bodyPr>
          <a:lstStyle/>
          <a:p>
            <a:r>
              <a:rPr lang="en-US" sz="2400" b="1">
                <a:solidFill>
                  <a:srgbClr val="000000"/>
                </a:solidFill>
                <a:latin typeface="Arial" pitchFamily="34" charset="0"/>
                <a:cs typeface="Arial" pitchFamily="34" charset="0"/>
              </a:rPr>
              <a:t>D</a:t>
            </a:r>
          </a:p>
        </p:txBody>
      </p:sp>
      <p:sp>
        <p:nvSpPr>
          <p:cNvPr id="11" name="TextBox 10"/>
          <p:cNvSpPr txBox="1"/>
          <p:nvPr/>
        </p:nvSpPr>
        <p:spPr>
          <a:xfrm>
            <a:off x="2228850" y="2884784"/>
            <a:ext cx="6503670" cy="444824"/>
          </a:xfrm>
          <a:prstGeom prst="rect">
            <a:avLst/>
          </a:prstGeom>
          <a:noFill/>
        </p:spPr>
        <p:txBody>
          <a:bodyPr vert="horz" lIns="74761" tIns="37381" rIns="74761" bIns="37381" rtlCol="0">
            <a:spAutoFit/>
          </a:bodyPr>
          <a:lstStyle/>
          <a:p>
            <a:r>
              <a:rPr lang="en-US" sz="2400" b="1" smtClean="0">
                <a:solidFill>
                  <a:srgbClr val="000000"/>
                </a:solidFill>
                <a:latin typeface="Arial" pitchFamily="34" charset="0"/>
                <a:cs typeface="Arial" pitchFamily="34" charset="0"/>
              </a:rPr>
              <a:t>The plane traveled 300 miles per hour.</a:t>
            </a:r>
            <a:endParaRPr lang="en-US" sz="2400" b="1">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74041"/>
            <a:ext cx="3108960" cy="46275"/>
          </a:xfrm>
          <a:prstGeom prst="rect">
            <a:avLst/>
          </a:prstGeom>
          <a:solidFill>
            <a:scrgbClr r="0" g="0" b="0">
              <a:alpha val="0"/>
            </a:scrgbClr>
          </a:solidFill>
        </p:spPr>
      </p:pic>
      <p:sp>
        <p:nvSpPr>
          <p:cNvPr id="22" name="Oval 21"/>
          <p:cNvSpPr/>
          <p:nvPr/>
        </p:nvSpPr>
        <p:spPr>
          <a:xfrm>
            <a:off x="1059015" y="127502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066800" y="1706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066800" y="2468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066800" y="2926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9590" y="3352800"/>
            <a:ext cx="3463290" cy="3343275"/>
          </a:xfrm>
          <a:prstGeom prst="rect">
            <a:avLst/>
          </a:prstGeom>
        </p:spPr>
      </p:pic>
    </p:spTree>
    <p:extLst>
      <p:ext uri="{BB962C8B-B14F-4D97-AF65-F5344CB8AC3E}">
        <p14:creationId xmlns:p14="http://schemas.microsoft.com/office/powerpoint/2010/main" val="2386498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066800"/>
            <a:ext cx="8255000" cy="43088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TURN &amp; TALK: 1 minute</a:t>
            </a:r>
            <a:endPar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Picture 10" descr="turn&amp;talk.jpg"/>
          <p:cNvPicPr>
            <a:picLocks noChangeAspect="1"/>
          </p:cNvPicPr>
          <p:nvPr/>
        </p:nvPicPr>
        <p:blipFill>
          <a:blip r:embed="rId7"/>
          <a:stretch>
            <a:fillRect/>
          </a:stretch>
        </p:blipFill>
        <p:spPr>
          <a:xfrm>
            <a:off x="457200" y="1497687"/>
            <a:ext cx="3200400" cy="2400300"/>
          </a:xfrm>
          <a:prstGeom prst="rect">
            <a:avLst/>
          </a:prstGeom>
        </p:spPr>
      </p:pic>
      <p:pic>
        <p:nvPicPr>
          <p:cNvPr id="12" name="Timer">
            <a:hlinkClick r:id="rId8"/>
          </p:cNvPr>
          <p:cNvPicPr>
            <a:picLocks noChangeAspect="1" noChangeArrowheads="1"/>
          </p:cNvPicPr>
          <p:nvPr/>
        </p:nvPicPr>
        <p:blipFill>
          <a:blip r:embed="rId9"/>
          <a:srcRect/>
          <a:stretch>
            <a:fillRect/>
          </a:stretch>
        </p:blipFill>
        <p:spPr bwMode="auto">
          <a:xfrm>
            <a:off x="7620000" y="942459"/>
            <a:ext cx="1039740" cy="10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3" name="Picture 12" descr="eq1.tiff"/>
          <p:cNvPicPr>
            <a:picLocks noChangeAspect="1"/>
          </p:cNvPicPr>
          <p:nvPr/>
        </p:nvPicPr>
        <p:blipFill>
          <a:blip r:embed="rId10"/>
          <a:stretch>
            <a:fillRect/>
          </a:stretch>
        </p:blipFill>
        <p:spPr>
          <a:xfrm>
            <a:off x="457200" y="3897987"/>
            <a:ext cx="2997200" cy="1600200"/>
          </a:xfrm>
          <a:prstGeom prst="rect">
            <a:avLst/>
          </a:prstGeom>
        </p:spPr>
      </p:pic>
      <p:sp>
        <p:nvSpPr>
          <p:cNvPr id="14" name="TextBox 13"/>
          <p:cNvSpPr txBox="1"/>
          <p:nvPr/>
        </p:nvSpPr>
        <p:spPr>
          <a:xfrm>
            <a:off x="4343400" y="1329928"/>
            <a:ext cx="4495800" cy="4308872"/>
          </a:xfrm>
          <a:prstGeom prst="rect">
            <a:avLst/>
          </a:prstGeom>
          <a:noFill/>
        </p:spPr>
        <p:txBody>
          <a:bodyPr wrap="square" rtlCol="0">
            <a:spAutoFit/>
          </a:bodyPr>
          <a:lstStyle/>
          <a:p>
            <a:r>
              <a:rPr lang="en-US" sz="2200" dirty="0" smtClean="0">
                <a:latin typeface="Arial"/>
              </a:rPr>
              <a:t>Which statement is true?</a:t>
            </a:r>
            <a:br>
              <a:rPr lang="en-US" sz="2200" dirty="0" smtClean="0">
                <a:latin typeface="Arial"/>
              </a:rPr>
            </a:br>
            <a:r>
              <a:rPr lang="en-US" sz="2200" dirty="0" smtClean="0">
                <a:latin typeface="Arial"/>
              </a:rPr>
              <a:t/>
            </a:r>
            <a:br>
              <a:rPr lang="en-US" sz="2200" dirty="0" smtClean="0">
                <a:latin typeface="Arial"/>
              </a:rPr>
            </a:br>
            <a:r>
              <a:rPr lang="en-US" sz="2200" dirty="0" smtClean="0">
                <a:latin typeface="Arial"/>
              </a:rPr>
              <a:t>a) The number of games bowled </a:t>
            </a:r>
            <a:br>
              <a:rPr lang="en-US" sz="2200" dirty="0" smtClean="0">
                <a:latin typeface="Arial"/>
              </a:rPr>
            </a:br>
            <a:r>
              <a:rPr lang="en-US" sz="2200" dirty="0" smtClean="0">
                <a:latin typeface="Arial"/>
              </a:rPr>
              <a:t>    </a:t>
            </a:r>
            <a:r>
              <a:rPr lang="en-US" sz="2200" u="sng" dirty="0" smtClean="0">
                <a:solidFill>
                  <a:srgbClr val="FF0000"/>
                </a:solidFill>
                <a:latin typeface="Arial"/>
              </a:rPr>
              <a:t>DEPENDS ON</a:t>
            </a:r>
            <a:r>
              <a:rPr lang="en-US" sz="2200" dirty="0" smtClean="0">
                <a:latin typeface="Arial"/>
              </a:rPr>
              <a:t> the total cost.</a:t>
            </a:r>
          </a:p>
          <a:p>
            <a:endParaRPr lang="en-US" sz="2200" dirty="0" smtClean="0">
              <a:latin typeface="Arial"/>
            </a:endParaRPr>
          </a:p>
          <a:p>
            <a:r>
              <a:rPr lang="en-US" sz="2200" dirty="0" smtClean="0">
                <a:latin typeface="Arial"/>
              </a:rPr>
              <a:t>                        -or-</a:t>
            </a:r>
            <a:br>
              <a:rPr lang="en-US" sz="2200" dirty="0" smtClean="0">
                <a:latin typeface="Arial"/>
              </a:rPr>
            </a:br>
            <a:r>
              <a:rPr lang="en-US" sz="2200" dirty="0" smtClean="0">
                <a:latin typeface="Arial"/>
              </a:rPr>
              <a:t/>
            </a:r>
            <a:br>
              <a:rPr lang="en-US" sz="2200" dirty="0" smtClean="0">
                <a:latin typeface="Arial"/>
              </a:rPr>
            </a:br>
            <a:r>
              <a:rPr lang="en-US" sz="2200" dirty="0" err="1" smtClean="0">
                <a:latin typeface="Arial"/>
              </a:rPr>
              <a:t>b</a:t>
            </a:r>
            <a:r>
              <a:rPr lang="en-US" sz="2200" dirty="0" smtClean="0">
                <a:latin typeface="Arial"/>
              </a:rPr>
              <a:t>) The total cost </a:t>
            </a:r>
            <a:r>
              <a:rPr lang="en-US" sz="2200" u="sng" dirty="0" smtClean="0">
                <a:solidFill>
                  <a:srgbClr val="FF0000"/>
                </a:solidFill>
                <a:latin typeface="Arial"/>
              </a:rPr>
              <a:t>DEPENDS ON </a:t>
            </a:r>
            <a:br>
              <a:rPr lang="en-US" sz="2200" u="sng" dirty="0" smtClean="0">
                <a:solidFill>
                  <a:srgbClr val="FF0000"/>
                </a:solidFill>
                <a:latin typeface="Arial"/>
              </a:rPr>
            </a:br>
            <a:r>
              <a:rPr lang="en-US" sz="2200" dirty="0" smtClean="0">
                <a:solidFill>
                  <a:srgbClr val="FF0000"/>
                </a:solidFill>
                <a:latin typeface="Arial"/>
              </a:rPr>
              <a:t>    </a:t>
            </a:r>
            <a:r>
              <a:rPr lang="en-US" sz="2200" dirty="0" smtClean="0">
                <a:latin typeface="Arial"/>
              </a:rPr>
              <a:t>the number of games you bowl.</a:t>
            </a:r>
          </a:p>
          <a:p>
            <a:endParaRPr lang="en-US" sz="2200" dirty="0" smtClean="0">
              <a:latin typeface="Arial"/>
            </a:endParaRPr>
          </a:p>
          <a:p>
            <a:r>
              <a:rPr lang="en-US" sz="1600" b="1" dirty="0" smtClean="0">
                <a:solidFill>
                  <a:srgbClr val="008000"/>
                </a:solidFill>
                <a:latin typeface="Arial"/>
              </a:rPr>
              <a:t>Partner up with a classmate next to you, say what you think and explain why! You each have 30 seconds.</a:t>
            </a:r>
            <a:endParaRPr lang="en-US" sz="1600" b="1" dirty="0">
              <a:solidFill>
                <a:srgbClr val="008000"/>
              </a:solidFill>
              <a:latin typeface="Arial"/>
            </a:endParaRPr>
          </a:p>
        </p:txBody>
      </p:sp>
      <p:sp>
        <p:nvSpPr>
          <p:cNvPr id="21" name="Agenda Link">
            <a:hlinkClick r:id="rId11" action="ppaction://hlinksldjump"/>
          </p:cNvPr>
          <p:cNvSpPr txBox="1"/>
          <p:nvPr/>
        </p:nvSpPr>
        <p:spPr>
          <a:xfrm>
            <a:off x="2794000" y="6019800"/>
            <a:ext cx="1016000" cy="419100"/>
          </a:xfrm>
          <a:prstGeom prst="rect">
            <a:avLst/>
          </a:prstGeom>
        </p:spPr>
        <p:txBody>
          <a:bodyPr wrap="none" anchor="ctr">
            <a:normAutofit/>
          </a:bodyPr>
          <a:lstStyle/>
          <a:p>
            <a:pPr fontAlgn="auto">
              <a:spcAft>
                <a:spcPts val="0"/>
              </a:spcAft>
              <a:defRPr/>
            </a:pPr>
            <a:r>
              <a:rPr lang="en-US" b="1" dirty="0" smtClean="0">
                <a:solidFill>
                  <a:schemeClr val="bg1"/>
                </a:solidFill>
                <a:latin typeface="Perpetua" pitchFamily="18" charset="0"/>
                <a:ea typeface="+mj-ea"/>
                <a:cs typeface="+mj-cs"/>
              </a:rPr>
              <a:t>Answer</a:t>
            </a:r>
            <a:endParaRPr lang="en-US" b="1" dirty="0">
              <a:solidFill>
                <a:schemeClr val="bg1"/>
              </a:solidFill>
              <a:latin typeface="Perpetua" pitchFamily="18" charset="0"/>
              <a:ea typeface="+mj-ea"/>
              <a:cs typeface="+mj-cs"/>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1" y="583649"/>
            <a:ext cx="75883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16</a:t>
            </a:r>
          </a:p>
        </p:txBody>
      </p:sp>
      <p:sp>
        <p:nvSpPr>
          <p:cNvPr id="3" name="TextBox 2"/>
          <p:cNvSpPr txBox="1"/>
          <p:nvPr/>
        </p:nvSpPr>
        <p:spPr>
          <a:xfrm>
            <a:off x="1169671" y="583649"/>
            <a:ext cx="758832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Which scenario does the graph represent?</a:t>
            </a:r>
          </a:p>
        </p:txBody>
      </p:sp>
      <p:sp>
        <p:nvSpPr>
          <p:cNvPr id="4" name="TextBox 3"/>
          <p:cNvSpPr txBox="1"/>
          <p:nvPr/>
        </p:nvSpPr>
        <p:spPr>
          <a:xfrm>
            <a:off x="1508760" y="1143000"/>
            <a:ext cx="8059979" cy="444824"/>
          </a:xfrm>
          <a:prstGeom prst="rect">
            <a:avLst/>
          </a:prstGeom>
          <a:noFill/>
        </p:spPr>
        <p:txBody>
          <a:bodyPr vert="horz" lIns="74761" tIns="37381" rIns="74761" bIns="37381" rtlCol="0">
            <a:spAutoFit/>
          </a:bodyPr>
          <a:lstStyle/>
          <a:p>
            <a:r>
              <a:rPr lang="en-US" sz="2400" b="1">
                <a:solidFill>
                  <a:srgbClr val="000000"/>
                </a:solidFill>
                <a:latin typeface="Arial" pitchFamily="34" charset="0"/>
                <a:cs typeface="Arial" pitchFamily="34" charset="0"/>
              </a:rPr>
              <a:t>A</a:t>
            </a:r>
          </a:p>
        </p:txBody>
      </p:sp>
      <p:sp>
        <p:nvSpPr>
          <p:cNvPr id="5" name="TextBox 4"/>
          <p:cNvSpPr txBox="1"/>
          <p:nvPr/>
        </p:nvSpPr>
        <p:spPr>
          <a:xfrm>
            <a:off x="2240280" y="1143000"/>
            <a:ext cx="6751320" cy="814156"/>
          </a:xfrm>
          <a:prstGeom prst="rect">
            <a:avLst/>
          </a:prstGeom>
          <a:noFill/>
        </p:spPr>
        <p:txBody>
          <a:bodyPr vert="horz" wrap="square" lIns="74761" tIns="37381" rIns="74761" bIns="37381" rtlCol="0">
            <a:spAutoFit/>
          </a:bodyPr>
          <a:lstStyle/>
          <a:p>
            <a:r>
              <a:rPr lang="en-US" sz="2400" b="1" dirty="0">
                <a:solidFill>
                  <a:srgbClr val="000000"/>
                </a:solidFill>
                <a:latin typeface="Arial" pitchFamily="34" charset="0"/>
                <a:cs typeface="Arial" pitchFamily="34" charset="0"/>
              </a:rPr>
              <a:t>Tia starts out with $30. Every hour Tia earns an additional $20.</a:t>
            </a:r>
          </a:p>
        </p:txBody>
      </p:sp>
      <p:sp>
        <p:nvSpPr>
          <p:cNvPr id="6" name="TextBox 5"/>
          <p:cNvSpPr txBox="1"/>
          <p:nvPr/>
        </p:nvSpPr>
        <p:spPr>
          <a:xfrm>
            <a:off x="1497330" y="1962036"/>
            <a:ext cx="6892290" cy="444824"/>
          </a:xfrm>
          <a:prstGeom prst="rect">
            <a:avLst/>
          </a:prstGeom>
          <a:noFill/>
        </p:spPr>
        <p:txBody>
          <a:bodyPr vert="horz" lIns="74761" tIns="37381" rIns="74761" bIns="37381" rtlCol="0">
            <a:spAutoFit/>
          </a:bodyPr>
          <a:lstStyle/>
          <a:p>
            <a:r>
              <a:rPr lang="en-US" sz="2400" b="1">
                <a:solidFill>
                  <a:srgbClr val="000000"/>
                </a:solidFill>
                <a:latin typeface="Arial" pitchFamily="34" charset="0"/>
                <a:cs typeface="Arial" pitchFamily="34" charset="0"/>
              </a:rPr>
              <a:t>B</a:t>
            </a:r>
          </a:p>
        </p:txBody>
      </p:sp>
      <p:sp>
        <p:nvSpPr>
          <p:cNvPr id="7" name="TextBox 6"/>
          <p:cNvSpPr txBox="1"/>
          <p:nvPr/>
        </p:nvSpPr>
        <p:spPr>
          <a:xfrm>
            <a:off x="2228850" y="1962036"/>
            <a:ext cx="6892290" cy="814156"/>
          </a:xfrm>
          <a:prstGeom prst="rect">
            <a:avLst/>
          </a:prstGeom>
          <a:noFill/>
        </p:spPr>
        <p:txBody>
          <a:bodyPr vert="horz" lIns="74761" tIns="37381" rIns="74761" bIns="37381" rtlCol="0">
            <a:spAutoFit/>
          </a:bodyPr>
          <a:lstStyle/>
          <a:p>
            <a:r>
              <a:rPr lang="en-US" sz="2400" b="1" dirty="0">
                <a:solidFill>
                  <a:srgbClr val="000000"/>
                </a:solidFill>
                <a:latin typeface="Arial" pitchFamily="34" charset="0"/>
                <a:cs typeface="Arial" pitchFamily="34" charset="0"/>
              </a:rPr>
              <a:t>Tia starts out with $50. Every minute she spends $5.</a:t>
            </a:r>
          </a:p>
        </p:txBody>
      </p:sp>
      <p:sp>
        <p:nvSpPr>
          <p:cNvPr id="8" name="TextBox 7"/>
          <p:cNvSpPr txBox="1"/>
          <p:nvPr/>
        </p:nvSpPr>
        <p:spPr>
          <a:xfrm>
            <a:off x="1497330" y="2796534"/>
            <a:ext cx="4743450" cy="444824"/>
          </a:xfrm>
          <a:prstGeom prst="rect">
            <a:avLst/>
          </a:prstGeom>
          <a:noFill/>
        </p:spPr>
        <p:txBody>
          <a:bodyPr vert="horz" lIns="74761" tIns="37381" rIns="74761" bIns="37381" rtlCol="0">
            <a:spAutoFit/>
          </a:bodyPr>
          <a:lstStyle/>
          <a:p>
            <a:r>
              <a:rPr lang="en-US" sz="2400" b="1">
                <a:solidFill>
                  <a:srgbClr val="000000"/>
                </a:solidFill>
                <a:latin typeface="Arial" pitchFamily="34" charset="0"/>
                <a:cs typeface="Arial" pitchFamily="34" charset="0"/>
              </a:rPr>
              <a:t>C</a:t>
            </a:r>
          </a:p>
        </p:txBody>
      </p:sp>
      <p:sp>
        <p:nvSpPr>
          <p:cNvPr id="9" name="TextBox 8"/>
          <p:cNvSpPr txBox="1"/>
          <p:nvPr/>
        </p:nvSpPr>
        <p:spPr>
          <a:xfrm>
            <a:off x="2228849" y="2796534"/>
            <a:ext cx="5797621" cy="444824"/>
          </a:xfrm>
          <a:prstGeom prst="rect">
            <a:avLst/>
          </a:prstGeom>
          <a:noFill/>
        </p:spPr>
        <p:txBody>
          <a:bodyPr vert="horz" wrap="square" lIns="74761" tIns="37381" rIns="74761" bIns="37381" rtlCol="0">
            <a:spAutoFit/>
          </a:bodyPr>
          <a:lstStyle/>
          <a:p>
            <a:r>
              <a:rPr lang="en-US" sz="2400" b="1" dirty="0">
                <a:solidFill>
                  <a:srgbClr val="000000"/>
                </a:solidFill>
                <a:latin typeface="Arial" pitchFamily="34" charset="0"/>
                <a:cs typeface="Arial" pitchFamily="34" charset="0"/>
              </a:rPr>
              <a:t>Tia runs a mile every 20 minutes.</a:t>
            </a: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5730" y="83296"/>
            <a:ext cx="3108960" cy="46275"/>
          </a:xfrm>
          <a:prstGeom prst="rect">
            <a:avLst/>
          </a:prstGeom>
          <a:solidFill>
            <a:scrgbClr r="0" g="0" b="0">
              <a:alpha val="0"/>
            </a:scrgbClr>
          </a:solidFill>
        </p:spPr>
      </p:pic>
      <p:sp>
        <p:nvSpPr>
          <p:cNvPr id="18" name="Oval 17"/>
          <p:cNvSpPr/>
          <p:nvPr/>
        </p:nvSpPr>
        <p:spPr>
          <a:xfrm>
            <a:off x="11430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143000" y="20077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143000" y="28459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1278" y="3276599"/>
            <a:ext cx="3583305" cy="3471863"/>
          </a:xfrm>
          <a:prstGeom prst="rect">
            <a:avLst/>
          </a:prstGeom>
        </p:spPr>
      </p:pic>
    </p:spTree>
    <p:extLst>
      <p:ext uri="{BB962C8B-B14F-4D97-AF65-F5344CB8AC3E}">
        <p14:creationId xmlns:p14="http://schemas.microsoft.com/office/powerpoint/2010/main" val="3472929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1" y="573507"/>
            <a:ext cx="875418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17</a:t>
            </a:r>
          </a:p>
        </p:txBody>
      </p:sp>
      <p:sp>
        <p:nvSpPr>
          <p:cNvPr id="3" name="TextBox 2"/>
          <p:cNvSpPr txBox="1"/>
          <p:nvPr/>
        </p:nvSpPr>
        <p:spPr>
          <a:xfrm>
            <a:off x="1169670" y="573507"/>
            <a:ext cx="8126730" cy="1799041"/>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 dogwood tree grew at the rate of 4 feet per year. Which table represents the relationship between the height of the tree (h) and the number of years (t)?</a:t>
            </a:r>
          </a:p>
        </p:txBody>
      </p:sp>
      <p:sp>
        <p:nvSpPr>
          <p:cNvPr id="4" name="TextBox 3"/>
          <p:cNvSpPr txBox="1"/>
          <p:nvPr/>
        </p:nvSpPr>
        <p:spPr>
          <a:xfrm>
            <a:off x="1522514" y="2319320"/>
            <a:ext cx="137160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5157254" y="2291555"/>
            <a:ext cx="138303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1556804" y="4605320"/>
            <a:ext cx="140589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7" name="TextBox 6"/>
          <p:cNvSpPr txBox="1"/>
          <p:nvPr/>
        </p:nvSpPr>
        <p:spPr>
          <a:xfrm>
            <a:off x="5181600" y="4623705"/>
            <a:ext cx="1405890" cy="506379"/>
          </a:xfrm>
          <a:prstGeom prst="rect">
            <a:avLst/>
          </a:prstGeom>
          <a:noFill/>
        </p:spPr>
        <p:txBody>
          <a:bodyPr vert="horz" lIns="74761" tIns="37381" rIns="74761" bIns="37381" rtlCol="0">
            <a:spAutoFit/>
          </a:bodyPr>
          <a:lstStyle/>
          <a:p>
            <a:r>
              <a:rPr lang="en-US" sz="2800" b="1" dirty="0" smtClean="0">
                <a:solidFill>
                  <a:srgbClr val="000000"/>
                </a:solidFill>
                <a:latin typeface="Arial" pitchFamily="34" charset="0"/>
                <a:cs typeface="Arial" pitchFamily="34" charset="0"/>
              </a:rPr>
              <a:t>D</a:t>
            </a:r>
            <a:endParaRPr lang="en-US" sz="2800" b="1" dirty="0">
              <a:solidFill>
                <a:srgbClr val="00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79993574"/>
              </p:ext>
            </p:extLst>
          </p:nvPr>
        </p:nvGraphicFramePr>
        <p:xfrm>
          <a:off x="2585504" y="2550696"/>
          <a:ext cx="1647406" cy="1480808"/>
        </p:xfrm>
        <a:graphic>
          <a:graphicData uri="http://schemas.openxmlformats.org/drawingml/2006/table">
            <a:tbl>
              <a:tblPr firstRow="1" bandRow="1">
                <a:tableStyleId>{5C22544A-7EE6-4342-B048-85BDC9FD1C3A}</a:tableStyleId>
              </a:tblPr>
              <a:tblGrid>
                <a:gridCol w="864680"/>
                <a:gridCol w="782726"/>
              </a:tblGrid>
              <a:tr h="370202">
                <a:tc>
                  <a:txBody>
                    <a:bodyPr/>
                    <a:lstStyle/>
                    <a:p>
                      <a:pPr algn="ctr"/>
                      <a:r>
                        <a:rPr lang="en-US" sz="1600" b="0" i="0" u="none" baseline="0" dirty="0" smtClean="0">
                          <a:solidFill>
                            <a:srgbClr val="000000"/>
                          </a:solidFill>
                          <a:latin typeface="Times New Roman - 21"/>
                        </a:rPr>
                        <a:t>t</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h</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4</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2</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5</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3</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6</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17674341"/>
              </p:ext>
            </p:extLst>
          </p:nvPr>
        </p:nvGraphicFramePr>
        <p:xfrm>
          <a:off x="6128804" y="2504421"/>
          <a:ext cx="1647406" cy="1480808"/>
        </p:xfrm>
        <a:graphic>
          <a:graphicData uri="http://schemas.openxmlformats.org/drawingml/2006/table">
            <a:tbl>
              <a:tblPr firstRow="1" bandRow="1">
                <a:tableStyleId>{5C22544A-7EE6-4342-B048-85BDC9FD1C3A}</a:tableStyleId>
              </a:tblPr>
              <a:tblGrid>
                <a:gridCol w="864680"/>
                <a:gridCol w="782726"/>
              </a:tblGrid>
              <a:tr h="370202">
                <a:tc>
                  <a:txBody>
                    <a:bodyPr/>
                    <a:lstStyle/>
                    <a:p>
                      <a:r>
                        <a:rPr lang="en-US" sz="1600" b="0" i="0" u="none" baseline="0" smtClean="0">
                          <a:solidFill>
                            <a:srgbClr val="000000"/>
                          </a:solidFill>
                          <a:latin typeface="Times New Roman - 21"/>
                        </a:rPr>
                        <a:t>t</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h</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21035900"/>
              </p:ext>
            </p:extLst>
          </p:nvPr>
        </p:nvGraphicFramePr>
        <p:xfrm>
          <a:off x="6128804" y="2504421"/>
          <a:ext cx="1647406" cy="1480808"/>
        </p:xfrm>
        <a:graphic>
          <a:graphicData uri="http://schemas.openxmlformats.org/drawingml/2006/table">
            <a:tbl>
              <a:tblPr firstRow="1" bandRow="1">
                <a:tableStyleId>{5C22544A-7EE6-4342-B048-85BDC9FD1C3A}</a:tableStyleId>
              </a:tblPr>
              <a:tblGrid>
                <a:gridCol w="864680"/>
                <a:gridCol w="782726"/>
              </a:tblGrid>
              <a:tr h="370202">
                <a:tc>
                  <a:txBody>
                    <a:bodyPr/>
                    <a:lstStyle/>
                    <a:p>
                      <a:r>
                        <a:rPr lang="en-US" sz="1600" b="0" i="0" u="none" baseline="0" smtClean="0">
                          <a:solidFill>
                            <a:srgbClr val="000000"/>
                          </a:solidFill>
                          <a:latin typeface="Times New Roman - 21"/>
                        </a:rPr>
                        <a:t>t</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1600" b="0" i="0" u="none" baseline="0" smtClean="0">
                          <a:solidFill>
                            <a:srgbClr val="000000"/>
                          </a:solidFill>
                          <a:latin typeface="Times New Roman - 21"/>
                        </a:rPr>
                        <a:t>h</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100"/>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26857903"/>
              </p:ext>
            </p:extLst>
          </p:nvPr>
        </p:nvGraphicFramePr>
        <p:xfrm>
          <a:off x="6128804" y="2504421"/>
          <a:ext cx="1647406" cy="1480808"/>
        </p:xfrm>
        <a:graphic>
          <a:graphicData uri="http://schemas.openxmlformats.org/drawingml/2006/table">
            <a:tbl>
              <a:tblPr firstRow="1" bandRow="1">
                <a:tableStyleId>{5C22544A-7EE6-4342-B048-85BDC9FD1C3A}</a:tableStyleId>
              </a:tblPr>
              <a:tblGrid>
                <a:gridCol w="864680"/>
                <a:gridCol w="782726"/>
              </a:tblGrid>
              <a:tr h="370202">
                <a:tc>
                  <a:txBody>
                    <a:bodyPr/>
                    <a:lstStyle/>
                    <a:p>
                      <a:pPr algn="ctr"/>
                      <a:r>
                        <a:rPr lang="en-US" sz="1600" b="0" i="0" u="none" baseline="0" dirty="0" smtClean="0">
                          <a:solidFill>
                            <a:srgbClr val="000000"/>
                          </a:solidFill>
                          <a:latin typeface="Times New Roman - 21"/>
                        </a:rPr>
                        <a:t>t</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h</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4</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3</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12</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5</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20</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45997210"/>
              </p:ext>
            </p:extLst>
          </p:nvPr>
        </p:nvGraphicFramePr>
        <p:xfrm>
          <a:off x="2642654" y="4910737"/>
          <a:ext cx="1647406" cy="1480808"/>
        </p:xfrm>
        <a:graphic>
          <a:graphicData uri="http://schemas.openxmlformats.org/drawingml/2006/table">
            <a:tbl>
              <a:tblPr firstRow="1" bandRow="1">
                <a:tableStyleId>{5C22544A-7EE6-4342-B048-85BDC9FD1C3A}</a:tableStyleId>
              </a:tblPr>
              <a:tblGrid>
                <a:gridCol w="864680"/>
                <a:gridCol w="782726"/>
              </a:tblGrid>
              <a:tr h="370202">
                <a:tc>
                  <a:txBody>
                    <a:bodyPr/>
                    <a:lstStyle/>
                    <a:p>
                      <a:pPr algn="ctr"/>
                      <a:r>
                        <a:rPr lang="en-US" sz="1600" b="0" i="0" u="none" baseline="0" dirty="0" smtClean="0">
                          <a:solidFill>
                            <a:srgbClr val="000000"/>
                          </a:solidFill>
                          <a:latin typeface="Times New Roman - 21"/>
                        </a:rPr>
                        <a:t>t</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h</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5</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10</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2</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15</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3</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36987860"/>
              </p:ext>
            </p:extLst>
          </p:nvPr>
        </p:nvGraphicFramePr>
        <p:xfrm>
          <a:off x="6277394" y="4919992"/>
          <a:ext cx="1647406" cy="1480808"/>
        </p:xfrm>
        <a:graphic>
          <a:graphicData uri="http://schemas.openxmlformats.org/drawingml/2006/table">
            <a:tbl>
              <a:tblPr firstRow="1" bandRow="1">
                <a:tableStyleId>{5C22544A-7EE6-4342-B048-85BDC9FD1C3A}</a:tableStyleId>
              </a:tblPr>
              <a:tblGrid>
                <a:gridCol w="864680"/>
                <a:gridCol w="782726"/>
              </a:tblGrid>
              <a:tr h="370202">
                <a:tc>
                  <a:txBody>
                    <a:bodyPr/>
                    <a:lstStyle/>
                    <a:p>
                      <a:pPr algn="ctr"/>
                      <a:r>
                        <a:rPr lang="en-US" sz="1600" b="0" i="0" u="none" baseline="0" dirty="0" smtClean="0">
                          <a:solidFill>
                            <a:srgbClr val="000000"/>
                          </a:solidFill>
                          <a:latin typeface="Times New Roman - 21"/>
                        </a:rPr>
                        <a:t>t</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h</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4</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1</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8</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smtClean="0">
                          <a:solidFill>
                            <a:srgbClr val="000000"/>
                          </a:solidFill>
                          <a:latin typeface="Times New Roman - 21"/>
                        </a:rPr>
                        <a:t>2</a:t>
                      </a:r>
                      <a:endParaRPr lang="en-US" sz="1600" b="0" i="0" u="none" baseline="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370202">
                <a:tc>
                  <a:txBody>
                    <a:bodyPr/>
                    <a:lstStyle/>
                    <a:p>
                      <a:pPr algn="ctr"/>
                      <a:r>
                        <a:rPr lang="en-US" sz="1600" b="0" i="0" u="none" baseline="0" dirty="0" smtClean="0">
                          <a:solidFill>
                            <a:srgbClr val="000000"/>
                          </a:solidFill>
                          <a:latin typeface="Times New Roman - 21"/>
                        </a:rPr>
                        <a:t>12</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ctr"/>
                      <a:r>
                        <a:rPr lang="en-US" sz="1600" b="0" i="0" u="none" baseline="0" dirty="0" smtClean="0">
                          <a:solidFill>
                            <a:srgbClr val="000000"/>
                          </a:solidFill>
                          <a:latin typeface="Times New Roman - 21"/>
                        </a:rPr>
                        <a:t>3</a:t>
                      </a:r>
                      <a:endParaRPr lang="en-US" sz="1600" b="0" i="0" u="none" baseline="0" dirty="0">
                        <a:solidFill>
                          <a:srgbClr val="000000"/>
                        </a:solidFill>
                        <a:latin typeface="Times New Roman - 21"/>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160" y="83296"/>
            <a:ext cx="3108960" cy="46275"/>
          </a:xfrm>
          <a:prstGeom prst="rect">
            <a:avLst/>
          </a:prstGeom>
          <a:solidFill>
            <a:scrgbClr r="0" g="0" b="0">
              <a:alpha val="0"/>
            </a:scrgbClr>
          </a:solidFill>
        </p:spPr>
      </p:pic>
      <p:sp>
        <p:nvSpPr>
          <p:cNvPr id="15" name="Oval 14"/>
          <p:cNvSpPr/>
          <p:nvPr/>
        </p:nvSpPr>
        <p:spPr>
          <a:xfrm>
            <a:off x="1143000" y="2438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6" name="Oval 15"/>
          <p:cNvSpPr/>
          <p:nvPr/>
        </p:nvSpPr>
        <p:spPr>
          <a:xfrm>
            <a:off x="1143000" y="4716243"/>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7" name="Oval 16"/>
          <p:cNvSpPr/>
          <p:nvPr/>
        </p:nvSpPr>
        <p:spPr>
          <a:xfrm>
            <a:off x="4831080" y="2438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8" name="Oval 17"/>
          <p:cNvSpPr/>
          <p:nvPr/>
        </p:nvSpPr>
        <p:spPr>
          <a:xfrm>
            <a:off x="4831080" y="474200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3701308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151" y="563506"/>
            <a:ext cx="831984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18</a:t>
            </a:r>
          </a:p>
        </p:txBody>
      </p:sp>
      <p:sp>
        <p:nvSpPr>
          <p:cNvPr id="3" name="TextBox 2"/>
          <p:cNvSpPr txBox="1"/>
          <p:nvPr/>
        </p:nvSpPr>
        <p:spPr>
          <a:xfrm>
            <a:off x="1169670" y="563506"/>
            <a:ext cx="8126730" cy="937266"/>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The table and graph represent which equation?</a:t>
            </a:r>
          </a:p>
        </p:txBody>
      </p:sp>
      <p:sp>
        <p:nvSpPr>
          <p:cNvPr id="4" name="TextBox 3"/>
          <p:cNvSpPr txBox="1"/>
          <p:nvPr/>
        </p:nvSpPr>
        <p:spPr>
          <a:xfrm>
            <a:off x="1714500" y="1729644"/>
            <a:ext cx="235458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446020" y="1729644"/>
            <a:ext cx="235458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y = 50x</a:t>
            </a:r>
          </a:p>
        </p:txBody>
      </p:sp>
      <p:sp>
        <p:nvSpPr>
          <p:cNvPr id="6" name="TextBox 5"/>
          <p:cNvSpPr txBox="1"/>
          <p:nvPr/>
        </p:nvSpPr>
        <p:spPr>
          <a:xfrm>
            <a:off x="1714500" y="2377498"/>
            <a:ext cx="236601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46020" y="2377498"/>
            <a:ext cx="236601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50y = x</a:t>
            </a:r>
          </a:p>
        </p:txBody>
      </p:sp>
      <p:sp>
        <p:nvSpPr>
          <p:cNvPr id="8" name="TextBox 7"/>
          <p:cNvSpPr txBox="1"/>
          <p:nvPr/>
        </p:nvSpPr>
        <p:spPr>
          <a:xfrm>
            <a:off x="1714500" y="2997587"/>
            <a:ext cx="259461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46020" y="2997587"/>
            <a:ext cx="2594610" cy="506379"/>
          </a:xfrm>
          <a:prstGeom prst="rect">
            <a:avLst/>
          </a:prstGeom>
          <a:noFill/>
        </p:spPr>
        <p:txBody>
          <a:bodyPr vert="horz" lIns="74761" tIns="37381" rIns="74761" bIns="37381" rtlCol="0">
            <a:spAutoFit/>
          </a:bodyPr>
          <a:lstStyle/>
          <a:p>
            <a:r>
              <a:rPr lang="en-US" sz="2800" b="1" dirty="0">
                <a:solidFill>
                  <a:srgbClr val="000000"/>
                </a:solidFill>
                <a:latin typeface="Arial" pitchFamily="34" charset="0"/>
                <a:cs typeface="Arial" pitchFamily="34" charset="0"/>
              </a:rPr>
              <a:t>y = x </a:t>
            </a:r>
            <a:r>
              <a:rPr lang="en-US" sz="2800" b="1" dirty="0" smtClean="0">
                <a:solidFill>
                  <a:srgbClr val="000000"/>
                </a:solidFill>
                <a:latin typeface="Arial" pitchFamily="34" charset="0"/>
                <a:cs typeface="Arial" pitchFamily="34" charset="0"/>
              </a:rPr>
              <a:t>- 50</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748790" y="3608421"/>
            <a:ext cx="2777490" cy="506379"/>
          </a:xfrm>
          <a:prstGeom prst="rect">
            <a:avLst/>
          </a:prstGeom>
          <a:noFill/>
        </p:spPr>
        <p:txBody>
          <a:bodyPr vert="horz" lIns="74761" tIns="37381" rIns="74761" bIns="37381"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80310" y="3608421"/>
            <a:ext cx="2777490" cy="506379"/>
          </a:xfrm>
          <a:prstGeom prst="rect">
            <a:avLst/>
          </a:prstGeom>
          <a:noFill/>
        </p:spPr>
        <p:txBody>
          <a:bodyPr vert="horz" lIns="74761" tIns="37381" rIns="74761" bIns="37381" rtlCol="0">
            <a:spAutoFit/>
          </a:bodyPr>
          <a:lstStyle/>
          <a:p>
            <a:r>
              <a:rPr lang="en-US" sz="2800" b="1">
                <a:solidFill>
                  <a:srgbClr val="000000"/>
                </a:solidFill>
                <a:latin typeface="Arial" pitchFamily="34" charset="0"/>
                <a:cs typeface="Arial" pitchFamily="34" charset="0"/>
              </a:rPr>
              <a:t>y = x + 50</a:t>
            </a:r>
          </a:p>
        </p:txBody>
      </p:sp>
      <p:graphicFrame>
        <p:nvGraphicFramePr>
          <p:cNvPr id="12" name="Table 11"/>
          <p:cNvGraphicFramePr>
            <a:graphicFrameLocks noGrp="1"/>
          </p:cNvGraphicFramePr>
          <p:nvPr>
            <p:extLst>
              <p:ext uri="{D42A27DB-BD31-4B8C-83A1-F6EECF244321}">
                <p14:modId xmlns:p14="http://schemas.microsoft.com/office/powerpoint/2010/main" val="3613831198"/>
              </p:ext>
            </p:extLst>
          </p:nvPr>
        </p:nvGraphicFramePr>
        <p:xfrm>
          <a:off x="4526280" y="1447800"/>
          <a:ext cx="3801161" cy="1361605"/>
        </p:xfrm>
        <a:graphic>
          <a:graphicData uri="http://schemas.openxmlformats.org/drawingml/2006/table">
            <a:tbl>
              <a:tblPr firstRow="1" bandRow="1">
                <a:tableStyleId>{5C22544A-7EE6-4342-B048-85BDC9FD1C3A}</a:tableStyleId>
              </a:tblPr>
              <a:tblGrid>
                <a:gridCol w="1194435"/>
                <a:gridCol w="699859"/>
                <a:gridCol w="657911"/>
                <a:gridCol w="646824"/>
                <a:gridCol w="602132"/>
              </a:tblGrid>
              <a:tr h="587234">
                <a:tc>
                  <a:txBody>
                    <a:bodyPr/>
                    <a:lstStyle/>
                    <a:p>
                      <a:r>
                        <a:rPr lang="en-US" sz="1500" b="0" i="0" u="none" baseline="0" dirty="0" smtClean="0">
                          <a:solidFill>
                            <a:srgbClr val="000000"/>
                          </a:solidFill>
                          <a:latin typeface="Arial" pitchFamily="34" charset="0"/>
                          <a:cs typeface="Arial" pitchFamily="34" charset="0"/>
                        </a:rPr>
                        <a:t>minutes </a:t>
                      </a:r>
                    </a:p>
                    <a:p>
                      <a:r>
                        <a:rPr lang="en-US" sz="1500" b="0" i="0" u="none" baseline="0" dirty="0" smtClean="0">
                          <a:solidFill>
                            <a:srgbClr val="000000"/>
                          </a:solidFill>
                          <a:latin typeface="Arial" pitchFamily="34" charset="0"/>
                          <a:cs typeface="Arial" pitchFamily="34" charset="0"/>
                        </a:rPr>
                        <a:t>(x)</a:t>
                      </a:r>
                      <a:endParaRPr lang="en-US" sz="15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8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1</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8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3</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8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4</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8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7</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774371">
                <a:tc>
                  <a:txBody>
                    <a:bodyPr/>
                    <a:lstStyle/>
                    <a:p>
                      <a:r>
                        <a:rPr lang="en-US" sz="1500" b="0" i="0" u="none" baseline="0" dirty="0" smtClean="0">
                          <a:solidFill>
                            <a:srgbClr val="000000"/>
                          </a:solidFill>
                          <a:latin typeface="Arial" pitchFamily="34" charset="0"/>
                          <a:cs typeface="Arial" pitchFamily="34" charset="0"/>
                        </a:rPr>
                        <a:t># of words typed (y)</a:t>
                      </a:r>
                      <a:endParaRPr lang="en-US" sz="15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6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50</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6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150</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6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200</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600" b="0" i="0" u="none" baseline="0" dirty="0" smtClean="0">
                        <a:solidFill>
                          <a:srgbClr val="000000"/>
                        </a:solidFill>
                        <a:latin typeface="Arial" pitchFamily="34" charset="0"/>
                        <a:cs typeface="Arial" pitchFamily="34" charset="0"/>
                      </a:endParaRPr>
                    </a:p>
                    <a:p>
                      <a:r>
                        <a:rPr lang="en-US" sz="1600" b="0" i="0" u="none" baseline="0" dirty="0" smtClean="0">
                          <a:solidFill>
                            <a:srgbClr val="000000"/>
                          </a:solidFill>
                          <a:latin typeface="Arial" pitchFamily="34" charset="0"/>
                          <a:cs typeface="Arial" pitchFamily="34" charset="0"/>
                        </a:rPr>
                        <a:t>350</a:t>
                      </a:r>
                      <a:endParaRPr lang="en-US" sz="1600" b="0" i="0" u="none" baseline="0" dirty="0">
                        <a:solidFill>
                          <a:srgbClr val="000000"/>
                        </a:solidFill>
                        <a:latin typeface="Arial" pitchFamily="34" charset="0"/>
                        <a:cs typeface="Arial" pitchFamily="34" charset="0"/>
                      </a:endParaRPr>
                    </a:p>
                  </a:txBody>
                  <a:tcPr marL="82296" marR="82296" marT="33318" marB="33318">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pic>
        <p:nvPicPr>
          <p:cNvPr id="22" name="Picture 2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160" y="74041"/>
            <a:ext cx="3108960" cy="46275"/>
          </a:xfrm>
          <a:prstGeom prst="rect">
            <a:avLst/>
          </a:prstGeom>
          <a:solidFill>
            <a:scrgbClr r="0" g="0" b="0">
              <a:alpha val="0"/>
            </a:scrgbClr>
          </a:solidFill>
        </p:spPr>
      </p:pic>
      <p:sp>
        <p:nvSpPr>
          <p:cNvPr id="23" name="Oval 22"/>
          <p:cNvSpPr/>
          <p:nvPr/>
        </p:nvSpPr>
        <p:spPr>
          <a:xfrm>
            <a:off x="1295400" y="1828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95400" y="249463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95400" y="309844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95400" y="367550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599" y="2896988"/>
            <a:ext cx="3719513" cy="3656648"/>
          </a:xfrm>
          <a:prstGeom prst="rect">
            <a:avLst/>
          </a:prstGeom>
        </p:spPr>
      </p:pic>
    </p:spTree>
    <p:extLst>
      <p:ext uri="{BB962C8B-B14F-4D97-AF65-F5344CB8AC3E}">
        <p14:creationId xmlns:p14="http://schemas.microsoft.com/office/powerpoint/2010/main" val="1393265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a:t>
            </a:fld>
            <a:endParaRPr lang="en-US" smtClean="0">
              <a:solidFill>
                <a:schemeClr val="bg1"/>
              </a:solidFill>
            </a:endParaRPr>
          </a:p>
        </p:txBody>
      </p:sp>
      <p:sp>
        <p:nvSpPr>
          <p:cNvPr id="19" name="Agenda Link">
            <a:hlinkClick r:id="rId6"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066800"/>
            <a:ext cx="8255000" cy="43088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TURN &amp; TALK: 1 minute</a:t>
            </a:r>
            <a:endPar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Picture 10" descr="turn&amp;talk.jpg"/>
          <p:cNvPicPr>
            <a:picLocks noChangeAspect="1"/>
          </p:cNvPicPr>
          <p:nvPr/>
        </p:nvPicPr>
        <p:blipFill>
          <a:blip r:embed="rId10"/>
          <a:stretch>
            <a:fillRect/>
          </a:stretch>
        </p:blipFill>
        <p:spPr>
          <a:xfrm>
            <a:off x="457200" y="1497687"/>
            <a:ext cx="3200400" cy="2400300"/>
          </a:xfrm>
          <a:prstGeom prst="rect">
            <a:avLst/>
          </a:prstGeom>
        </p:spPr>
      </p:pic>
      <p:pic>
        <p:nvPicPr>
          <p:cNvPr id="12" name="Timer">
            <a:hlinkClick r:id="rId11"/>
          </p:cNvPr>
          <p:cNvPicPr>
            <a:picLocks noChangeAspect="1" noChangeArrowheads="1"/>
          </p:cNvPicPr>
          <p:nvPr/>
        </p:nvPicPr>
        <p:blipFill>
          <a:blip r:embed="rId12"/>
          <a:srcRect/>
          <a:stretch>
            <a:fillRect/>
          </a:stretch>
        </p:blipFill>
        <p:spPr bwMode="auto">
          <a:xfrm>
            <a:off x="7620000" y="942459"/>
            <a:ext cx="1039740" cy="10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3" name="Picture 12" descr="eq1.tiff"/>
          <p:cNvPicPr>
            <a:picLocks noChangeAspect="1"/>
          </p:cNvPicPr>
          <p:nvPr/>
        </p:nvPicPr>
        <p:blipFill>
          <a:blip r:embed="rId13"/>
          <a:stretch>
            <a:fillRect/>
          </a:stretch>
        </p:blipFill>
        <p:spPr>
          <a:xfrm>
            <a:off x="457200" y="3897987"/>
            <a:ext cx="2997200" cy="1600200"/>
          </a:xfrm>
          <a:prstGeom prst="rect">
            <a:avLst/>
          </a:prstGeom>
        </p:spPr>
      </p:pic>
      <p:sp>
        <p:nvSpPr>
          <p:cNvPr id="15" name="Frame 14"/>
          <p:cNvSpPr/>
          <p:nvPr/>
        </p:nvSpPr>
        <p:spPr>
          <a:xfrm>
            <a:off x="4013200" y="3505200"/>
            <a:ext cx="5054600" cy="10667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6400800" y="1165741"/>
            <a:ext cx="3678729" cy="861774"/>
          </a:xfrm>
          <a:prstGeom prst="rect">
            <a:avLst/>
          </a:prstGeom>
          <a:noFill/>
        </p:spPr>
        <p:txBody>
          <a:bodyPr wrap="square" rtlCol="0">
            <a:spAutoFit/>
          </a:bodyPr>
          <a:lstStyle/>
          <a:p>
            <a:r>
              <a:rPr lang="en-US" sz="2500" dirty="0" smtClean="0">
                <a:solidFill>
                  <a:schemeClr val="accent2"/>
                </a:solidFill>
              </a:rPr>
              <a:t>Independent</a:t>
            </a:r>
            <a:br>
              <a:rPr lang="en-US" sz="2500" dirty="0" smtClean="0">
                <a:solidFill>
                  <a:schemeClr val="accent2"/>
                </a:solidFill>
              </a:rPr>
            </a:br>
            <a:r>
              <a:rPr lang="en-US" sz="2500" dirty="0" smtClean="0">
                <a:solidFill>
                  <a:schemeClr val="accent2"/>
                </a:solidFill>
              </a:rPr>
              <a:t>Variable “</a:t>
            </a:r>
            <a:r>
              <a:rPr lang="en-US" sz="2500" b="1" dirty="0" err="1" smtClean="0">
                <a:solidFill>
                  <a:schemeClr val="accent2"/>
                </a:solidFill>
              </a:rPr>
              <a:t>g</a:t>
            </a:r>
            <a:r>
              <a:rPr lang="en-US" sz="2500" dirty="0" smtClean="0">
                <a:solidFill>
                  <a:schemeClr val="accent2"/>
                </a:solidFill>
              </a:rPr>
              <a:t>”</a:t>
            </a:r>
            <a:endParaRPr lang="en-US" sz="2500" dirty="0">
              <a:solidFill>
                <a:schemeClr val="accent2"/>
              </a:solidFill>
            </a:endParaRPr>
          </a:p>
        </p:txBody>
      </p:sp>
      <p:sp>
        <p:nvSpPr>
          <p:cNvPr id="17" name="TextBox 16"/>
          <p:cNvSpPr txBox="1"/>
          <p:nvPr/>
        </p:nvSpPr>
        <p:spPr>
          <a:xfrm>
            <a:off x="3941271" y="1165741"/>
            <a:ext cx="3678729" cy="861774"/>
          </a:xfrm>
          <a:prstGeom prst="rect">
            <a:avLst/>
          </a:prstGeom>
          <a:noFill/>
        </p:spPr>
        <p:txBody>
          <a:bodyPr wrap="square" rtlCol="0">
            <a:spAutoFit/>
          </a:bodyPr>
          <a:lstStyle/>
          <a:p>
            <a:r>
              <a:rPr lang="en-US" sz="2500" dirty="0" smtClean="0">
                <a:solidFill>
                  <a:schemeClr val="accent3">
                    <a:lumMod val="75000"/>
                  </a:schemeClr>
                </a:solidFill>
              </a:rPr>
              <a:t>Dependent</a:t>
            </a:r>
            <a:br>
              <a:rPr lang="en-US" sz="2500" dirty="0" smtClean="0">
                <a:solidFill>
                  <a:schemeClr val="accent3">
                    <a:lumMod val="75000"/>
                  </a:schemeClr>
                </a:solidFill>
              </a:rPr>
            </a:br>
            <a:r>
              <a:rPr lang="en-US" sz="2500" dirty="0" smtClean="0">
                <a:solidFill>
                  <a:schemeClr val="accent3">
                    <a:lumMod val="75000"/>
                  </a:schemeClr>
                </a:solidFill>
              </a:rPr>
              <a:t>Variable “</a:t>
            </a:r>
            <a:r>
              <a:rPr lang="en-US" sz="2500" b="1" dirty="0" smtClean="0">
                <a:solidFill>
                  <a:schemeClr val="accent3">
                    <a:lumMod val="75000"/>
                  </a:schemeClr>
                </a:solidFill>
              </a:rPr>
              <a:t>T</a:t>
            </a:r>
            <a:r>
              <a:rPr lang="en-US" sz="2500" dirty="0" smtClean="0">
                <a:solidFill>
                  <a:schemeClr val="accent3">
                    <a:lumMod val="75000"/>
                  </a:schemeClr>
                </a:solidFill>
              </a:rPr>
              <a:t>”</a:t>
            </a:r>
            <a:endParaRPr lang="en-US" sz="2500" dirty="0">
              <a:solidFill>
                <a:schemeClr val="accent3">
                  <a:lumMod val="75000"/>
                </a:schemeClr>
              </a:solidFill>
            </a:endParaRPr>
          </a:p>
        </p:txBody>
      </p:sp>
      <p:sp>
        <p:nvSpPr>
          <p:cNvPr id="18" name="Down Arrow 17"/>
          <p:cNvSpPr/>
          <p:nvPr/>
        </p:nvSpPr>
        <p:spPr>
          <a:xfrm>
            <a:off x="4876800" y="2027515"/>
            <a:ext cx="457200" cy="410885"/>
          </a:xfrm>
          <a:prstGeom prst="down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ightning Bolt 19"/>
          <p:cNvSpPr/>
          <p:nvPr/>
        </p:nvSpPr>
        <p:spPr>
          <a:xfrm flipH="1">
            <a:off x="5933036" y="2027515"/>
            <a:ext cx="935528" cy="639485"/>
          </a:xfrm>
          <a:prstGeom prst="lightningBol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343400" y="1329928"/>
            <a:ext cx="4495800" cy="4308872"/>
          </a:xfrm>
          <a:prstGeom prst="rect">
            <a:avLst/>
          </a:prstGeom>
          <a:noFill/>
        </p:spPr>
        <p:txBody>
          <a:bodyPr wrap="square" rtlCol="0">
            <a:spAutoFit/>
          </a:bodyPr>
          <a:lstStyle/>
          <a:p>
            <a:r>
              <a:rPr lang="en-US" sz="2200" dirty="0" smtClean="0">
                <a:latin typeface="Arial"/>
              </a:rPr>
              <a:t>Which statement is true?</a:t>
            </a:r>
            <a:br>
              <a:rPr lang="en-US" sz="2200" dirty="0" smtClean="0">
                <a:latin typeface="Arial"/>
              </a:rPr>
            </a:br>
            <a:r>
              <a:rPr lang="en-US" sz="2200" dirty="0" smtClean="0">
                <a:latin typeface="Arial"/>
              </a:rPr>
              <a:t/>
            </a:r>
            <a:br>
              <a:rPr lang="en-US" sz="2200" dirty="0" smtClean="0">
                <a:latin typeface="Arial"/>
              </a:rPr>
            </a:br>
            <a:r>
              <a:rPr lang="en-US" sz="2200" dirty="0" smtClean="0">
                <a:latin typeface="Arial"/>
              </a:rPr>
              <a:t>a) The number of games bowled </a:t>
            </a:r>
            <a:br>
              <a:rPr lang="en-US" sz="2200" dirty="0" smtClean="0">
                <a:latin typeface="Arial"/>
              </a:rPr>
            </a:br>
            <a:r>
              <a:rPr lang="en-US" sz="2200" dirty="0" smtClean="0">
                <a:latin typeface="Arial"/>
              </a:rPr>
              <a:t>    </a:t>
            </a:r>
            <a:r>
              <a:rPr lang="en-US" sz="2200" u="sng" dirty="0" smtClean="0">
                <a:solidFill>
                  <a:srgbClr val="FF0000"/>
                </a:solidFill>
                <a:latin typeface="Arial"/>
              </a:rPr>
              <a:t>DEPENDS ON</a:t>
            </a:r>
            <a:r>
              <a:rPr lang="en-US" sz="2200" dirty="0" smtClean="0">
                <a:latin typeface="Arial"/>
              </a:rPr>
              <a:t> the total cost.</a:t>
            </a:r>
          </a:p>
          <a:p>
            <a:endParaRPr lang="en-US" sz="2200" dirty="0" smtClean="0">
              <a:latin typeface="Arial"/>
            </a:endParaRPr>
          </a:p>
          <a:p>
            <a:r>
              <a:rPr lang="en-US" sz="2200" dirty="0" smtClean="0">
                <a:latin typeface="Arial"/>
              </a:rPr>
              <a:t>                        -or-</a:t>
            </a:r>
            <a:br>
              <a:rPr lang="en-US" sz="2200" dirty="0" smtClean="0">
                <a:latin typeface="Arial"/>
              </a:rPr>
            </a:br>
            <a:r>
              <a:rPr lang="en-US" sz="2200" dirty="0" smtClean="0">
                <a:latin typeface="Arial"/>
              </a:rPr>
              <a:t/>
            </a:r>
            <a:br>
              <a:rPr lang="en-US" sz="2200" dirty="0" smtClean="0">
                <a:latin typeface="Arial"/>
              </a:rPr>
            </a:br>
            <a:r>
              <a:rPr lang="en-US" sz="2200" dirty="0" err="1" smtClean="0">
                <a:latin typeface="Arial"/>
              </a:rPr>
              <a:t>b</a:t>
            </a:r>
            <a:r>
              <a:rPr lang="en-US" sz="2200" dirty="0" smtClean="0">
                <a:latin typeface="Arial"/>
              </a:rPr>
              <a:t>) The total cost </a:t>
            </a:r>
            <a:r>
              <a:rPr lang="en-US" sz="2200" u="sng" dirty="0" smtClean="0">
                <a:solidFill>
                  <a:srgbClr val="FF0000"/>
                </a:solidFill>
                <a:latin typeface="Arial"/>
              </a:rPr>
              <a:t>DEPENDS ON </a:t>
            </a:r>
            <a:br>
              <a:rPr lang="en-US" sz="2200" u="sng" dirty="0" smtClean="0">
                <a:solidFill>
                  <a:srgbClr val="FF0000"/>
                </a:solidFill>
                <a:latin typeface="Arial"/>
              </a:rPr>
            </a:br>
            <a:r>
              <a:rPr lang="en-US" sz="2200" dirty="0" smtClean="0">
                <a:solidFill>
                  <a:srgbClr val="FF0000"/>
                </a:solidFill>
                <a:latin typeface="Arial"/>
              </a:rPr>
              <a:t>    </a:t>
            </a:r>
            <a:r>
              <a:rPr lang="en-US" sz="2200" dirty="0" smtClean="0">
                <a:latin typeface="Arial"/>
              </a:rPr>
              <a:t>the number of games you bowl.</a:t>
            </a:r>
          </a:p>
          <a:p>
            <a:endParaRPr lang="en-US" sz="2200" dirty="0" smtClean="0">
              <a:latin typeface="Arial"/>
            </a:endParaRPr>
          </a:p>
          <a:p>
            <a:r>
              <a:rPr lang="en-US" sz="1600" b="1" dirty="0" smtClean="0">
                <a:solidFill>
                  <a:srgbClr val="008000"/>
                </a:solidFill>
                <a:latin typeface="Arial"/>
              </a:rPr>
              <a:t>Partner up with a classmate next to you, say what you think and explain why! You each have 30 seconds.</a:t>
            </a:r>
            <a:endParaRPr lang="en-US" sz="1600" b="1" dirty="0">
              <a:solidFill>
                <a:srgbClr val="008000"/>
              </a:solidFill>
              <a:latin typeface="Arial"/>
            </a:endParaRPr>
          </a:p>
        </p:txBody>
      </p:sp>
    </p:spTree>
    <p:extLst>
      <p:ext uri="{BB962C8B-B14F-4D97-AF65-F5344CB8AC3E}">
        <p14:creationId xmlns:p14="http://schemas.microsoft.com/office/powerpoint/2010/main" val="16616927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par>
                          <p:cTn id="7" fill="hold">
                            <p:stCondLst>
                              <p:cond delay="0"/>
                            </p:stCondLst>
                            <p:childTnLst>
                              <p:par>
                                <p:cTn id="8" presetID="35" presetClass="emph" presetSubtype="0" repeatCount="3000" fill="hold" grpId="4" nodeType="afterEffect">
                                  <p:stCondLst>
                                    <p:cond delay="0"/>
                                  </p:stCondLst>
                                  <p:childTnLst>
                                    <p:anim calcmode="discrete" valueType="str">
                                      <p:cBhvr>
                                        <p:cTn id="9"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accel="50000" decel="50000" fill="hold" grpId="3"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9" presetClass="exit" presetSubtype="0" fill="hold" grpId="0" nodeType="afterEffect">
                                  <p:stCondLst>
                                    <p:cond delay="0"/>
                                  </p:stCondLst>
                                  <p:childTnLst>
                                    <p:animEffect transition="out" filter="dissolv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0" presetClass="path" presetSubtype="0" accel="50000" decel="50000" fill="hold" nodeType="afterEffect">
                                  <p:stCondLst>
                                    <p:cond delay="0"/>
                                  </p:stCondLst>
                                  <p:childTnLst>
                                    <p:animMotion origin="layout" path="M -3.33333E-6 3.7037E-6 C 0.07778 -0.08241 0.15573 -0.16459 0.22084 -0.19329 C 0.28611 -0.22199 0.3533 -0.17199 0.39115 -0.17269 C 0.429 -0.17338 0.43855 -0.1926 0.44861 -0.19746 " pathEditMode="relative" rAng="0" ptsTypes="aaaA">
                                      <p:cBhvr>
                                        <p:cTn id="24" dur="2000" fill="hold"/>
                                        <p:tgtEl>
                                          <p:spTgt spid="13"/>
                                        </p:tgtEl>
                                        <p:attrNameLst>
                                          <p:attrName>ppt_x</p:attrName>
                                          <p:attrName>ppt_y</p:attrName>
                                        </p:attrNameLst>
                                      </p:cBhvr>
                                      <p:rCtr x="22431" y="-11111"/>
                                    </p:animMotion>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900" decel="100000" fill="hold"/>
                                        <p:tgtEl>
                                          <p:spTgt spid="1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Phaser"/>
                                        </p:tgtEl>
                                      </p:cMediaNode>
                                    </p:audio>
                                  </p:sub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900" decel="100000" fill="hold"/>
                                        <p:tgtEl>
                                          <p:spTgt spid="1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amera"/>
                                        </p:tgtEl>
                                      </p:cMediaNode>
                                    </p:audio>
                                  </p:sub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3" animBg="1"/>
      <p:bldP spid="15" grpId="4" animBg="1"/>
      <p:bldP spid="16" grpId="0"/>
      <p:bldP spid="17" grpId="0"/>
      <p:bldP spid="18"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Guided Practice</a:t>
            </a:r>
          </a:p>
        </p:txBody>
      </p:sp>
      <p:sp>
        <p:nvSpPr>
          <p:cNvPr id="7" name="White Background"/>
          <p:cNvSpPr>
            <a:spLocks noChangeArrowheads="1"/>
          </p:cNvSpPr>
          <p:nvPr/>
        </p:nvSpPr>
        <p:spPr bwMode="auto">
          <a:xfrm>
            <a:off x="2286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sp>
        <p:nvSpPr>
          <p:cNvPr id="10" name="TextBox 9"/>
          <p:cNvSpPr txBox="1"/>
          <p:nvPr/>
        </p:nvSpPr>
        <p:spPr>
          <a:xfrm>
            <a:off x="457200" y="892314"/>
            <a:ext cx="8255000" cy="707886"/>
          </a:xfrm>
          <a:prstGeom prst="rect">
            <a:avLst/>
          </a:prstGeom>
          <a:noFill/>
        </p:spPr>
        <p:txBody>
          <a:bodyPr wrap="square" rtlCol="0">
            <a:spAutoFit/>
          </a:bodyPr>
          <a:lstStyle/>
          <a:p>
            <a:r>
              <a:rPr lang="en-US" sz="2000" dirty="0" smtClean="0"/>
              <a:t>Let’s try a few more! Identify the variables in each scenario and explain how they are related. Label the independent and dependent variables.</a:t>
            </a:r>
            <a:endParaRPr lang="en-US" sz="2000" dirty="0"/>
          </a:p>
        </p:txBody>
      </p:sp>
      <p:pic>
        <p:nvPicPr>
          <p:cNvPr id="12" name="Picture 11" descr="sneakers.jpg"/>
          <p:cNvPicPr>
            <a:picLocks noChangeAspect="1"/>
          </p:cNvPicPr>
          <p:nvPr/>
        </p:nvPicPr>
        <p:blipFill>
          <a:blip r:embed="rId4"/>
          <a:stretch>
            <a:fillRect/>
          </a:stretch>
        </p:blipFill>
        <p:spPr>
          <a:xfrm>
            <a:off x="533400" y="2133600"/>
            <a:ext cx="1981200" cy="1981200"/>
          </a:xfrm>
          <a:prstGeom prst="rect">
            <a:avLst/>
          </a:prstGeom>
        </p:spPr>
      </p:pic>
      <p:sp>
        <p:nvSpPr>
          <p:cNvPr id="11" name="TextBox 10"/>
          <p:cNvSpPr txBox="1"/>
          <p:nvPr/>
        </p:nvSpPr>
        <p:spPr>
          <a:xfrm>
            <a:off x="457200" y="1600200"/>
            <a:ext cx="8255000" cy="646331"/>
          </a:xfrm>
          <a:prstGeom prst="rect">
            <a:avLst/>
          </a:prstGeom>
          <a:noFill/>
        </p:spPr>
        <p:txBody>
          <a:bodyPr wrap="square" rtlCol="0">
            <a:spAutoFit/>
          </a:bodyPr>
          <a:lstStyle/>
          <a:p>
            <a:r>
              <a:rPr lang="en-US" dirty="0" smtClean="0">
                <a:solidFill>
                  <a:schemeClr val="accent4">
                    <a:lumMod val="75000"/>
                  </a:schemeClr>
                </a:solidFill>
                <a:latin typeface="Arial"/>
              </a:rPr>
              <a:t>1) Stephanie is saving money to buy new sneakers. She plans to save $10 </a:t>
            </a:r>
            <a:br>
              <a:rPr lang="en-US" dirty="0" smtClean="0">
                <a:solidFill>
                  <a:schemeClr val="accent4">
                    <a:lumMod val="75000"/>
                  </a:schemeClr>
                </a:solidFill>
                <a:latin typeface="Arial"/>
              </a:rPr>
            </a:br>
            <a:r>
              <a:rPr lang="en-US" dirty="0" smtClean="0">
                <a:solidFill>
                  <a:schemeClr val="accent4">
                    <a:lumMod val="75000"/>
                  </a:schemeClr>
                </a:solidFill>
                <a:latin typeface="Arial"/>
              </a:rPr>
              <a:t>    each week.</a:t>
            </a:r>
            <a:endParaRPr lang="en-US" dirty="0">
              <a:solidFill>
                <a:schemeClr val="accent4">
                  <a:lumMod val="75000"/>
                </a:schemeClr>
              </a:solidFill>
              <a:latin typeface="Arial"/>
            </a:endParaRPr>
          </a:p>
        </p:txBody>
      </p:sp>
      <p:pic>
        <p:nvPicPr>
          <p:cNvPr id="13" name="Picture 12" descr="teacherclipart.jpg"/>
          <p:cNvPicPr>
            <a:picLocks noChangeAspect="1"/>
          </p:cNvPicPr>
          <p:nvPr/>
        </p:nvPicPr>
        <p:blipFill>
          <a:blip r:embed="rId5"/>
          <a:stretch>
            <a:fillRect/>
          </a:stretch>
        </p:blipFill>
        <p:spPr>
          <a:xfrm>
            <a:off x="7086600" y="4058073"/>
            <a:ext cx="1828800" cy="1584960"/>
          </a:xfrm>
          <a:prstGeom prst="rect">
            <a:avLst/>
          </a:prstGeom>
        </p:spPr>
      </p:pic>
      <p:sp>
        <p:nvSpPr>
          <p:cNvPr id="14" name="Oval Callout 13"/>
          <p:cNvSpPr/>
          <p:nvPr/>
        </p:nvSpPr>
        <p:spPr>
          <a:xfrm>
            <a:off x="4647660" y="3852937"/>
            <a:ext cx="2819940" cy="1023863"/>
          </a:xfrm>
          <a:prstGeom prst="wedgeEllipseCallout">
            <a:avLst>
              <a:gd name="adj1" fmla="val 63204"/>
              <a:gd name="adj2" fmla="val 35784"/>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800060" y="4038600"/>
            <a:ext cx="2667540" cy="646331"/>
          </a:xfrm>
          <a:prstGeom prst="rect">
            <a:avLst/>
          </a:prstGeom>
          <a:noFill/>
        </p:spPr>
        <p:txBody>
          <a:bodyPr wrap="square" rtlCol="0">
            <a:spAutoFit/>
          </a:bodyPr>
          <a:lstStyle/>
          <a:p>
            <a:r>
              <a:rPr lang="en-US" dirty="0" smtClean="0"/>
              <a:t>What are the variables?</a:t>
            </a:r>
            <a:br>
              <a:rPr lang="en-US" dirty="0" smtClean="0"/>
            </a:br>
            <a:r>
              <a:rPr lang="en-US" dirty="0" smtClean="0"/>
              <a:t>   (What is changing??) </a:t>
            </a:r>
            <a:endParaRPr lang="en-US" dirty="0"/>
          </a:p>
        </p:txBody>
      </p:sp>
      <p:sp>
        <p:nvSpPr>
          <p:cNvPr id="16" name="Round Diagonal Corner Rectangle 15"/>
          <p:cNvSpPr/>
          <p:nvPr/>
        </p:nvSpPr>
        <p:spPr>
          <a:xfrm>
            <a:off x="2819400" y="1600200"/>
            <a:ext cx="762000" cy="381000"/>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1295400" y="1905000"/>
            <a:ext cx="609600" cy="303431"/>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00060" y="4038600"/>
            <a:ext cx="2667540" cy="646331"/>
          </a:xfrm>
          <a:prstGeom prst="rect">
            <a:avLst/>
          </a:prstGeom>
          <a:noFill/>
        </p:spPr>
        <p:txBody>
          <a:bodyPr wrap="square" rtlCol="0">
            <a:spAutoFit/>
          </a:bodyPr>
          <a:lstStyle/>
          <a:p>
            <a:r>
              <a:rPr lang="en-US" dirty="0" smtClean="0">
                <a:solidFill>
                  <a:schemeClr val="accent2"/>
                </a:solidFill>
              </a:rPr>
              <a:t>Which variable depends on the other to change?</a:t>
            </a:r>
            <a:endParaRPr lang="en-US" dirty="0">
              <a:solidFill>
                <a:schemeClr val="accent2"/>
              </a:solidFill>
            </a:endParaRPr>
          </a:p>
        </p:txBody>
      </p:sp>
      <p:sp>
        <p:nvSpPr>
          <p:cNvPr id="20" name="TextBox 19"/>
          <p:cNvSpPr txBox="1"/>
          <p:nvPr/>
        </p:nvSpPr>
        <p:spPr>
          <a:xfrm>
            <a:off x="2590800" y="2133600"/>
            <a:ext cx="5791200" cy="369332"/>
          </a:xfrm>
          <a:prstGeom prst="rect">
            <a:avLst/>
          </a:prstGeom>
          <a:noFill/>
        </p:spPr>
        <p:txBody>
          <a:bodyPr wrap="square" rtlCol="0">
            <a:spAutoFit/>
          </a:bodyPr>
          <a:lstStyle/>
          <a:p>
            <a:r>
              <a:rPr lang="en-US" b="1" dirty="0" smtClean="0">
                <a:solidFill>
                  <a:schemeClr val="accent4">
                    <a:lumMod val="75000"/>
                  </a:schemeClr>
                </a:solidFill>
              </a:rPr>
              <a:t>The amount of </a:t>
            </a:r>
            <a:r>
              <a:rPr lang="en-US" b="1" dirty="0" smtClean="0">
                <a:solidFill>
                  <a:srgbClr val="FF6600"/>
                </a:solidFill>
              </a:rPr>
              <a:t>money</a:t>
            </a:r>
            <a:r>
              <a:rPr lang="en-US" b="1" dirty="0" smtClean="0">
                <a:solidFill>
                  <a:schemeClr val="accent4">
                    <a:lumMod val="75000"/>
                  </a:schemeClr>
                </a:solidFill>
              </a:rPr>
              <a:t> DEPENDS ON the </a:t>
            </a:r>
            <a:r>
              <a:rPr lang="en-US" b="1" dirty="0" smtClean="0">
                <a:solidFill>
                  <a:schemeClr val="accent5">
                    <a:lumMod val="75000"/>
                  </a:schemeClr>
                </a:solidFill>
              </a:rPr>
              <a:t>weeks</a:t>
            </a:r>
            <a:r>
              <a:rPr lang="en-US" b="1" dirty="0" smtClean="0">
                <a:solidFill>
                  <a:schemeClr val="accent4">
                    <a:lumMod val="75000"/>
                  </a:schemeClr>
                </a:solidFill>
              </a:rPr>
              <a:t> going by!</a:t>
            </a:r>
            <a:endParaRPr lang="en-US" b="1" dirty="0">
              <a:solidFill>
                <a:schemeClr val="accent4">
                  <a:lumMod val="75000"/>
                </a:schemeClr>
              </a:solidFill>
            </a:endParaRPr>
          </a:p>
        </p:txBody>
      </p:sp>
      <p:sp>
        <p:nvSpPr>
          <p:cNvPr id="22" name="Up Arrow Callout 21"/>
          <p:cNvSpPr/>
          <p:nvPr/>
        </p:nvSpPr>
        <p:spPr>
          <a:xfrm>
            <a:off x="3734174" y="2514600"/>
            <a:ext cx="1447426" cy="1027331"/>
          </a:xfrm>
          <a:prstGeom prst="upArrowCallou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Callout 22"/>
          <p:cNvSpPr/>
          <p:nvPr/>
        </p:nvSpPr>
        <p:spPr>
          <a:xfrm>
            <a:off x="5867400" y="2514600"/>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810000" y="28956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5" name="TextBox 24"/>
          <p:cNvSpPr txBox="1"/>
          <p:nvPr/>
        </p:nvSpPr>
        <p:spPr>
          <a:xfrm>
            <a:off x="5867400" y="2895600"/>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sp>
        <p:nvSpPr>
          <p:cNvPr id="26" name="TextBox 25"/>
          <p:cNvSpPr txBox="1"/>
          <p:nvPr/>
        </p:nvSpPr>
        <p:spPr>
          <a:xfrm>
            <a:off x="4876800" y="3962400"/>
            <a:ext cx="2400570" cy="830997"/>
          </a:xfrm>
          <a:prstGeom prst="rect">
            <a:avLst/>
          </a:prstGeom>
          <a:noFill/>
        </p:spPr>
        <p:txBody>
          <a:bodyPr wrap="square" rtlCol="0">
            <a:spAutoFit/>
          </a:bodyPr>
          <a:lstStyle/>
          <a:p>
            <a:pPr algn="ctr"/>
            <a:r>
              <a:rPr lang="en-US" sz="1600" dirty="0" smtClean="0">
                <a:solidFill>
                  <a:srgbClr val="008000"/>
                </a:solidFill>
              </a:rPr>
              <a:t>Nice work! Now, let’s write a rule to match this story.</a:t>
            </a:r>
            <a:endParaRPr lang="en-US" sz="1600" dirty="0">
              <a:solidFill>
                <a:srgbClr val="008000"/>
              </a:solidFill>
            </a:endParaRPr>
          </a:p>
        </p:txBody>
      </p:sp>
      <p:sp>
        <p:nvSpPr>
          <p:cNvPr id="27" name="TextBox 26"/>
          <p:cNvSpPr txBox="1"/>
          <p:nvPr/>
        </p:nvSpPr>
        <p:spPr>
          <a:xfrm>
            <a:off x="990600" y="4215572"/>
            <a:ext cx="1066800" cy="477054"/>
          </a:xfrm>
          <a:prstGeom prst="rect">
            <a:avLst/>
          </a:prstGeom>
          <a:noFill/>
        </p:spPr>
        <p:txBody>
          <a:bodyPr wrap="square" rtlCol="0">
            <a:spAutoFit/>
          </a:bodyPr>
          <a:lstStyle/>
          <a:p>
            <a:r>
              <a:rPr lang="en-US" sz="2500" u="sng" dirty="0" smtClean="0">
                <a:solidFill>
                  <a:srgbClr val="488D43"/>
                </a:solidFill>
              </a:rPr>
              <a:t>RULE</a:t>
            </a:r>
            <a:r>
              <a:rPr lang="en-US" sz="2500" dirty="0" smtClean="0">
                <a:solidFill>
                  <a:srgbClr val="488D43"/>
                </a:solidFill>
              </a:rPr>
              <a:t>: </a:t>
            </a:r>
            <a:endParaRPr lang="en-US" sz="2500" dirty="0">
              <a:solidFill>
                <a:srgbClr val="488D43"/>
              </a:solidFill>
            </a:endParaRPr>
          </a:p>
        </p:txBody>
      </p:sp>
      <p:sp>
        <p:nvSpPr>
          <p:cNvPr id="28" name="TextBox 27"/>
          <p:cNvSpPr txBox="1"/>
          <p:nvPr/>
        </p:nvSpPr>
        <p:spPr>
          <a:xfrm>
            <a:off x="1981200" y="4215572"/>
            <a:ext cx="2286000" cy="477054"/>
          </a:xfrm>
          <a:prstGeom prst="rect">
            <a:avLst/>
          </a:prstGeom>
          <a:noFill/>
        </p:spPr>
        <p:txBody>
          <a:bodyPr wrap="square" rtlCol="0">
            <a:spAutoFit/>
          </a:bodyPr>
          <a:lstStyle/>
          <a:p>
            <a:r>
              <a:rPr lang="en-US" sz="2500" dirty="0" err="1" smtClean="0">
                <a:solidFill>
                  <a:srgbClr val="FF6600"/>
                </a:solidFill>
              </a:rPr>
              <a:t>m</a:t>
            </a:r>
            <a:r>
              <a:rPr lang="en-US" sz="2500" dirty="0" smtClean="0">
                <a:solidFill>
                  <a:srgbClr val="008000"/>
                </a:solidFill>
              </a:rPr>
              <a:t> = </a:t>
            </a:r>
            <a:r>
              <a:rPr lang="en-US" sz="2500" dirty="0" smtClean="0"/>
              <a:t>10</a:t>
            </a:r>
            <a:r>
              <a:rPr lang="en-US" sz="2500" dirty="0" smtClean="0">
                <a:solidFill>
                  <a:schemeClr val="accent5">
                    <a:lumMod val="75000"/>
                  </a:schemeClr>
                </a:solidFill>
              </a:rPr>
              <a:t>w</a:t>
            </a:r>
            <a:r>
              <a:rPr lang="en-US" sz="2500" dirty="0" smtClean="0">
                <a:solidFill>
                  <a:srgbClr val="008000"/>
                </a:solidFill>
              </a:rPr>
              <a:t> </a:t>
            </a:r>
            <a:endParaRPr lang="en-US" sz="2500" dirty="0">
              <a:solidFill>
                <a:srgbClr val="008000"/>
              </a:solidFill>
            </a:endParaRPr>
          </a:p>
        </p:txBody>
      </p:sp>
      <p:sp>
        <p:nvSpPr>
          <p:cNvPr id="29" name="TextBox 28"/>
          <p:cNvSpPr txBox="1"/>
          <p:nvPr/>
        </p:nvSpPr>
        <p:spPr>
          <a:xfrm>
            <a:off x="1066800" y="4763869"/>
            <a:ext cx="3276600" cy="646331"/>
          </a:xfrm>
          <a:prstGeom prst="rect">
            <a:avLst/>
          </a:prstGeom>
          <a:noFill/>
        </p:spPr>
        <p:txBody>
          <a:bodyPr wrap="square" rtlCol="0">
            <a:spAutoFit/>
          </a:bodyPr>
          <a:lstStyle/>
          <a:p>
            <a:r>
              <a:rPr lang="en-US" dirty="0" smtClean="0"/>
              <a:t>“</a:t>
            </a:r>
            <a:r>
              <a:rPr lang="en-US" dirty="0" smtClean="0">
                <a:solidFill>
                  <a:srgbClr val="FF6600"/>
                </a:solidFill>
              </a:rPr>
              <a:t>money</a:t>
            </a:r>
            <a:r>
              <a:rPr lang="en-US" dirty="0" smtClean="0"/>
              <a:t> saved is equal to $10 times the number of </a:t>
            </a:r>
            <a:r>
              <a:rPr lang="en-US" dirty="0" smtClean="0">
                <a:solidFill>
                  <a:schemeClr val="accent5">
                    <a:lumMod val="75000"/>
                  </a:schemeClr>
                </a:solidFill>
              </a:rPr>
              <a:t>weeks</a:t>
            </a:r>
            <a:r>
              <a:rPr lang="en-US" dirty="0" smtClean="0"/>
              <a:t>”</a:t>
            </a:r>
            <a:endParaRPr lang="en-US" dirty="0"/>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a:t>
            </a:fld>
            <a:endParaRPr lang="en-US" smtClean="0">
              <a:solidFill>
                <a:schemeClr val="bg1"/>
              </a:solidFill>
            </a:endParaRPr>
          </a:p>
        </p:txBody>
      </p:sp>
      <p:sp>
        <p:nvSpPr>
          <p:cNvPr id="19" name="Agenda Link">
            <a:hlinkClick r:id="rId6"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subTnLst>
                                    <p:audio>
                                      <p:cMediaNode>
                                        <p:cTn display="0" masterRel="sameClick">
                                          <p:stCondLst>
                                            <p:cond evt="begin" delay="0">
                                              <p:tn val="19"/>
                                            </p:cond>
                                          </p:stCondLst>
                                          <p:endCondLst>
                                            <p:cond evt="onStopAudio" delay="0">
                                              <p:tgtEl>
                                                <p:sldTgt/>
                                              </p:tgtEl>
                                            </p:cond>
                                          </p:endCondLst>
                                        </p:cTn>
                                        <p:tgtEl>
                                          <p:sndTgt r:embed="rId3" name="Quack"/>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accel="50000" decel="5000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1" accel="50000" decel="50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Quack"/>
                                        </p:tgtEl>
                                      </p:cMediaNode>
                                    </p:audio>
                                  </p:sub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Scale>
                                      <p:cBhvr>
                                        <p:cTn id="60"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4"/>
                                        </p:tgtEl>
                                        <p:attrNameLst>
                                          <p:attrName>ppt_x</p:attrName>
                                          <p:attrName>ppt_y</p:attrName>
                                        </p:attrNameLst>
                                      </p:cBhvr>
                                    </p:animMotion>
                                    <p:animEffect transition="in" filter="fade">
                                      <p:cBhvr>
                                        <p:cTn id="62" dur="1000"/>
                                        <p:tgtEl>
                                          <p:spTgt spid="24"/>
                                        </p:tgtEl>
                                      </p:cBhvr>
                                    </p:animEffect>
                                  </p:childTnLst>
                                </p:cTn>
                              </p:par>
                            </p:childTnLst>
                          </p:cTn>
                        </p:par>
                        <p:par>
                          <p:cTn id="63" fill="hold">
                            <p:stCondLst>
                              <p:cond delay="1000"/>
                            </p:stCondLst>
                            <p:childTnLst>
                              <p:par>
                                <p:cTn id="64" presetID="52"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Scale>
                                      <p:cBhvr>
                                        <p:cTn id="6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3"/>
                                        </p:tgtEl>
                                        <p:attrNameLst>
                                          <p:attrName>ppt_x</p:attrName>
                                          <p:attrName>ppt_y</p:attrName>
                                        </p:attrNameLst>
                                      </p:cBhvr>
                                    </p:animMotion>
                                    <p:animEffect transition="in" filter="fade">
                                      <p:cBhvr>
                                        <p:cTn id="68" dur="1000"/>
                                        <p:tgtEl>
                                          <p:spTgt spid="23"/>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Scale>
                                      <p:cBhvr>
                                        <p:cTn id="7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5"/>
                                        </p:tgtEl>
                                        <p:attrNameLst>
                                          <p:attrName>ppt_x</p:attrName>
                                          <p:attrName>ppt_y</p:attrName>
                                        </p:attrNameLst>
                                      </p:cBhvr>
                                    </p:animMotion>
                                    <p:animEffect transition="in" filter="fade">
                                      <p:cBhvr>
                                        <p:cTn id="73" dur="1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18"/>
                                        </p:tgtEl>
                                        <p:attrNameLst>
                                          <p:attrName>style.visibility</p:attrName>
                                        </p:attrNameLst>
                                      </p:cBhvr>
                                      <p:to>
                                        <p:strVal val="hidden"/>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Quack"/>
                                        </p:tgtEl>
                                      </p:cMediaNode>
                                    </p:audio>
                                  </p:subTnLst>
                                </p:cTn>
                              </p:par>
                            </p:childTnLst>
                          </p:cTn>
                        </p:par>
                        <p:par>
                          <p:cTn id="81" fill="hold">
                            <p:stCondLst>
                              <p:cond delay="0"/>
                            </p:stCondLst>
                            <p:childTnLst>
                              <p:par>
                                <p:cTn id="82" presetID="52"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Scale>
                                      <p:cBhvr>
                                        <p:cTn id="8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27"/>
                                        </p:tgtEl>
                                        <p:attrNameLst>
                                          <p:attrName>ppt_x</p:attrName>
                                          <p:attrName>ppt_y</p:attrName>
                                        </p:attrNameLst>
                                      </p:cBhvr>
                                    </p:animMotion>
                                    <p:animEffect transition="in" filter="fade">
                                      <p:cBhvr>
                                        <p:cTn id="86" dur="10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900" decel="100000" fill="hold"/>
                                        <p:tgtEl>
                                          <p:spTgt spid="28"/>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accel="50000" decel="5000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5" grpId="1"/>
      <p:bldP spid="16" grpId="0" animBg="1"/>
      <p:bldP spid="17" grpId="0" animBg="1"/>
      <p:bldP spid="18" grpId="0"/>
      <p:bldP spid="18" grpId="1"/>
      <p:bldP spid="20" grpId="0"/>
      <p:bldP spid="22" grpId="0" animBg="1"/>
      <p:bldP spid="23" grpId="0" animBg="1"/>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Guided Practice, continued</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8</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892314"/>
            <a:ext cx="8255000" cy="707886"/>
          </a:xfrm>
          <a:prstGeom prst="rect">
            <a:avLst/>
          </a:prstGeom>
          <a:noFill/>
        </p:spPr>
        <p:txBody>
          <a:bodyPr wrap="square" rtlCol="0">
            <a:spAutoFit/>
          </a:bodyPr>
          <a:lstStyle/>
          <a:p>
            <a:r>
              <a:rPr lang="en-US" sz="2000" dirty="0" smtClean="0"/>
              <a:t>Identify the variables in each scenario and explain how they are related. Label the independent and dependent variables.</a:t>
            </a:r>
            <a:endParaRPr lang="en-US" sz="2000" dirty="0"/>
          </a:p>
        </p:txBody>
      </p:sp>
      <p:sp>
        <p:nvSpPr>
          <p:cNvPr id="11" name="TextBox 10"/>
          <p:cNvSpPr txBox="1"/>
          <p:nvPr/>
        </p:nvSpPr>
        <p:spPr>
          <a:xfrm>
            <a:off x="457200" y="1600200"/>
            <a:ext cx="8255000" cy="646331"/>
          </a:xfrm>
          <a:prstGeom prst="rect">
            <a:avLst/>
          </a:prstGeom>
          <a:noFill/>
        </p:spPr>
        <p:txBody>
          <a:bodyPr wrap="square" rtlCol="0">
            <a:spAutoFit/>
          </a:bodyPr>
          <a:lstStyle/>
          <a:p>
            <a:r>
              <a:rPr lang="en-US" dirty="0" smtClean="0">
                <a:solidFill>
                  <a:schemeClr val="accent4">
                    <a:lumMod val="75000"/>
                  </a:schemeClr>
                </a:solidFill>
                <a:latin typeface="Arial"/>
              </a:rPr>
              <a:t>2) To train for track season, Alex is running 2 miles per day. He has run 10 </a:t>
            </a:r>
          </a:p>
          <a:p>
            <a:r>
              <a:rPr lang="en-US" dirty="0">
                <a:solidFill>
                  <a:schemeClr val="accent4">
                    <a:lumMod val="75000"/>
                  </a:schemeClr>
                </a:solidFill>
                <a:latin typeface="Arial"/>
              </a:rPr>
              <a:t> </a:t>
            </a:r>
            <a:r>
              <a:rPr lang="en-US" dirty="0" smtClean="0">
                <a:solidFill>
                  <a:schemeClr val="accent4">
                    <a:lumMod val="75000"/>
                  </a:schemeClr>
                </a:solidFill>
                <a:latin typeface="Arial"/>
              </a:rPr>
              <a:t>    miles already.</a:t>
            </a:r>
            <a:endParaRPr lang="en-US" dirty="0">
              <a:solidFill>
                <a:schemeClr val="accent4">
                  <a:lumMod val="75000"/>
                </a:schemeClr>
              </a:solidFill>
              <a:latin typeface="Arial"/>
            </a:endParaRPr>
          </a:p>
        </p:txBody>
      </p:sp>
      <p:pic>
        <p:nvPicPr>
          <p:cNvPr id="13" name="Picture 12" descr="teacherclipart.jpg"/>
          <p:cNvPicPr>
            <a:picLocks noChangeAspect="1"/>
          </p:cNvPicPr>
          <p:nvPr/>
        </p:nvPicPr>
        <p:blipFill>
          <a:blip r:embed="rId8"/>
          <a:stretch>
            <a:fillRect/>
          </a:stretch>
        </p:blipFill>
        <p:spPr>
          <a:xfrm>
            <a:off x="7086600" y="4091940"/>
            <a:ext cx="1828800" cy="1584960"/>
          </a:xfrm>
          <a:prstGeom prst="rect">
            <a:avLst/>
          </a:prstGeom>
        </p:spPr>
      </p:pic>
      <p:sp>
        <p:nvSpPr>
          <p:cNvPr id="14" name="Oval Callout 13"/>
          <p:cNvSpPr/>
          <p:nvPr/>
        </p:nvSpPr>
        <p:spPr>
          <a:xfrm>
            <a:off x="4572000" y="3771135"/>
            <a:ext cx="2819940" cy="1023863"/>
          </a:xfrm>
          <a:prstGeom prst="wedgeEllipseCallout">
            <a:avLst>
              <a:gd name="adj1" fmla="val 64404"/>
              <a:gd name="adj2" fmla="val 47360"/>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876800" y="3962400"/>
            <a:ext cx="2667540" cy="646331"/>
          </a:xfrm>
          <a:prstGeom prst="rect">
            <a:avLst/>
          </a:prstGeom>
          <a:noFill/>
        </p:spPr>
        <p:txBody>
          <a:bodyPr wrap="square" rtlCol="0">
            <a:spAutoFit/>
          </a:bodyPr>
          <a:lstStyle/>
          <a:p>
            <a:r>
              <a:rPr lang="en-US" dirty="0" smtClean="0"/>
              <a:t>What are the variables?</a:t>
            </a:r>
            <a:br>
              <a:rPr lang="en-US" dirty="0" smtClean="0"/>
            </a:br>
            <a:r>
              <a:rPr lang="en-US" dirty="0" smtClean="0"/>
              <a:t>   (What is changing??) </a:t>
            </a:r>
            <a:endParaRPr lang="en-US" dirty="0"/>
          </a:p>
        </p:txBody>
      </p:sp>
      <p:sp>
        <p:nvSpPr>
          <p:cNvPr id="16" name="Round Diagonal Corner Rectangle 15"/>
          <p:cNvSpPr/>
          <p:nvPr/>
        </p:nvSpPr>
        <p:spPr>
          <a:xfrm>
            <a:off x="762000" y="1905000"/>
            <a:ext cx="762000" cy="303432"/>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999577" y="1677769"/>
            <a:ext cx="629823" cy="303431"/>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24400" y="3925669"/>
            <a:ext cx="2667540" cy="646331"/>
          </a:xfrm>
          <a:prstGeom prst="rect">
            <a:avLst/>
          </a:prstGeom>
          <a:noFill/>
        </p:spPr>
        <p:txBody>
          <a:bodyPr wrap="square" rtlCol="0">
            <a:spAutoFit/>
          </a:bodyPr>
          <a:lstStyle/>
          <a:p>
            <a:r>
              <a:rPr lang="en-US" dirty="0" smtClean="0">
                <a:solidFill>
                  <a:schemeClr val="accent2"/>
                </a:solidFill>
              </a:rPr>
              <a:t>Which variable depends on the other to change?</a:t>
            </a:r>
            <a:endParaRPr lang="en-US" dirty="0">
              <a:solidFill>
                <a:schemeClr val="accent2"/>
              </a:solidFill>
            </a:endParaRPr>
          </a:p>
        </p:txBody>
      </p:sp>
      <p:sp>
        <p:nvSpPr>
          <p:cNvPr id="20" name="TextBox 19"/>
          <p:cNvSpPr txBox="1"/>
          <p:nvPr/>
        </p:nvSpPr>
        <p:spPr>
          <a:xfrm>
            <a:off x="4343400" y="2057400"/>
            <a:ext cx="4898303" cy="369332"/>
          </a:xfrm>
          <a:prstGeom prst="rect">
            <a:avLst/>
          </a:prstGeom>
          <a:noFill/>
        </p:spPr>
        <p:txBody>
          <a:bodyPr wrap="square" rtlCol="0">
            <a:spAutoFit/>
          </a:bodyPr>
          <a:lstStyle/>
          <a:p>
            <a:r>
              <a:rPr lang="en-US" b="1" dirty="0" smtClean="0">
                <a:solidFill>
                  <a:srgbClr val="FF6600"/>
                </a:solidFill>
              </a:rPr>
              <a:t>Miles</a:t>
            </a:r>
            <a:r>
              <a:rPr lang="en-US" b="1" dirty="0" smtClean="0">
                <a:solidFill>
                  <a:schemeClr val="accent4">
                    <a:lumMod val="75000"/>
                  </a:schemeClr>
                </a:solidFill>
              </a:rPr>
              <a:t> DEPEND ON the </a:t>
            </a:r>
            <a:r>
              <a:rPr lang="en-US" b="1" dirty="0" smtClean="0">
                <a:solidFill>
                  <a:schemeClr val="accent5">
                    <a:lumMod val="75000"/>
                  </a:schemeClr>
                </a:solidFill>
              </a:rPr>
              <a:t>days</a:t>
            </a:r>
            <a:r>
              <a:rPr lang="en-US" b="1" dirty="0" smtClean="0">
                <a:solidFill>
                  <a:schemeClr val="accent4">
                    <a:lumMod val="75000"/>
                  </a:schemeClr>
                </a:solidFill>
              </a:rPr>
              <a:t> going by!</a:t>
            </a:r>
            <a:endParaRPr lang="en-US" b="1" dirty="0">
              <a:solidFill>
                <a:schemeClr val="accent4">
                  <a:lumMod val="75000"/>
                </a:schemeClr>
              </a:solidFill>
            </a:endParaRPr>
          </a:p>
        </p:txBody>
      </p:sp>
      <p:sp>
        <p:nvSpPr>
          <p:cNvPr id="22" name="Up Arrow Callout 21"/>
          <p:cNvSpPr/>
          <p:nvPr/>
        </p:nvSpPr>
        <p:spPr>
          <a:xfrm>
            <a:off x="3962400" y="2438400"/>
            <a:ext cx="1447426" cy="1027331"/>
          </a:xfrm>
          <a:prstGeom prst="upArrowCallou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Callout 22"/>
          <p:cNvSpPr/>
          <p:nvPr/>
        </p:nvSpPr>
        <p:spPr>
          <a:xfrm>
            <a:off x="5867400" y="2438400"/>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115174" y="28194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5" name="TextBox 24"/>
          <p:cNvSpPr txBox="1"/>
          <p:nvPr/>
        </p:nvSpPr>
        <p:spPr>
          <a:xfrm>
            <a:off x="5867400" y="2819400"/>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pic>
        <p:nvPicPr>
          <p:cNvPr id="26" name="Picture 25" descr="runner.jpg"/>
          <p:cNvPicPr>
            <a:picLocks noChangeAspect="1"/>
          </p:cNvPicPr>
          <p:nvPr/>
        </p:nvPicPr>
        <p:blipFill>
          <a:blip r:embed="rId9"/>
          <a:stretch>
            <a:fillRect/>
          </a:stretch>
        </p:blipFill>
        <p:spPr>
          <a:xfrm>
            <a:off x="838200" y="2362200"/>
            <a:ext cx="2318187" cy="1738640"/>
          </a:xfrm>
          <a:prstGeom prst="rect">
            <a:avLst/>
          </a:prstGeom>
        </p:spPr>
      </p:pic>
      <p:sp>
        <p:nvSpPr>
          <p:cNvPr id="27" name="TextBox 26"/>
          <p:cNvSpPr txBox="1"/>
          <p:nvPr/>
        </p:nvSpPr>
        <p:spPr>
          <a:xfrm>
            <a:off x="506785" y="4383613"/>
            <a:ext cx="1066800" cy="477054"/>
          </a:xfrm>
          <a:prstGeom prst="rect">
            <a:avLst/>
          </a:prstGeom>
          <a:noFill/>
        </p:spPr>
        <p:txBody>
          <a:bodyPr wrap="square" rtlCol="0">
            <a:spAutoFit/>
          </a:bodyPr>
          <a:lstStyle/>
          <a:p>
            <a:r>
              <a:rPr lang="en-US" sz="2500" u="sng" dirty="0" smtClean="0">
                <a:solidFill>
                  <a:srgbClr val="488D43"/>
                </a:solidFill>
              </a:rPr>
              <a:t>RULE</a:t>
            </a:r>
            <a:r>
              <a:rPr lang="en-US" sz="2500" dirty="0" smtClean="0">
                <a:solidFill>
                  <a:srgbClr val="488D43"/>
                </a:solidFill>
              </a:rPr>
              <a:t>: </a:t>
            </a:r>
            <a:endParaRPr lang="en-US" sz="2500" dirty="0">
              <a:solidFill>
                <a:srgbClr val="488D43"/>
              </a:solidFill>
            </a:endParaRPr>
          </a:p>
        </p:txBody>
      </p:sp>
      <p:sp>
        <p:nvSpPr>
          <p:cNvPr id="28" name="TextBox 27"/>
          <p:cNvSpPr txBox="1"/>
          <p:nvPr/>
        </p:nvSpPr>
        <p:spPr>
          <a:xfrm>
            <a:off x="4686030" y="3962400"/>
            <a:ext cx="2400570" cy="584776"/>
          </a:xfrm>
          <a:prstGeom prst="rect">
            <a:avLst/>
          </a:prstGeom>
          <a:noFill/>
        </p:spPr>
        <p:txBody>
          <a:bodyPr wrap="square" rtlCol="0">
            <a:spAutoFit/>
          </a:bodyPr>
          <a:lstStyle/>
          <a:p>
            <a:pPr algn="ctr"/>
            <a:r>
              <a:rPr lang="en-US" sz="1600" dirty="0" smtClean="0">
                <a:solidFill>
                  <a:srgbClr val="008000"/>
                </a:solidFill>
              </a:rPr>
              <a:t>Write a rule to match this story.</a:t>
            </a:r>
            <a:endParaRPr lang="en-US" sz="1600" dirty="0">
              <a:solidFill>
                <a:srgbClr val="008000"/>
              </a:solidFill>
            </a:endParaRPr>
          </a:p>
        </p:txBody>
      </p:sp>
      <p:sp>
        <p:nvSpPr>
          <p:cNvPr id="29" name="TextBox 28"/>
          <p:cNvSpPr txBox="1"/>
          <p:nvPr/>
        </p:nvSpPr>
        <p:spPr>
          <a:xfrm>
            <a:off x="1524000" y="4399746"/>
            <a:ext cx="2286000" cy="477054"/>
          </a:xfrm>
          <a:prstGeom prst="rect">
            <a:avLst/>
          </a:prstGeom>
          <a:noFill/>
        </p:spPr>
        <p:txBody>
          <a:bodyPr wrap="square" rtlCol="0">
            <a:spAutoFit/>
          </a:bodyPr>
          <a:lstStyle/>
          <a:p>
            <a:r>
              <a:rPr lang="en-US" sz="2500" dirty="0" err="1" smtClean="0">
                <a:solidFill>
                  <a:srgbClr val="FF6600"/>
                </a:solidFill>
              </a:rPr>
              <a:t>m</a:t>
            </a:r>
            <a:r>
              <a:rPr lang="en-US" sz="2500" dirty="0" smtClean="0">
                <a:solidFill>
                  <a:srgbClr val="008000"/>
                </a:solidFill>
              </a:rPr>
              <a:t> = </a:t>
            </a:r>
            <a:r>
              <a:rPr lang="en-US" sz="2500" dirty="0" smtClean="0"/>
              <a:t>2</a:t>
            </a:r>
            <a:r>
              <a:rPr lang="en-US" sz="2500" dirty="0" smtClean="0">
                <a:solidFill>
                  <a:schemeClr val="accent5">
                    <a:lumMod val="75000"/>
                  </a:schemeClr>
                </a:solidFill>
              </a:rPr>
              <a:t>d </a:t>
            </a:r>
            <a:r>
              <a:rPr lang="en-US" sz="2500" dirty="0" smtClean="0">
                <a:solidFill>
                  <a:srgbClr val="008000"/>
                </a:solidFill>
              </a:rPr>
              <a:t>+ 10 </a:t>
            </a:r>
            <a:endParaRPr lang="en-US" sz="2500" dirty="0">
              <a:solidFill>
                <a:srgbClr val="008000"/>
              </a:solidFill>
            </a:endParaRPr>
          </a:p>
        </p:txBody>
      </p:sp>
      <p:sp>
        <p:nvSpPr>
          <p:cNvPr id="30" name="TextBox 29"/>
          <p:cNvSpPr txBox="1"/>
          <p:nvPr/>
        </p:nvSpPr>
        <p:spPr>
          <a:xfrm>
            <a:off x="506785" y="4919316"/>
            <a:ext cx="3980548" cy="646331"/>
          </a:xfrm>
          <a:prstGeom prst="rect">
            <a:avLst/>
          </a:prstGeom>
          <a:noFill/>
        </p:spPr>
        <p:txBody>
          <a:bodyPr wrap="square" rtlCol="0">
            <a:spAutoFit/>
          </a:bodyPr>
          <a:lstStyle/>
          <a:p>
            <a:r>
              <a:rPr lang="en-US" dirty="0" smtClean="0"/>
              <a:t>“</a:t>
            </a:r>
            <a:r>
              <a:rPr lang="en-US" dirty="0" smtClean="0">
                <a:solidFill>
                  <a:srgbClr val="FF6600"/>
                </a:solidFill>
              </a:rPr>
              <a:t>miles</a:t>
            </a:r>
            <a:r>
              <a:rPr lang="en-US" dirty="0" smtClean="0"/>
              <a:t> ran is equal to 2 times the number of </a:t>
            </a:r>
            <a:r>
              <a:rPr lang="en-US" dirty="0" smtClean="0">
                <a:solidFill>
                  <a:schemeClr val="accent5">
                    <a:lumMod val="75000"/>
                  </a:schemeClr>
                </a:solidFill>
              </a:rPr>
              <a:t>days </a:t>
            </a:r>
            <a:r>
              <a:rPr lang="en-US" dirty="0" smtClean="0">
                <a:solidFill>
                  <a:srgbClr val="008000"/>
                </a:solidFill>
              </a:rPr>
              <a:t>plus 10 he already ran</a:t>
            </a:r>
            <a:r>
              <a:rPr lang="en-US" dirty="0" smtClean="0"/>
              <a:t>”</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subTnLst>
                                    <p:audio>
                                      <p:cMediaNode>
                                        <p:cTn display="0" masterRel="sameClick">
                                          <p:stCondLst>
                                            <p:cond evt="begin" delay="0">
                                              <p:tn val="24"/>
                                            </p:cond>
                                          </p:stCondLst>
                                          <p:endCondLst>
                                            <p:cond evt="onStopAudio" delay="0">
                                              <p:tgtEl>
                                                <p:sldTgt/>
                                              </p:tgtEl>
                                            </p:cond>
                                          </p:endCondLst>
                                        </p:cTn>
                                        <p:tgtEl>
                                          <p:sndTgt r:embed="rId3" name="Quack"/>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1" accel="50000" decel="5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15"/>
                                        </p:tgtEl>
                                      </p:cBhvr>
                                    </p:animEffect>
                                    <p:anim calcmode="lin" valueType="num">
                                      <p:cBhvr>
                                        <p:cTn id="42" dur="1000"/>
                                        <p:tgtEl>
                                          <p:spTgt spid="15"/>
                                        </p:tgtEl>
                                        <p:attrNameLst>
                                          <p:attrName>ppt_x</p:attrName>
                                        </p:attrNameLst>
                                      </p:cBhvr>
                                      <p:tavLst>
                                        <p:tav tm="0">
                                          <p:val>
                                            <p:strVal val="ppt_x"/>
                                          </p:val>
                                        </p:tav>
                                        <p:tav tm="100000">
                                          <p:val>
                                            <p:strVal val="ppt_x"/>
                                          </p:val>
                                        </p:tav>
                                      </p:tavLst>
                                    </p:anim>
                                    <p:anim calcmode="lin" valueType="num">
                                      <p:cBhvr>
                                        <p:cTn id="43" dur="1000"/>
                                        <p:tgtEl>
                                          <p:spTgt spid="15"/>
                                        </p:tgtEl>
                                        <p:attrNameLst>
                                          <p:attrName>ppt_y</p:attrName>
                                        </p:attrNameLst>
                                      </p:cBhvr>
                                      <p:tavLst>
                                        <p:tav tm="0">
                                          <p:val>
                                            <p:strVal val="ppt_y"/>
                                          </p:val>
                                        </p:tav>
                                        <p:tav tm="100000">
                                          <p:val>
                                            <p:strVal val="ppt_y+.1"/>
                                          </p:val>
                                        </p:tav>
                                      </p:tavLst>
                                    </p:anim>
                                    <p:set>
                                      <p:cBhvr>
                                        <p:cTn id="44" dur="1" fill="hold">
                                          <p:stCondLst>
                                            <p:cond delay="999"/>
                                          </p:stCondLst>
                                        </p:cTn>
                                        <p:tgtEl>
                                          <p:spTgt spid="15"/>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Quack"/>
                                        </p:tgtEl>
                                      </p:cMediaNode>
                                    </p:audio>
                                  </p:sub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900" decel="100000" fill="hold"/>
                                        <p:tgtEl>
                                          <p:spTgt spid="2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6" fill="hold">
                            <p:stCondLst>
                              <p:cond delay="1000"/>
                            </p:stCondLst>
                            <p:childTnLst>
                              <p:par>
                                <p:cTn id="57" presetID="5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Scale>
                                      <p:cBhvr>
                                        <p:cTn id="5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2"/>
                                        </p:tgtEl>
                                        <p:attrNameLst>
                                          <p:attrName>ppt_x</p:attrName>
                                          <p:attrName>ppt_y</p:attrName>
                                        </p:attrNameLst>
                                      </p:cBhvr>
                                    </p:animMotion>
                                    <p:animEffect transition="in" filter="fade">
                                      <p:cBhvr>
                                        <p:cTn id="61" dur="1000"/>
                                        <p:tgtEl>
                                          <p:spTgt spid="22"/>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Scale>
                                      <p:cBhvr>
                                        <p:cTn id="6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4"/>
                                        </p:tgtEl>
                                        <p:attrNameLst>
                                          <p:attrName>ppt_x</p:attrName>
                                          <p:attrName>ppt_y</p:attrName>
                                        </p:attrNameLst>
                                      </p:cBhvr>
                                    </p:animMotion>
                                    <p:animEffect transition="in" filter="fade">
                                      <p:cBhvr>
                                        <p:cTn id="66" dur="1000"/>
                                        <p:tgtEl>
                                          <p:spTgt spid="24"/>
                                        </p:tgtEl>
                                      </p:cBhvr>
                                    </p:animEffect>
                                  </p:childTnLst>
                                </p:cTn>
                              </p:par>
                            </p:childTnLst>
                          </p:cTn>
                        </p:par>
                        <p:par>
                          <p:cTn id="67" fill="hold">
                            <p:stCondLst>
                              <p:cond delay="2000"/>
                            </p:stCondLst>
                            <p:childTnLst>
                              <p:par>
                                <p:cTn id="68" presetID="52"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Scale>
                                      <p:cBhvr>
                                        <p:cTn id="70"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23"/>
                                        </p:tgtEl>
                                        <p:attrNameLst>
                                          <p:attrName>ppt_x</p:attrName>
                                          <p:attrName>ppt_y</p:attrName>
                                        </p:attrNameLst>
                                      </p:cBhvr>
                                    </p:animMotion>
                                    <p:animEffect transition="in" filter="fade">
                                      <p:cBhvr>
                                        <p:cTn id="72" dur="1000"/>
                                        <p:tgtEl>
                                          <p:spTgt spid="23"/>
                                        </p:tgtEl>
                                      </p:cBhvr>
                                    </p:animEffect>
                                  </p:childTnLst>
                                </p:cTn>
                              </p:par>
                              <p:par>
                                <p:cTn id="73" presetID="5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Scale>
                                      <p:cBhvr>
                                        <p:cTn id="75"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5"/>
                                        </p:tgtEl>
                                        <p:attrNameLst>
                                          <p:attrName>ppt_x</p:attrName>
                                          <p:attrName>ppt_y</p:attrName>
                                        </p:attrNameLst>
                                      </p:cBhvr>
                                    </p:animMotion>
                                    <p:animEffect transition="in" filter="fade">
                                      <p:cBhvr>
                                        <p:cTn id="77" dur="10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18"/>
                                        </p:tgtEl>
                                        <p:attrNameLst>
                                          <p:attrName>style.visibility</p:attrName>
                                        </p:attrNameLst>
                                      </p:cBhvr>
                                      <p:to>
                                        <p:strVal val="hidden"/>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3" name="Quack"/>
                                        </p:tgtEl>
                                      </p:cMediaNode>
                                    </p:audio>
                                  </p:subTnLst>
                                </p:cTn>
                              </p:par>
                            </p:childTnLst>
                          </p:cTn>
                        </p:par>
                        <p:par>
                          <p:cTn id="85" fill="hold">
                            <p:stCondLst>
                              <p:cond delay="0"/>
                            </p:stCondLst>
                            <p:childTnLst>
                              <p:par>
                                <p:cTn id="86" presetID="5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Scale>
                                      <p:cBhvr>
                                        <p:cTn id="8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27"/>
                                        </p:tgtEl>
                                        <p:attrNameLst>
                                          <p:attrName>ppt_x</p:attrName>
                                          <p:attrName>ppt_y</p:attrName>
                                        </p:attrNameLst>
                                      </p:cBhvr>
                                    </p:animMotion>
                                    <p:animEffect transition="in" filter="fade">
                                      <p:cBhvr>
                                        <p:cTn id="90" dur="1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20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accel="50000" decel="50000"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5" grpId="1"/>
      <p:bldP spid="16" grpId="0" animBg="1"/>
      <p:bldP spid="17" grpId="0" animBg="1"/>
      <p:bldP spid="18" grpId="0"/>
      <p:bldP spid="18" grpId="1"/>
      <p:bldP spid="20" grpId="0"/>
      <p:bldP spid="22" grpId="0" animBg="1"/>
      <p:bldP spid="23" grpId="0" animBg="1"/>
      <p:bldP spid="24" grpId="0"/>
      <p:bldP spid="25"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Guided Practice, continued</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9</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892314"/>
            <a:ext cx="8255000" cy="707886"/>
          </a:xfrm>
          <a:prstGeom prst="rect">
            <a:avLst/>
          </a:prstGeom>
          <a:noFill/>
        </p:spPr>
        <p:txBody>
          <a:bodyPr wrap="square" rtlCol="0">
            <a:spAutoFit/>
          </a:bodyPr>
          <a:lstStyle/>
          <a:p>
            <a:r>
              <a:rPr lang="en-US" sz="2000" dirty="0" smtClean="0"/>
              <a:t>Identify the variables in each scenario and explain how they are related. Label the independent and dependent variables.</a:t>
            </a:r>
            <a:endParaRPr lang="en-US" sz="2000" dirty="0"/>
          </a:p>
        </p:txBody>
      </p:sp>
      <p:sp>
        <p:nvSpPr>
          <p:cNvPr id="11" name="TextBox 10"/>
          <p:cNvSpPr txBox="1"/>
          <p:nvPr/>
        </p:nvSpPr>
        <p:spPr>
          <a:xfrm>
            <a:off x="457200" y="1600200"/>
            <a:ext cx="8255000" cy="369332"/>
          </a:xfrm>
          <a:prstGeom prst="rect">
            <a:avLst/>
          </a:prstGeom>
          <a:noFill/>
        </p:spPr>
        <p:txBody>
          <a:bodyPr wrap="square" rtlCol="0">
            <a:spAutoFit/>
          </a:bodyPr>
          <a:lstStyle/>
          <a:p>
            <a:r>
              <a:rPr lang="en-US" dirty="0" smtClean="0">
                <a:solidFill>
                  <a:schemeClr val="accent4">
                    <a:lumMod val="75000"/>
                  </a:schemeClr>
                </a:solidFill>
                <a:latin typeface="Arial"/>
              </a:rPr>
              <a:t>3) Maya is walking to her friend’s house. She walks at a rate of 6 km each hour.</a:t>
            </a:r>
            <a:endParaRPr lang="en-US" dirty="0">
              <a:solidFill>
                <a:schemeClr val="accent4">
                  <a:lumMod val="75000"/>
                </a:schemeClr>
              </a:solidFill>
              <a:latin typeface="Arial"/>
            </a:endParaRPr>
          </a:p>
        </p:txBody>
      </p:sp>
      <p:pic>
        <p:nvPicPr>
          <p:cNvPr id="13" name="Picture 12" descr="teacherclipart.jpg"/>
          <p:cNvPicPr>
            <a:picLocks noChangeAspect="1"/>
          </p:cNvPicPr>
          <p:nvPr/>
        </p:nvPicPr>
        <p:blipFill>
          <a:blip r:embed="rId8"/>
          <a:stretch>
            <a:fillRect/>
          </a:stretch>
        </p:blipFill>
        <p:spPr>
          <a:xfrm>
            <a:off x="7086600" y="4091940"/>
            <a:ext cx="1828800" cy="1584960"/>
          </a:xfrm>
          <a:prstGeom prst="rect">
            <a:avLst/>
          </a:prstGeom>
        </p:spPr>
      </p:pic>
      <p:sp>
        <p:nvSpPr>
          <p:cNvPr id="14" name="Oval Callout 13"/>
          <p:cNvSpPr/>
          <p:nvPr/>
        </p:nvSpPr>
        <p:spPr>
          <a:xfrm>
            <a:off x="4572000" y="3925669"/>
            <a:ext cx="2819940" cy="1023863"/>
          </a:xfrm>
          <a:prstGeom prst="wedgeEllipseCallout">
            <a:avLst>
              <a:gd name="adj1" fmla="val 60201"/>
              <a:gd name="adj2" fmla="val 44052"/>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48200" y="3962400"/>
            <a:ext cx="2667540" cy="923330"/>
          </a:xfrm>
          <a:prstGeom prst="rect">
            <a:avLst/>
          </a:prstGeom>
          <a:noFill/>
        </p:spPr>
        <p:txBody>
          <a:bodyPr wrap="square" rtlCol="0">
            <a:spAutoFit/>
          </a:bodyPr>
          <a:lstStyle/>
          <a:p>
            <a:pPr algn="ctr"/>
            <a:r>
              <a:rPr lang="en-US" dirty="0" smtClean="0"/>
              <a:t>You’ve got it! </a:t>
            </a:r>
          </a:p>
          <a:p>
            <a:pPr algn="ctr"/>
            <a:r>
              <a:rPr lang="en-US" dirty="0" smtClean="0"/>
              <a:t>Try the same procedure on your own. </a:t>
            </a:r>
            <a:endParaRPr lang="en-US" dirty="0"/>
          </a:p>
        </p:txBody>
      </p:sp>
      <p:sp>
        <p:nvSpPr>
          <p:cNvPr id="16" name="Round Diagonal Corner Rectangle 15"/>
          <p:cNvSpPr/>
          <p:nvPr/>
        </p:nvSpPr>
        <p:spPr>
          <a:xfrm>
            <a:off x="7106283" y="1666100"/>
            <a:ext cx="361317" cy="303432"/>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8022503" y="1666100"/>
            <a:ext cx="626467" cy="291763"/>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78897" y="2173069"/>
            <a:ext cx="5412559" cy="646331"/>
          </a:xfrm>
          <a:prstGeom prst="rect">
            <a:avLst/>
          </a:prstGeom>
          <a:noFill/>
        </p:spPr>
        <p:txBody>
          <a:bodyPr wrap="square" rtlCol="0">
            <a:spAutoFit/>
          </a:bodyPr>
          <a:lstStyle/>
          <a:p>
            <a:r>
              <a:rPr lang="en-US" b="1" dirty="0" smtClean="0">
                <a:solidFill>
                  <a:schemeClr val="accent4">
                    <a:lumMod val="75000"/>
                  </a:schemeClr>
                </a:solidFill>
              </a:rPr>
              <a:t>The number of </a:t>
            </a:r>
            <a:r>
              <a:rPr lang="en-US" b="1" dirty="0" smtClean="0">
                <a:solidFill>
                  <a:srgbClr val="FF6600"/>
                </a:solidFill>
              </a:rPr>
              <a:t>kilometers</a:t>
            </a:r>
            <a:r>
              <a:rPr lang="en-US" b="1" dirty="0" smtClean="0">
                <a:solidFill>
                  <a:schemeClr val="accent4">
                    <a:lumMod val="75000"/>
                  </a:schemeClr>
                </a:solidFill>
              </a:rPr>
              <a:t> DEPENDS ON the </a:t>
            </a:r>
            <a:r>
              <a:rPr lang="en-US" b="1" dirty="0" smtClean="0">
                <a:solidFill>
                  <a:schemeClr val="accent5">
                    <a:lumMod val="75000"/>
                  </a:schemeClr>
                </a:solidFill>
              </a:rPr>
              <a:t>hours</a:t>
            </a:r>
            <a:r>
              <a:rPr lang="en-US" b="1" dirty="0" smtClean="0">
                <a:solidFill>
                  <a:schemeClr val="accent4">
                    <a:lumMod val="75000"/>
                  </a:schemeClr>
                </a:solidFill>
              </a:rPr>
              <a:t> she walks!</a:t>
            </a:r>
            <a:endParaRPr lang="en-US" b="1" dirty="0">
              <a:solidFill>
                <a:schemeClr val="accent4">
                  <a:lumMod val="75000"/>
                </a:schemeClr>
              </a:solidFill>
            </a:endParaRPr>
          </a:p>
        </p:txBody>
      </p:sp>
      <p:sp>
        <p:nvSpPr>
          <p:cNvPr id="22" name="Up Arrow Callout 21"/>
          <p:cNvSpPr/>
          <p:nvPr/>
        </p:nvSpPr>
        <p:spPr>
          <a:xfrm>
            <a:off x="4496174" y="2514600"/>
            <a:ext cx="1447426" cy="1027331"/>
          </a:xfrm>
          <a:prstGeom prst="upArrowCallou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Callout 22"/>
          <p:cNvSpPr/>
          <p:nvPr/>
        </p:nvSpPr>
        <p:spPr>
          <a:xfrm>
            <a:off x="6800943" y="2554069"/>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48574" y="28956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5" name="TextBox 24"/>
          <p:cNvSpPr txBox="1"/>
          <p:nvPr/>
        </p:nvSpPr>
        <p:spPr>
          <a:xfrm>
            <a:off x="6800943" y="2935069"/>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pic>
        <p:nvPicPr>
          <p:cNvPr id="27" name="Picture 26" descr="walker.jpg"/>
          <p:cNvPicPr>
            <a:picLocks noChangeAspect="1"/>
          </p:cNvPicPr>
          <p:nvPr/>
        </p:nvPicPr>
        <p:blipFill>
          <a:blip r:embed="rId9"/>
          <a:stretch>
            <a:fillRect/>
          </a:stretch>
        </p:blipFill>
        <p:spPr>
          <a:xfrm>
            <a:off x="579296" y="2133600"/>
            <a:ext cx="2392504" cy="1792069"/>
          </a:xfrm>
          <a:prstGeom prst="rect">
            <a:avLst/>
          </a:prstGeom>
        </p:spPr>
      </p:pic>
      <p:sp>
        <p:nvSpPr>
          <p:cNvPr id="28" name="TextBox 27"/>
          <p:cNvSpPr txBox="1"/>
          <p:nvPr/>
        </p:nvSpPr>
        <p:spPr>
          <a:xfrm>
            <a:off x="613163" y="4118282"/>
            <a:ext cx="1066800" cy="477054"/>
          </a:xfrm>
          <a:prstGeom prst="rect">
            <a:avLst/>
          </a:prstGeom>
          <a:noFill/>
        </p:spPr>
        <p:txBody>
          <a:bodyPr wrap="square" rtlCol="0">
            <a:spAutoFit/>
          </a:bodyPr>
          <a:lstStyle/>
          <a:p>
            <a:r>
              <a:rPr lang="en-US" sz="2500" u="sng" dirty="0" smtClean="0">
                <a:solidFill>
                  <a:srgbClr val="488D43"/>
                </a:solidFill>
              </a:rPr>
              <a:t>RULE</a:t>
            </a:r>
            <a:r>
              <a:rPr lang="en-US" sz="2500" dirty="0" smtClean="0">
                <a:solidFill>
                  <a:srgbClr val="488D43"/>
                </a:solidFill>
              </a:rPr>
              <a:t>: </a:t>
            </a:r>
            <a:endParaRPr lang="en-US" sz="2500" dirty="0">
              <a:solidFill>
                <a:srgbClr val="488D43"/>
              </a:solidFill>
            </a:endParaRPr>
          </a:p>
        </p:txBody>
      </p:sp>
      <p:sp>
        <p:nvSpPr>
          <p:cNvPr id="29" name="TextBox 28"/>
          <p:cNvSpPr txBox="1"/>
          <p:nvPr/>
        </p:nvSpPr>
        <p:spPr>
          <a:xfrm>
            <a:off x="1524000" y="4118282"/>
            <a:ext cx="2286000" cy="477054"/>
          </a:xfrm>
          <a:prstGeom prst="rect">
            <a:avLst/>
          </a:prstGeom>
          <a:noFill/>
        </p:spPr>
        <p:txBody>
          <a:bodyPr wrap="square" rtlCol="0">
            <a:spAutoFit/>
          </a:bodyPr>
          <a:lstStyle/>
          <a:p>
            <a:r>
              <a:rPr lang="en-US" sz="2500" dirty="0" err="1" smtClean="0">
                <a:solidFill>
                  <a:srgbClr val="FF6600"/>
                </a:solidFill>
              </a:rPr>
              <a:t>k</a:t>
            </a:r>
            <a:r>
              <a:rPr lang="en-US" sz="2500" dirty="0" smtClean="0">
                <a:solidFill>
                  <a:srgbClr val="008000"/>
                </a:solidFill>
              </a:rPr>
              <a:t> = </a:t>
            </a:r>
            <a:r>
              <a:rPr lang="en-US" sz="2500" dirty="0" smtClean="0"/>
              <a:t>6</a:t>
            </a:r>
            <a:r>
              <a:rPr lang="en-US" sz="2500" dirty="0" smtClean="0">
                <a:solidFill>
                  <a:schemeClr val="accent5">
                    <a:lumMod val="75000"/>
                  </a:schemeClr>
                </a:solidFill>
              </a:rPr>
              <a:t>h</a:t>
            </a:r>
            <a:r>
              <a:rPr lang="en-US" sz="2500" dirty="0" smtClean="0">
                <a:solidFill>
                  <a:srgbClr val="008000"/>
                </a:solidFill>
              </a:rPr>
              <a:t> </a:t>
            </a:r>
            <a:endParaRPr lang="en-US" sz="2500" dirty="0">
              <a:solidFill>
                <a:srgbClr val="008000"/>
              </a:solidFill>
            </a:endParaRPr>
          </a:p>
        </p:txBody>
      </p:sp>
      <p:sp>
        <p:nvSpPr>
          <p:cNvPr id="30" name="TextBox 29"/>
          <p:cNvSpPr txBox="1"/>
          <p:nvPr/>
        </p:nvSpPr>
        <p:spPr>
          <a:xfrm>
            <a:off x="647030" y="4680789"/>
            <a:ext cx="3980548" cy="646331"/>
          </a:xfrm>
          <a:prstGeom prst="rect">
            <a:avLst/>
          </a:prstGeom>
          <a:noFill/>
        </p:spPr>
        <p:txBody>
          <a:bodyPr wrap="square" rtlCol="0">
            <a:spAutoFit/>
          </a:bodyPr>
          <a:lstStyle/>
          <a:p>
            <a:r>
              <a:rPr lang="en-US" dirty="0" smtClean="0"/>
              <a:t>“</a:t>
            </a:r>
            <a:r>
              <a:rPr lang="en-US" dirty="0" smtClean="0">
                <a:solidFill>
                  <a:srgbClr val="FF6600"/>
                </a:solidFill>
              </a:rPr>
              <a:t>kilometers</a:t>
            </a:r>
            <a:r>
              <a:rPr lang="en-US" dirty="0" smtClean="0"/>
              <a:t> walked is equal to 6 times the number of </a:t>
            </a:r>
            <a:r>
              <a:rPr lang="en-US" dirty="0" smtClean="0">
                <a:solidFill>
                  <a:schemeClr val="accent5">
                    <a:lumMod val="75000"/>
                  </a:schemeClr>
                </a:solidFill>
              </a:rPr>
              <a:t>hours </a:t>
            </a:r>
            <a:r>
              <a:rPr lang="en-US" dirty="0" smtClean="0"/>
              <a:t>she walks”</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strVal val="#ppt_w*0.70"/>
                                          </p:val>
                                        </p:tav>
                                        <p:tav tm="100000">
                                          <p:val>
                                            <p:strVal val="#ppt_w"/>
                                          </p:val>
                                        </p:tav>
                                      </p:tavLst>
                                    </p:anim>
                                    <p:anim calcmode="lin" valueType="num">
                                      <p:cBhvr>
                                        <p:cTn id="14" dur="1000" fill="hold"/>
                                        <p:tgtEl>
                                          <p:spTgt spid="27"/>
                                        </p:tgtEl>
                                        <p:attrNameLst>
                                          <p:attrName>ppt_h</p:attrName>
                                        </p:attrNameLst>
                                      </p:cBhvr>
                                      <p:tavLst>
                                        <p:tav tm="0">
                                          <p:val>
                                            <p:strVal val="#ppt_h"/>
                                          </p:val>
                                        </p:tav>
                                        <p:tav tm="100000">
                                          <p:val>
                                            <p:strVal val="#ppt_h"/>
                                          </p:val>
                                        </p:tav>
                                      </p:tavLst>
                                    </p:anim>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accel="50000" decel="5000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Quack"/>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accel="50000" decel="5000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900" decel="100000" fill="hold"/>
                                        <p:tgtEl>
                                          <p:spTgt spid="2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52"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Scale>
                                      <p:cBhvr>
                                        <p:cTn id="50"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2"/>
                                        </p:tgtEl>
                                        <p:attrNameLst>
                                          <p:attrName>ppt_x</p:attrName>
                                          <p:attrName>ppt_y</p:attrName>
                                        </p:attrNameLst>
                                      </p:cBhvr>
                                    </p:animMotion>
                                    <p:animEffect transition="in" filter="fade">
                                      <p:cBhvr>
                                        <p:cTn id="52" dur="1000"/>
                                        <p:tgtEl>
                                          <p:spTgt spid="22"/>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Scale>
                                      <p:cBhvr>
                                        <p:cTn id="5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4"/>
                                        </p:tgtEl>
                                        <p:attrNameLst>
                                          <p:attrName>ppt_x</p:attrName>
                                          <p:attrName>ppt_y</p:attrName>
                                        </p:attrNameLst>
                                      </p:cBhvr>
                                    </p:animMotion>
                                    <p:animEffect transition="in" filter="fade">
                                      <p:cBhvr>
                                        <p:cTn id="57" dur="1000"/>
                                        <p:tgtEl>
                                          <p:spTgt spid="24"/>
                                        </p:tgtEl>
                                      </p:cBhvr>
                                    </p:animEffect>
                                  </p:childTnLst>
                                </p:cTn>
                              </p:par>
                            </p:childTnLst>
                          </p:cTn>
                        </p:par>
                        <p:par>
                          <p:cTn id="58" fill="hold">
                            <p:stCondLst>
                              <p:cond delay="2000"/>
                            </p:stCondLst>
                            <p:childTnLst>
                              <p:par>
                                <p:cTn id="59" presetID="5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Scale>
                                      <p:cBhvr>
                                        <p:cTn id="6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23"/>
                                        </p:tgtEl>
                                        <p:attrNameLst>
                                          <p:attrName>ppt_x</p:attrName>
                                          <p:attrName>ppt_y</p:attrName>
                                        </p:attrNameLst>
                                      </p:cBhvr>
                                    </p:animMotion>
                                    <p:animEffect transition="in" filter="fade">
                                      <p:cBhvr>
                                        <p:cTn id="63" dur="1000"/>
                                        <p:tgtEl>
                                          <p:spTgt spid="23"/>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Scale>
                                      <p:cBhvr>
                                        <p:cTn id="6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5"/>
                                        </p:tgtEl>
                                        <p:attrNameLst>
                                          <p:attrName>ppt_x</p:attrName>
                                          <p:attrName>ppt_y</p:attrName>
                                        </p:attrNameLst>
                                      </p:cBhvr>
                                    </p:animMotion>
                                    <p:animEffect transition="in" filter="fade">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52"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Scale>
                                      <p:cBhvr>
                                        <p:cTn id="7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28"/>
                                        </p:tgtEl>
                                        <p:attrNameLst>
                                          <p:attrName>ppt_x</p:attrName>
                                          <p:attrName>ppt_y</p:attrName>
                                        </p:attrNameLst>
                                      </p:cBhvr>
                                    </p:animMotion>
                                    <p:animEffect transition="in" filter="fade">
                                      <p:cBhvr>
                                        <p:cTn id="75" dur="10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900" decel="100000" fill="hold"/>
                                        <p:tgtEl>
                                          <p:spTgt spid="29"/>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accel="50000" decel="5000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6" grpId="0" animBg="1"/>
      <p:bldP spid="17" grpId="0" animBg="1"/>
      <p:bldP spid="20" grpId="0"/>
      <p:bldP spid="22" grpId="0" animBg="1"/>
      <p:bldP spid="23" grpId="0" animBg="1"/>
      <p:bldP spid="24" grpId="0"/>
      <p:bldP spid="25" grpId="0"/>
      <p:bldP spid="28"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25087</TotalTime>
  <Words>4298</Words>
  <Application>Microsoft Office PowerPoint</Application>
  <PresentationFormat>On-screen Show (4:3)</PresentationFormat>
  <Paragraphs>730</Paragraphs>
  <Slides>52</Slides>
  <Notes>34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Warm Up</vt:lpstr>
      <vt:lpstr>Warm Up REVIEW</vt:lpstr>
      <vt:lpstr>Launch</vt:lpstr>
      <vt:lpstr>Launch</vt:lpstr>
      <vt:lpstr>Launch</vt:lpstr>
      <vt:lpstr>Launch:  Guided Practice</vt:lpstr>
      <vt:lpstr>Launch:  Guided Practice, continued</vt:lpstr>
      <vt:lpstr>Launch:  Guided Practice, continued</vt:lpstr>
      <vt:lpstr>Launch: Observations</vt:lpstr>
      <vt:lpstr>Launch: Observations, continued</vt:lpstr>
      <vt:lpstr>Explore</vt:lpstr>
      <vt:lpstr>Summary</vt:lpstr>
      <vt:lpstr>Assessment: EXIT TICKET!</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Susan</cp:lastModifiedBy>
  <cp:revision>545</cp:revision>
  <dcterms:created xsi:type="dcterms:W3CDTF">2013-09-09T01:20:04Z</dcterms:created>
  <dcterms:modified xsi:type="dcterms:W3CDTF">2014-04-27T20:51:13Z</dcterms:modified>
</cp:coreProperties>
</file>