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0" r:id="rId5"/>
    <p:sldId id="258" r:id="rId6"/>
    <p:sldId id="278" r:id="rId7"/>
    <p:sldId id="259" r:id="rId8"/>
    <p:sldId id="279" r:id="rId9"/>
    <p:sldId id="261" r:id="rId10"/>
    <p:sldId id="277" r:id="rId11"/>
    <p:sldId id="280" r:id="rId12"/>
    <p:sldId id="262" r:id="rId13"/>
    <p:sldId id="263" r:id="rId14"/>
    <p:sldId id="270" r:id="rId15"/>
    <p:sldId id="264" r:id="rId16"/>
    <p:sldId id="282" r:id="rId17"/>
    <p:sldId id="281" r:id="rId18"/>
    <p:sldId id="265" r:id="rId19"/>
    <p:sldId id="266" r:id="rId20"/>
    <p:sldId id="283" r:id="rId21"/>
    <p:sldId id="267" r:id="rId22"/>
    <p:sldId id="284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B59"/>
    <a:srgbClr val="F0F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2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44E9-A58F-4BF6-B5C1-B206DBA2AD44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51596-9345-48AD-A688-55EE511F5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6098" y="858129"/>
            <a:ext cx="11380763" cy="5064369"/>
          </a:xfrm>
          <a:prstGeom prst="ellipse">
            <a:avLst/>
          </a:prstGeom>
          <a:solidFill>
            <a:srgbClr val="F0F0D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7480" y="2236151"/>
            <a:ext cx="104779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Environmental Issues</a:t>
            </a:r>
          </a:p>
          <a:p>
            <a:pPr algn="ctr"/>
            <a:r>
              <a:rPr lang="en-US" sz="7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of Canada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291" y="4389820"/>
            <a:ext cx="8745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>
                <a:latin typeface="KG Love Somebody" panose="02000503000000020003" pitchFamily="2" charset="0"/>
              </a:rPr>
              <a:t>Acid Rain </a:t>
            </a:r>
            <a:r>
              <a:rPr lang="en-US" dirty="0">
                <a:latin typeface="KG Love Somebody" panose="02000503000000020003" pitchFamily="2" charset="0"/>
              </a:rPr>
              <a:t>and </a:t>
            </a:r>
            <a:r>
              <a:rPr lang="en-US" dirty="0" smtClean="0">
                <a:latin typeface="KG Love Somebody" panose="02000503000000020003" pitchFamily="2" charset="0"/>
              </a:rPr>
              <a:t>Pollution </a:t>
            </a:r>
            <a:r>
              <a:rPr lang="en-US" dirty="0">
                <a:latin typeface="KG Love Somebody" panose="02000503000000020003" pitchFamily="2" charset="0"/>
              </a:rPr>
              <a:t>of the Great Lakes, the </a:t>
            </a:r>
            <a:r>
              <a:rPr lang="en-US" dirty="0" smtClean="0">
                <a:latin typeface="KG Love Somebody" panose="02000503000000020003" pitchFamily="2" charset="0"/>
              </a:rPr>
              <a:t>Extraction </a:t>
            </a:r>
            <a:r>
              <a:rPr lang="en-US" dirty="0">
                <a:latin typeface="KG Love Somebody" panose="02000503000000020003" pitchFamily="2" charset="0"/>
              </a:rPr>
              <a:t>and </a:t>
            </a:r>
            <a:r>
              <a:rPr lang="en-US" dirty="0" smtClean="0">
                <a:latin typeface="KG Love Somebody" panose="02000503000000020003" pitchFamily="2" charset="0"/>
              </a:rPr>
              <a:t>Use </a:t>
            </a:r>
            <a:r>
              <a:rPr lang="en-US" dirty="0">
                <a:latin typeface="KG Love Somebody" panose="02000503000000020003" pitchFamily="2" charset="0"/>
              </a:rPr>
              <a:t>of </a:t>
            </a:r>
            <a:r>
              <a:rPr lang="en-US" dirty="0" smtClean="0">
                <a:latin typeface="KG Love Somebody" panose="02000503000000020003" pitchFamily="2" charset="0"/>
              </a:rPr>
              <a:t>Natural Resources </a:t>
            </a:r>
            <a:r>
              <a:rPr lang="en-US" dirty="0">
                <a:latin typeface="KG Love Somebody" panose="02000503000000020003" pitchFamily="2" charset="0"/>
              </a:rPr>
              <a:t>on the Canadian Shield, and </a:t>
            </a:r>
            <a:r>
              <a:rPr lang="en-US" dirty="0" smtClean="0">
                <a:latin typeface="KG Love Somebody" panose="02000503000000020003" pitchFamily="2" charset="0"/>
              </a:rPr>
              <a:t>Timber </a:t>
            </a:r>
            <a:r>
              <a:rPr lang="en-US" dirty="0">
                <a:latin typeface="KG Love Somebody" panose="02000503000000020003" pitchFamily="2" charset="0"/>
              </a:rPr>
              <a:t>R</a:t>
            </a:r>
            <a:r>
              <a:rPr lang="en-US" dirty="0" smtClean="0">
                <a:latin typeface="KG Love Somebody" panose="02000503000000020003" pitchFamily="2" charset="0"/>
              </a:rPr>
              <a:t>esources</a:t>
            </a:r>
            <a:endParaRPr lang="en-US" dirty="0">
              <a:latin typeface="KG Love Somebody" panose="02000503000000020003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8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9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944700"/>
            <a:ext cx="7564968" cy="49570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Pollution – Solution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1971, the Great Lakes Water Quality Agreement was signed by US and Canada (renewed in 2002).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was to restore the lakes’ environment and to prevent further damage.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countries are working together to reduce the amount of human wastes dumped in lakes.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They’re working to make sure that chemicals (like phosphorus) are not put into lakes.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of Resources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Canadian Shield is a large area of thin, rocky soil that surrounds the Hudson Bay.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Beneath the soil is one of Canada’s most valuable resources: minerals (gold, silver, copper, zinc, lead, iron ore, uranium, &amp; nickel).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Mineral deposits are very important to Canada’s economy because they provide jobs.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1.5 million people make their living in the mining industry in this area.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265" y="548640"/>
            <a:ext cx="9129469" cy="5760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of Resources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Blasting &amp; digging with heavy machinery causes the land around mines to be damaged and the environment is often ruined.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Slag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or leftover rock from the smelting process, is often dumped in any convenient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Mining processes release harmful chemicals into the air, which causes acid 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ekati_diamond_mi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53" y="179021"/>
            <a:ext cx="8002336" cy="53659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"/>
          <a:stretch/>
        </p:blipFill>
        <p:spPr>
          <a:xfrm>
            <a:off x="7723163" y="3729283"/>
            <a:ext cx="4141564" cy="29329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0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OLF_0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075" y="1027906"/>
            <a:ext cx="5486400" cy="440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3"/>
          <a:stretch/>
        </p:blipFill>
        <p:spPr>
          <a:xfrm>
            <a:off x="6286500" y="1027906"/>
            <a:ext cx="5486400" cy="44090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5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E</a:t>
            </a:r>
            <a:r>
              <a:rPr lang="en-US" sz="60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xtractio</a:t>
            </a:r>
            <a:r>
              <a:rPr lang="en-US" sz="6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n - Solution</a:t>
            </a:r>
            <a:endParaRPr lang="en-US" sz="60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has made new rules about mining.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Some rules reduce the amount of pollution allowed in waterways.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hopes to keep its fish alive and safe to 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Industry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G Love Somebody" panose="02000503000000020003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almost half its land covered in forests, Canada is a leading producer of timber products.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These products include lumber, paper, plywood, and wood pulp.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major timber-producing provinces include British Columbia, Quebec, and Ontario.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0"/>
            <a:ext cx="1135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6" y="176441"/>
            <a:ext cx="8366760" cy="5577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1546_defore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7" y="3248741"/>
            <a:ext cx="5089195" cy="339279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Industry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concerned that logging is destroying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forests.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timber companies cut all the trees in a given area, leaving large treeless gaps in the forest (called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“clear-cutting”).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reduces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water quality, causes erosion, &amp; kills animals’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habitats.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Heavy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machinery leaves the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forest floor compacted and makes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hard for new growth to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start.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Cutting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trees down quicker than they can be re-grown is called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“deforestation”.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Trees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are a limited </a:t>
            </a: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resource.</a:t>
            </a:r>
          </a:p>
          <a:p>
            <a:pPr marL="1490472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</a:t>
            </a:r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continue to be overused, they will not be renewed.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2400" b="1" u="sng" dirty="0"/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-stabnd-of-boreal-forest-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5704147" y="3009821"/>
            <a:ext cx="6297889" cy="372551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0" y="173231"/>
            <a:ext cx="7252864" cy="3676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54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Timber - Solution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 and industries are working together to manage use of the forests.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Hundreds of millions of seedlings are planted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Billions of dollars are spent on managing and protecting the forests.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$100 million is spent each year by the logging industry to protect wildlife &amp; their habitats.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292823"/>
            <a:ext cx="11268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Coal-burning factories, cars, &amp; trucks release chemicals that pollute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pollutants mix with water molecules in clouds and turn the water acidic.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High levels of acid in rain can damage or kill trees and pollute lakes enough to kill fish.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Houses, buildings, and statues can also be damaged.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1" y="0"/>
            <a:ext cx="672435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0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292823"/>
            <a:ext cx="112682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Southern Canada (near the Great Lakes region) experiences the highest levels of acid 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50-75% of the pollution that causes acid rain actually comes from the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Wind patterns tend to move the pollution from the US north into Canada.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1524000" y="338070"/>
            <a:ext cx="9144000" cy="61818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5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Acid Rain - Solution</a:t>
            </a:r>
            <a:endParaRPr lang="en-US" sz="72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Canada’s government has done several things to reduce pollution: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building factories that don’t pollute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Laws have been passed that require cars to produce less pollution.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are encouraging people to walk or ride bikes/buses, rather than driving.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7"/>
          <a:stretch/>
        </p:blipFill>
        <p:spPr>
          <a:xfrm>
            <a:off x="3640263" y="155251"/>
            <a:ext cx="4911474" cy="6547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9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6096" y="339318"/>
            <a:ext cx="11380763" cy="6272497"/>
          </a:xfrm>
          <a:prstGeom prst="roundRect">
            <a:avLst/>
          </a:prstGeom>
          <a:solidFill>
            <a:srgbClr val="F0F0D8">
              <a:alpha val="93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8859" y="276013"/>
            <a:ext cx="1016156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A8BB5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  <a:ea typeface="KBPlanetEarth" panose="02000603000000000000" pitchFamily="2" charset="0"/>
              </a:rPr>
              <a:t>Pollution – Great Lakes</a:t>
            </a:r>
            <a:endParaRPr lang="en-US" sz="66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A8BB5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  <a:ea typeface="KBPlanetEarth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306891"/>
            <a:ext cx="1126821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1970s, the Great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Lakes had high levels of water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Fishing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was unsafe; tons of animals and plants were harmed or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killed.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endParaRPr lang="en-US" sz="1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Factories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around the region used the lakes as a place to dump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wastes.	</a:t>
            </a: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6072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Factories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also used the chemical </a:t>
            </a:r>
            <a:r>
              <a:rPr lang="en-US" sz="28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phosphorus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when producing things like toothpaste, fertilizer, pesticides, detergents,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etc.</a:t>
            </a:r>
          </a:p>
          <a:p>
            <a:pPr marL="1033272" lvl="1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was really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bad for lakes because it caused a rapid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increase in algae.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677</Words>
  <Application>Microsoft Office PowerPoint</Application>
  <PresentationFormat>Custom</PresentationFormat>
  <Paragraphs>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16</cp:revision>
  <dcterms:created xsi:type="dcterms:W3CDTF">2013-08-25T01:57:50Z</dcterms:created>
  <dcterms:modified xsi:type="dcterms:W3CDTF">2015-04-09T18:33:32Z</dcterms:modified>
</cp:coreProperties>
</file>