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70" r:id="rId5"/>
    <p:sldId id="258" r:id="rId6"/>
    <p:sldId id="259" r:id="rId7"/>
    <p:sldId id="260" r:id="rId8"/>
    <p:sldId id="263" r:id="rId9"/>
    <p:sldId id="261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>
        <p:scale>
          <a:sx n="66" d="100"/>
          <a:sy n="66" d="100"/>
        </p:scale>
        <p:origin x="-61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7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6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3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1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2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9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3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1A822-3DC2-43AD-A4D3-7E28C1DB258C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ECD5D-20F9-4485-ABA1-BE80E7C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meforkids.com/news/trouble-greece/1860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748" y="139148"/>
            <a:ext cx="9130858" cy="63093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58552" y="3704363"/>
            <a:ext cx="6553200" cy="147002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The</a:t>
            </a:r>
            <a:b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</a:br>
            <a: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European</a:t>
            </a:r>
            <a:b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</a:br>
            <a:endParaRPr lang="en-US" sz="9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G Second Chances Solid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606" y="5174388"/>
            <a:ext cx="1463040" cy="14630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058552" y="6280254"/>
            <a:ext cx="6553200" cy="1470025"/>
          </a:xfrm>
          <a:prstGeom prst="rect">
            <a:avLst/>
          </a:prstGeom>
          <a:ln>
            <a:miter lim="800000"/>
            <a:headEnd/>
            <a:tailEnd/>
          </a:ln>
          <a:ex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Union</a:t>
            </a:r>
            <a:b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</a:br>
            <a: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/>
            </a:r>
            <a:b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</a:br>
            <a:endParaRPr lang="en-US" sz="9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520" y="0"/>
            <a:ext cx="641148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41753" y="1167618"/>
            <a:ext cx="48533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Second Chances Solid" panose="02000000000000000000" pitchFamily="2" charset="0"/>
              </a:rPr>
              <a:t>There are currently 28 members of the European Union. Croatia is the newest member; the country joined the EU in July 2013.</a:t>
            </a:r>
            <a:endParaRPr lang="en-US" sz="2800" dirty="0">
              <a:latin typeface="KG Second Chances Solid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608" y="5205046"/>
            <a:ext cx="3662499" cy="143974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4777" y="443131"/>
            <a:ext cx="10972800" cy="59084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880" y="552109"/>
            <a:ext cx="10789920" cy="5669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90812" y="421936"/>
            <a:ext cx="11254154" cy="147002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Non-Members</a:t>
            </a:r>
            <a:endParaRPr lang="en-US" sz="9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861" y="1913156"/>
            <a:ext cx="103819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There are several countries that are NOT EU members, including Turkey, Switzerland, Iceland, &amp; </a:t>
            </a:r>
            <a:r>
              <a:rPr lang="en-US" sz="2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Russia.</a:t>
            </a:r>
          </a:p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78892" indent="-342900"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WHY?</a:t>
            </a:r>
          </a:p>
          <a:p>
            <a:pPr marL="850392" lvl="1" indent="-457200">
              <a:buFont typeface="+mj-lt"/>
              <a:buAutoNum type="arabicPeriod"/>
              <a:defRPr/>
            </a:pPr>
            <a:r>
              <a:rPr lang="en-US" sz="2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Turkey’s culture (98% Muslim), stability, and location to the Middle East causes some EU members to not want Turkey to </a:t>
            </a:r>
            <a:r>
              <a:rPr lang="en-US" sz="2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join.</a:t>
            </a:r>
            <a:endParaRPr lang="en-US" sz="2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850392" lvl="1" indent="-457200">
              <a:buFont typeface="+mj-lt"/>
              <a:buAutoNum type="arabicPeriod"/>
              <a:defRPr/>
            </a:pPr>
            <a:r>
              <a:rPr lang="en-US" sz="2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Switzerland has one of the world’s highest standards of living and prefers its economy to not be regulated under the </a:t>
            </a:r>
            <a:r>
              <a:rPr lang="en-US" sz="2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EU.</a:t>
            </a:r>
            <a:endParaRPr lang="en-US" sz="2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850392" lvl="1" indent="-457200">
              <a:buFont typeface="+mj-lt"/>
              <a:buAutoNum type="arabicPeriod"/>
              <a:defRPr/>
            </a:pPr>
            <a:r>
              <a:rPr lang="en-US" sz="2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EU has strict limits on the fishing industry, and Iceland does not want the EU’s control on its most important economic </a:t>
            </a:r>
            <a:r>
              <a:rPr lang="en-US" sz="2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activity.</a:t>
            </a:r>
            <a:endParaRPr lang="en-US" sz="2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850392" lvl="1" indent="-457200">
              <a:buFont typeface="+mj-lt"/>
              <a:buAutoNum type="arabicPeriod"/>
              <a:defRPr/>
            </a:pPr>
            <a:r>
              <a:rPr lang="en-US" sz="2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Russia prefers to be an independent world leader over </a:t>
            </a:r>
            <a:r>
              <a:rPr lang="en-US" sz="2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its own </a:t>
            </a:r>
            <a:r>
              <a:rPr lang="en-US" sz="2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resources and </a:t>
            </a:r>
            <a:r>
              <a:rPr lang="en-US" sz="2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economy.</a:t>
            </a:r>
            <a:endParaRPr lang="en-US" sz="2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3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4777" y="443131"/>
            <a:ext cx="10972800" cy="59084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880" y="552109"/>
            <a:ext cx="10789920" cy="5669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90812" y="421936"/>
            <a:ext cx="11254154" cy="147002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To Join or Not?</a:t>
            </a:r>
            <a:endParaRPr lang="en-US" sz="9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861" y="1929381"/>
            <a:ext cx="103819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Do you think it’s beneficial for countries to join the EU?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Let’s read an article and see if it will help you make your decision.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  <a:hlinkClick r:id="rId2"/>
              </a:rPr>
              <a:t>http://www.timeforkids.com/news/trouble-greece/18601</a:t>
            </a: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3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www.timeanddate.com/gfx/stock/european-union-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406" y="-31653"/>
            <a:ext cx="924954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100755" y="4083150"/>
            <a:ext cx="6553200" cy="147002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The</a:t>
            </a:r>
            <a:b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</a:br>
            <a: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European </a:t>
            </a:r>
            <a:r>
              <a:rPr lang="en-US" sz="9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Union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4777" y="443131"/>
            <a:ext cx="10972800" cy="59084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880" y="552109"/>
            <a:ext cx="10789920" cy="5669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72763" y="255651"/>
            <a:ext cx="11254154" cy="147002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8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T</a:t>
            </a:r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he European Union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861" y="1706435"/>
            <a:ext cx="103819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purpose of the EU is for its members to work together for advantages that would be out of their reach if each were working alone.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EU believes that when countries work together they are a more powerful force in the world because they involve: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</a:t>
            </a:r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ore money,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</a:t>
            </a:r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ore people,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</a:t>
            </a:r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nd </a:t>
            </a:r>
            <a:r>
              <a:rPr lang="en-US" sz="24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</a:t>
            </a:r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ore land areas.</a:t>
            </a:r>
          </a:p>
          <a:p>
            <a:pPr lvl="1"/>
            <a:endParaRPr lang="en-US" sz="24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This helps make small countries more competitive in the world market.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4777" y="211015"/>
            <a:ext cx="10972800" cy="64289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880" y="309489"/>
            <a:ext cx="10789920" cy="62179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2843" y="422946"/>
            <a:ext cx="10381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US is much larger than separate European countries. </a:t>
            </a:r>
            <a:endParaRPr lang="en-US" sz="2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When the EU countries combine, they have more people and a larger economy, and they can compete in a global economy.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74167"/>
              </p:ext>
            </p:extLst>
          </p:nvPr>
        </p:nvGraphicFramePr>
        <p:xfrm>
          <a:off x="2085040" y="1985572"/>
          <a:ext cx="8229600" cy="454183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43200"/>
                <a:gridCol w="2743200"/>
                <a:gridCol w="2743200"/>
              </a:tblGrid>
              <a:tr h="1188803">
                <a:tc>
                  <a:txBody>
                    <a:bodyPr/>
                    <a:lstStyle/>
                    <a:p>
                      <a:endParaRPr lang="en-US" sz="3600" dirty="0">
                        <a:latin typeface="+mn-lt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KG Second Chances Sketch" panose="02000000000000000000" pitchFamily="2" charset="0"/>
                        </a:rPr>
                        <a:t>European</a:t>
                      </a:r>
                    </a:p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KG Second Chances Sketch" panose="02000000000000000000" pitchFamily="2" charset="0"/>
                        </a:rPr>
                        <a:t>Union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KG Second Chances Sketch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KG Second Chances Sketch" panose="02000000000000000000" pitchFamily="2" charset="0"/>
                        </a:rPr>
                        <a:t>United States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KG Second Chances Sketch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KG Second Chances Solid" panose="02000000000000000000" pitchFamily="2" charset="0"/>
                        </a:rPr>
                        <a:t>Land Area (approx.)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KG Second Chances Solid" panose="02000000000000000000" pitchFamily="2" charset="0"/>
                        </a:rPr>
                        <a:t>1,500,000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KG Second Chances Solid" panose="02000000000000000000" pitchFamily="2" charset="0"/>
                        </a:rPr>
                        <a:t>3,700,000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KG Second Chances Solid" panose="02000000000000000000" pitchFamily="2" charset="0"/>
                        </a:rPr>
                        <a:t>Population (approx.)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KG Second Chances Solid" panose="02000000000000000000" pitchFamily="2" charset="0"/>
                        </a:rPr>
                        <a:t>500,000,000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KG Second Chances Solid" panose="02000000000000000000" pitchFamily="2" charset="0"/>
                        </a:rPr>
                        <a:t>305,000,000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KG Second Chances Solid" panose="02000000000000000000" pitchFamily="2" charset="0"/>
                        </a:rPr>
                        <a:t>Gross</a:t>
                      </a:r>
                      <a:r>
                        <a:rPr lang="en-US" sz="1800" baseline="0" dirty="0" smtClean="0">
                          <a:latin typeface="KG Second Chances Solid" panose="02000000000000000000" pitchFamily="2" charset="0"/>
                        </a:rPr>
                        <a:t> Domestic Product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KG Second Chances Solid" panose="02000000000000000000" pitchFamily="2" charset="0"/>
                          <a:ea typeface="+mn-ea"/>
                          <a:cs typeface="+mn-cs"/>
                        </a:rPr>
                        <a:t>$15.65 trillion 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KG Second Chances Solid" panose="02000000000000000000" pitchFamily="2" charset="0"/>
                          <a:ea typeface="+mn-ea"/>
                          <a:cs typeface="+mn-cs"/>
                        </a:rPr>
                        <a:t>$15.29 trillion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9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KG Second Chances Solid" panose="02000000000000000000" pitchFamily="2" charset="0"/>
                        </a:rPr>
                        <a:t>GDP Per Capita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KG Second Chances Solid" panose="02000000000000000000" pitchFamily="2" charset="0"/>
                          <a:ea typeface="+mn-ea"/>
                          <a:cs typeface="+mn-cs"/>
                        </a:rPr>
                        <a:t>$34,500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KG Second Chances Solid" panose="02000000000000000000" pitchFamily="2" charset="0"/>
                          <a:ea typeface="+mn-ea"/>
                          <a:cs typeface="+mn-cs"/>
                        </a:rPr>
                        <a:t>$49,000</a:t>
                      </a:r>
                      <a:endParaRPr lang="en-US" sz="1800" dirty="0">
                        <a:latin typeface="KG Second Chances Solid" panose="02000000000000000000" pitchFamily="2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4777" y="443131"/>
            <a:ext cx="10972800" cy="59084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880" y="552109"/>
            <a:ext cx="10789920" cy="5669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33423" y="211015"/>
            <a:ext cx="11254154" cy="147002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What’s the Big Deal?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861" y="1681040"/>
            <a:ext cx="103819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European Union does NOT handle all the government business for the members.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(It is a confederation.)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32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Each country still makes its own laws, has a military, and elects its leaders.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4777" y="443131"/>
            <a:ext cx="10972800" cy="59084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880" y="552109"/>
            <a:ext cx="10789920" cy="5669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72762" y="374629"/>
            <a:ext cx="11254154" cy="147002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Member Benefits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860" y="1743705"/>
            <a:ext cx="1038195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Members may use a common currency (</a:t>
            </a:r>
            <a:r>
              <a:rPr lang="en-US" sz="26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euro</a:t>
            </a:r>
            <a:r>
              <a:rPr lang="en-US" sz="2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) that makes trade </a:t>
            </a:r>
            <a:r>
              <a:rPr lang="en-US" sz="2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easier.</a:t>
            </a:r>
            <a:endParaRPr lang="en-US" sz="2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EU works to improve trade, education, farming, &amp; industry among its </a:t>
            </a:r>
            <a:r>
              <a:rPr lang="en-US" sz="2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members.</a:t>
            </a:r>
          </a:p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endParaRPr lang="en-US" sz="2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>
              <a:buClr>
                <a:schemeClr val="accent3"/>
              </a:buClr>
              <a:defRPr/>
            </a:pPr>
            <a:r>
              <a:rPr lang="en-US" sz="2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1. No </a:t>
            </a:r>
            <a:r>
              <a:rPr lang="en-US" sz="26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tariffs </a:t>
            </a:r>
            <a:r>
              <a:rPr lang="en-US" sz="2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(taxes) among member countries – </a:t>
            </a:r>
            <a:r>
              <a:rPr lang="en-US" sz="26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free trade zone</a:t>
            </a:r>
          </a:p>
          <a:p>
            <a:pPr>
              <a:buClr>
                <a:schemeClr val="accent3"/>
              </a:buClr>
              <a:defRPr/>
            </a:pPr>
            <a:r>
              <a:rPr lang="en-US" sz="2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2. Citizens of one country can move freely to another country</a:t>
            </a:r>
          </a:p>
          <a:p>
            <a:pPr>
              <a:buClr>
                <a:schemeClr val="accent3"/>
              </a:buClr>
              <a:defRPr/>
            </a:pPr>
            <a:r>
              <a:rPr lang="en-US" sz="2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3. Citizens can live and work in any other EU nation</a:t>
            </a:r>
          </a:p>
          <a:p>
            <a:pPr>
              <a:buClr>
                <a:schemeClr val="accent3"/>
              </a:buClr>
              <a:defRPr/>
            </a:pPr>
            <a:r>
              <a:rPr lang="en-US" sz="2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4. Citizens can vote in local elections even if they aren’t citizens of the country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4777" y="443131"/>
            <a:ext cx="10972800" cy="59084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880" y="552109"/>
            <a:ext cx="10789920" cy="5669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90812" y="421936"/>
            <a:ext cx="11254154" cy="147002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9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T</a:t>
            </a:r>
            <a:r>
              <a:rPr lang="en-US" sz="9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he Euro</a:t>
            </a:r>
            <a:endParaRPr lang="en-US" sz="9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861" y="1640629"/>
            <a:ext cx="103819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</a:t>
            </a:r>
            <a:r>
              <a:rPr lang="en-US" sz="2700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euro </a:t>
            </a:r>
            <a:r>
              <a:rPr lang="en-US" sz="27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is the currency of MOST EU countries.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Member countries can choose to give up their own currency and exchange it for euros.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7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For example, French francs and German marks have been replaced by the euro.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 common currency makes trade between the countries much easier and less expensive.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7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12 countries in the EU do not use the euro.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For example, the United Kingdom has decided to continue to use the British pound.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4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4777" y="443131"/>
            <a:ext cx="10972800" cy="59084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880" y="552109"/>
            <a:ext cx="10789920" cy="5669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http://eu.foreignpolicyblogs.com/files/2009/03/eu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40" y="683554"/>
            <a:ext cx="6858000" cy="540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1653"/>
            <a:ext cx="12402355" cy="6858000"/>
          </a:xfrm>
          <a:prstGeom prst="rect">
            <a:avLst/>
          </a:prstGeom>
          <a:pattFill prst="wdDnDiag">
            <a:fgClr>
              <a:srgbClr val="00206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4777" y="443131"/>
            <a:ext cx="10972800" cy="59084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4880" y="552109"/>
            <a:ext cx="10789920" cy="56692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72763" y="533387"/>
            <a:ext cx="11254154" cy="147002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G Second Chances Solid" panose="02000000000000000000" pitchFamily="2" charset="0"/>
              </a:rPr>
              <a:t>EU Members 2014: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G Second Chances Solid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2908"/>
              </p:ext>
            </p:extLst>
          </p:nvPr>
        </p:nvGraphicFramePr>
        <p:xfrm>
          <a:off x="1638103" y="2243748"/>
          <a:ext cx="9292494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758831"/>
                <a:gridCol w="2166426"/>
                <a:gridCol w="23352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Austria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Belgium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Bulgaria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Croatia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Cyprus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Czech Republic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Denmark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Estonia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Finland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France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Germany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Greece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Hungary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Iceland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Italy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Latvia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Lithuania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Luxembourg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Malta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Netherlands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Poland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Portugal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Romania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Slovakia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Slovenia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Spain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Sweden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KG Second Chances Solid" panose="02000000000000000000" pitchFamily="2" charset="0"/>
                        </a:rPr>
                        <a:t>United Kingdom</a:t>
                      </a:r>
                      <a:endParaRPr lang="en-US" sz="20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406" y="6568070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609</Words>
  <Application>Microsoft Office PowerPoint</Application>
  <PresentationFormat>Custom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European </vt:lpstr>
      <vt:lpstr>The European Union</vt:lpstr>
      <vt:lpstr>The European Union</vt:lpstr>
      <vt:lpstr>PowerPoint Presentation</vt:lpstr>
      <vt:lpstr>What’s the Big Deal?</vt:lpstr>
      <vt:lpstr>Member Benefits</vt:lpstr>
      <vt:lpstr>The Euro</vt:lpstr>
      <vt:lpstr>PowerPoint Presentation</vt:lpstr>
      <vt:lpstr>EU Members 2014:</vt:lpstr>
      <vt:lpstr>PowerPoint Presentation</vt:lpstr>
      <vt:lpstr>Non-Members</vt:lpstr>
      <vt:lpstr>To Join or Not?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Susan</cp:lastModifiedBy>
  <cp:revision>18</cp:revision>
  <dcterms:created xsi:type="dcterms:W3CDTF">2013-08-13T00:06:29Z</dcterms:created>
  <dcterms:modified xsi:type="dcterms:W3CDTF">2015-03-01T14:18:08Z</dcterms:modified>
</cp:coreProperties>
</file>