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5"/>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098"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4169116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Shape 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 name="Shape 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861675" y="1056019"/>
            <a:ext cx="7772400" cy="813899"/>
          </a:xfrm>
          <a:prstGeom prst="rect">
            <a:avLst/>
          </a:prstGeom>
        </p:spPr>
        <p:txBody>
          <a:bodyPr lIns="91425" tIns="91425" rIns="91425" bIns="91425" anchor="b" anchorCtr="0">
            <a:noAutofit/>
          </a:bodyPr>
          <a:lstStyle/>
          <a:p>
            <a:pPr algn="l">
              <a:buNone/>
            </a:pPr>
            <a:r>
              <a:rPr lang="en"/>
              <a:t>Statistics</a:t>
            </a:r>
          </a:p>
        </p:txBody>
      </p:sp>
      <p:sp>
        <p:nvSpPr>
          <p:cNvPr id="24" name="Shape 24"/>
          <p:cNvSpPr txBox="1">
            <a:spLocks noGrp="1"/>
          </p:cNvSpPr>
          <p:nvPr>
            <p:ph type="subTitle" idx="1"/>
          </p:nvPr>
        </p:nvSpPr>
        <p:spPr>
          <a:xfrm>
            <a:off x="803025" y="2482562"/>
            <a:ext cx="7772400" cy="2980800"/>
          </a:xfrm>
          <a:prstGeom prst="rect">
            <a:avLst/>
          </a:prstGeom>
        </p:spPr>
        <p:txBody>
          <a:bodyPr lIns="91425" tIns="91425" rIns="91425" bIns="91425" anchor="t" anchorCtr="0">
            <a:noAutofit/>
          </a:bodyPr>
          <a:lstStyle/>
          <a:p>
            <a:pPr lvl="0" algn="l" rtl="0">
              <a:buNone/>
            </a:pPr>
            <a:r>
              <a:rPr lang="en"/>
              <a:t>Although you will encounter many fields of math (algebra, geometry, trigonometry, even calculus!) during your life, statistics is the field that you will likely encounter most often.  In reality, we are exposed to statistics every single day!  </a:t>
            </a:r>
          </a:p>
          <a:p>
            <a:endParaRPr lang="en"/>
          </a:p>
          <a:p>
            <a:endParaRPr lang="en"/>
          </a:p>
        </p:txBody>
      </p:sp>
      <p:sp>
        <p:nvSpPr>
          <p:cNvPr id="25" name="Shape 25"/>
          <p:cNvSpPr/>
          <p:nvPr/>
        </p:nvSpPr>
        <p:spPr>
          <a:xfrm>
            <a:off x="6063779" y="238647"/>
            <a:ext cx="2011396" cy="1798228"/>
          </a:xfrm>
          <a:prstGeom prst="rect">
            <a:avLst/>
          </a:prstGeom>
          <a:blipFill>
            <a:blip r:embed="rId3"/>
            <a:stretch>
              <a:fillRect/>
            </a:stretch>
          </a:blipFill>
          <a:ln>
            <a:noFill/>
          </a:ln>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Box Plot</a:t>
            </a:r>
          </a:p>
        </p:txBody>
      </p:sp>
      <p:sp>
        <p:nvSpPr>
          <p:cNvPr id="89" name="Shape 8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solidFill>
                  <a:srgbClr val="000000"/>
                </a:solidFill>
              </a:rPr>
              <a:t>A graph that visually displays the data using median, quartiles and extremes on a number line!</a:t>
            </a:r>
          </a:p>
          <a:p>
            <a:endParaRPr lang="en">
              <a:solidFill>
                <a:srgbClr val="000000"/>
              </a:solidFill>
            </a:endParaRPr>
          </a:p>
        </p:txBody>
      </p:sp>
      <p:sp>
        <p:nvSpPr>
          <p:cNvPr id="90" name="Shape 90"/>
          <p:cNvSpPr/>
          <p:nvPr/>
        </p:nvSpPr>
        <p:spPr>
          <a:xfrm>
            <a:off x="2215725" y="2808421"/>
            <a:ext cx="5433212" cy="3898292"/>
          </a:xfrm>
          <a:prstGeom prst="rect">
            <a:avLst/>
          </a:prstGeom>
          <a:blipFill>
            <a:blip r:embed="rId3"/>
            <a:stretch>
              <a:fillRect/>
            </a:stretch>
          </a:blipFill>
          <a:ln>
            <a:noFill/>
          </a:ln>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Histogram</a:t>
            </a:r>
          </a:p>
        </p:txBody>
      </p:sp>
      <p:sp>
        <p:nvSpPr>
          <p:cNvPr id="96" name="Shape 9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 A data display where the labels for the bars are in numeric intervals.</a:t>
            </a:r>
          </a:p>
        </p:txBody>
      </p:sp>
      <p:sp>
        <p:nvSpPr>
          <p:cNvPr id="97" name="Shape 97"/>
          <p:cNvSpPr/>
          <p:nvPr/>
        </p:nvSpPr>
        <p:spPr>
          <a:xfrm>
            <a:off x="1784100" y="2679112"/>
            <a:ext cx="5868857" cy="3850493"/>
          </a:xfrm>
          <a:prstGeom prst="rect">
            <a:avLst/>
          </a:prstGeom>
          <a:blipFill>
            <a:blip r:embed="rId3"/>
            <a:stretch>
              <a:fillRect/>
            </a:stretch>
          </a:blipFill>
          <a:ln>
            <a:noFill/>
          </a:ln>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Population</a:t>
            </a:r>
          </a:p>
        </p:txBody>
      </p:sp>
      <p:sp>
        <p:nvSpPr>
          <p:cNvPr id="103" name="Shape 10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The complete set of individuals from which data is collected. </a:t>
            </a:r>
          </a:p>
          <a:p>
            <a:endParaRPr lang="en"/>
          </a:p>
          <a:p>
            <a:pPr lvl="0" rtl="0">
              <a:buNone/>
            </a:pPr>
            <a:r>
              <a:rPr lang="en" b="1" u="sng"/>
              <a:t>Name the population:</a:t>
            </a:r>
          </a:p>
          <a:p>
            <a:pPr lvl="0" rtl="0">
              <a:buNone/>
            </a:pPr>
            <a:r>
              <a:rPr lang="en"/>
              <a:t>Shaddox/Strong students’ favorite project of the year</a:t>
            </a:r>
          </a:p>
          <a:p>
            <a:pPr lvl="0" rtl="0">
              <a:buNone/>
            </a:pPr>
            <a:r>
              <a:rPr lang="en"/>
              <a:t>Average height of 12 year olds</a:t>
            </a:r>
          </a:p>
          <a:p>
            <a:pPr lvl="0" rtl="0">
              <a:buNone/>
            </a:pPr>
            <a:r>
              <a:rPr lang="en"/>
              <a:t>Math grades of middle school females in the HTH Village.</a:t>
            </a:r>
          </a:p>
          <a:p>
            <a:endParaRPr lang="en"/>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Sample</a:t>
            </a:r>
          </a:p>
        </p:txBody>
      </p:sp>
      <p:sp>
        <p:nvSpPr>
          <p:cNvPr id="109" name="Shape 10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A portion, piece, or segment of the individuals from which data is collected... because sometimes you can't ask everyone!!!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164125" y="136889"/>
            <a:ext cx="8229600" cy="776699"/>
          </a:xfrm>
          <a:prstGeom prst="rect">
            <a:avLst/>
          </a:prstGeom>
        </p:spPr>
        <p:txBody>
          <a:bodyPr lIns="91425" tIns="91425" rIns="91425" bIns="91425" anchor="b" anchorCtr="0">
            <a:noAutofit/>
          </a:bodyPr>
          <a:lstStyle/>
          <a:p>
            <a:pPr>
              <a:buNone/>
            </a:pPr>
            <a:r>
              <a:rPr lang="en"/>
              <a:t>Asking Statistical Questions!</a:t>
            </a:r>
          </a:p>
        </p:txBody>
      </p:sp>
      <p:sp>
        <p:nvSpPr>
          <p:cNvPr id="31" name="Shape 31"/>
          <p:cNvSpPr txBox="1">
            <a:spLocks noGrp="1"/>
          </p:cNvSpPr>
          <p:nvPr>
            <p:ph type="body" idx="1"/>
          </p:nvPr>
        </p:nvSpPr>
        <p:spPr>
          <a:xfrm>
            <a:off x="237275" y="989789"/>
            <a:ext cx="8361599" cy="5641799"/>
          </a:xfrm>
          <a:prstGeom prst="rect">
            <a:avLst/>
          </a:prstGeom>
        </p:spPr>
        <p:txBody>
          <a:bodyPr lIns="91425" tIns="91425" rIns="91425" bIns="91425" anchor="t" anchorCtr="0">
            <a:noAutofit/>
          </a:bodyPr>
          <a:lstStyle/>
          <a:p>
            <a:pPr lvl="0" rtl="0">
              <a:buNone/>
            </a:pPr>
            <a:r>
              <a:rPr lang="en" sz="2400" b="1"/>
              <a:t>Statistical questions:</a:t>
            </a:r>
          </a:p>
          <a:p>
            <a:pPr lvl="0" rtl="0">
              <a:buNone/>
            </a:pPr>
            <a:r>
              <a:rPr lang="en" sz="2400"/>
              <a:t>How old are the students in my school?</a:t>
            </a:r>
          </a:p>
          <a:p>
            <a:pPr lvl="0" rtl="0">
              <a:buNone/>
            </a:pPr>
            <a:r>
              <a:rPr lang="en" sz="2400"/>
              <a:t>How many pets are owned by each student in my class?</a:t>
            </a:r>
          </a:p>
          <a:p>
            <a:pPr lvl="0" rtl="0">
              <a:buNone/>
            </a:pPr>
            <a:r>
              <a:rPr lang="en" sz="2400"/>
              <a:t>What is the height of each person in my class?</a:t>
            </a:r>
          </a:p>
          <a:p>
            <a:pPr lvl="0" rtl="0">
              <a:buNone/>
            </a:pPr>
            <a:r>
              <a:rPr lang="en" sz="2400"/>
              <a:t>How many letters are in the name of each person in my class?</a:t>
            </a:r>
          </a:p>
          <a:p>
            <a:endParaRPr lang="en" sz="2400"/>
          </a:p>
          <a:p>
            <a:pPr lvl="0" rtl="0">
              <a:buNone/>
            </a:pPr>
            <a:r>
              <a:rPr lang="en" sz="2400" b="1"/>
              <a:t>Non-statistical questions:</a:t>
            </a:r>
          </a:p>
          <a:p>
            <a:pPr lvl="0" rtl="0">
              <a:buNone/>
            </a:pPr>
            <a:r>
              <a:rPr lang="en" sz="2400"/>
              <a:t>How old am I?</a:t>
            </a:r>
          </a:p>
          <a:p>
            <a:pPr lvl="0" rtl="0">
              <a:buNone/>
            </a:pPr>
            <a:r>
              <a:rPr lang="en" sz="2400"/>
              <a:t>How many pets do I own? </a:t>
            </a:r>
          </a:p>
          <a:p>
            <a:pPr lvl="0" rtl="0">
              <a:buNone/>
            </a:pPr>
            <a:r>
              <a:rPr lang="en" sz="2400"/>
              <a:t>What is my math test score? </a:t>
            </a:r>
          </a:p>
          <a:p>
            <a:pPr lvl="0" rtl="0">
              <a:buNone/>
            </a:pPr>
            <a:r>
              <a:rPr lang="en" sz="2400"/>
              <a:t>What is my favorite type of cupcake?</a:t>
            </a:r>
          </a:p>
          <a:p>
            <a:pPr lvl="0" rtl="0">
              <a:buNone/>
            </a:pPr>
            <a:r>
              <a:rPr lang="en" sz="2400"/>
              <a:t>What is my height?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lgn="ctr">
              <a:buNone/>
            </a:pPr>
            <a:r>
              <a:rPr lang="en"/>
              <a:t>Data</a:t>
            </a:r>
          </a:p>
        </p:txBody>
      </p:sp>
      <p:sp>
        <p:nvSpPr>
          <p:cNvPr id="42" name="Shape 4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Facts and information collected together to try to learn something new!</a:t>
            </a:r>
          </a:p>
        </p:txBody>
      </p:sp>
      <p:sp>
        <p:nvSpPr>
          <p:cNvPr id="43" name="Shape 43"/>
          <p:cNvSpPr/>
          <p:nvPr/>
        </p:nvSpPr>
        <p:spPr>
          <a:xfrm>
            <a:off x="5638800" y="3131375"/>
            <a:ext cx="3048000" cy="3048000"/>
          </a:xfrm>
          <a:prstGeom prst="rect">
            <a:avLst/>
          </a:prstGeom>
          <a:blipFill>
            <a:blip r:embed="rId3"/>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149475" y="274639"/>
            <a:ext cx="8229600" cy="762000"/>
          </a:xfrm>
          <a:prstGeom prst="rect">
            <a:avLst/>
          </a:prstGeom>
        </p:spPr>
        <p:txBody>
          <a:bodyPr lIns="91425" tIns="91425" rIns="91425" bIns="91425" anchor="b" anchorCtr="0">
            <a:noAutofit/>
          </a:bodyPr>
          <a:lstStyle/>
          <a:p>
            <a:pPr>
              <a:buNone/>
            </a:pPr>
            <a:r>
              <a:rPr lang="en"/>
              <a:t>Distribution of Data/Overall Shape</a:t>
            </a:r>
          </a:p>
        </p:txBody>
      </p:sp>
      <p:sp>
        <p:nvSpPr>
          <p:cNvPr id="49" name="Shape 49"/>
          <p:cNvSpPr txBox="1">
            <a:spLocks noGrp="1"/>
          </p:cNvSpPr>
          <p:nvPr>
            <p:ph type="body" idx="1"/>
          </p:nvPr>
        </p:nvSpPr>
        <p:spPr>
          <a:xfrm>
            <a:off x="457199" y="1175562"/>
            <a:ext cx="8229600" cy="4967700"/>
          </a:xfrm>
          <a:prstGeom prst="rect">
            <a:avLst/>
          </a:prstGeom>
        </p:spPr>
        <p:txBody>
          <a:bodyPr lIns="91425" tIns="91425" rIns="91425" bIns="91425" anchor="t" anchorCtr="0">
            <a:noAutofit/>
          </a:bodyPr>
          <a:lstStyle/>
          <a:p>
            <a:pPr lvl="0" rtl="0">
              <a:buNone/>
            </a:pPr>
            <a:r>
              <a:rPr lang="en"/>
              <a:t>The shape that data makes when it is placed on a number line or graph. </a:t>
            </a:r>
          </a:p>
          <a:p>
            <a:pPr>
              <a:buNone/>
            </a:pPr>
            <a:r>
              <a:rPr lang="en"/>
              <a:t>The graph will often have a “cluster” of data in one area, a "gap" of data in another place, and sometimes an "outlier", or piece of data that is much larger or smaller than the other numbers.</a:t>
            </a:r>
          </a:p>
        </p:txBody>
      </p:sp>
      <p:sp>
        <p:nvSpPr>
          <p:cNvPr id="50" name="Shape 50"/>
          <p:cNvSpPr/>
          <p:nvPr/>
        </p:nvSpPr>
        <p:spPr>
          <a:xfrm>
            <a:off x="547076" y="4126352"/>
            <a:ext cx="8049847" cy="2292584"/>
          </a:xfrm>
          <a:prstGeom prst="rect">
            <a:avLst/>
          </a:prstGeom>
          <a:blipFill>
            <a:blip r:embed="rId3"/>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315867"/>
            <a:ext cx="8229600" cy="949500"/>
          </a:xfrm>
          <a:prstGeom prst="rect">
            <a:avLst/>
          </a:prstGeom>
        </p:spPr>
        <p:txBody>
          <a:bodyPr lIns="91425" tIns="91425" rIns="91425" bIns="91425" anchor="b" anchorCtr="0">
            <a:noAutofit/>
          </a:bodyPr>
          <a:lstStyle/>
          <a:p>
            <a:pPr>
              <a:buNone/>
            </a:pPr>
            <a:r>
              <a:rPr lang="en"/>
              <a:t>Center of Data</a:t>
            </a:r>
          </a:p>
        </p:txBody>
      </p:sp>
      <p:sp>
        <p:nvSpPr>
          <p:cNvPr id="56" name="Shape 56"/>
          <p:cNvSpPr txBox="1">
            <a:spLocks noGrp="1"/>
          </p:cNvSpPr>
          <p:nvPr>
            <p:ph type="body" idx="1"/>
          </p:nvPr>
        </p:nvSpPr>
        <p:spPr>
          <a:xfrm>
            <a:off x="457200" y="1390414"/>
            <a:ext cx="8229600" cy="5177400"/>
          </a:xfrm>
          <a:prstGeom prst="rect">
            <a:avLst/>
          </a:prstGeom>
        </p:spPr>
        <p:txBody>
          <a:bodyPr lIns="91425" tIns="91425" rIns="91425" bIns="91425" anchor="t" anchorCtr="0">
            <a:noAutofit/>
          </a:bodyPr>
          <a:lstStyle/>
          <a:p>
            <a:pPr lvl="0" rtl="0">
              <a:buNone/>
            </a:pPr>
            <a:r>
              <a:rPr lang="en" sz="2500"/>
              <a:t>The </a:t>
            </a:r>
            <a:r>
              <a:rPr lang="en" sz="2500" b="1" i="1"/>
              <a:t>middle </a:t>
            </a:r>
            <a:r>
              <a:rPr lang="en" sz="2500"/>
              <a:t>of the data expressed with a single number.  </a:t>
            </a:r>
          </a:p>
          <a:p>
            <a:pPr lvl="0" rtl="0">
              <a:buNone/>
            </a:pPr>
            <a:r>
              <a:rPr lang="en" sz="2500"/>
              <a:t>here are two great ways to do this...</a:t>
            </a:r>
          </a:p>
          <a:p>
            <a:endParaRPr lang="en" sz="2500"/>
          </a:p>
          <a:p>
            <a:pPr lvl="0" rtl="0">
              <a:buNone/>
            </a:pPr>
            <a:r>
              <a:rPr lang="en" sz="2500" b="1"/>
              <a:t>1. Mean: </a:t>
            </a:r>
            <a:r>
              <a:rPr lang="en" sz="2500"/>
              <a:t>The "mean" is the "average" you're used to, where you add up all the numbers and then divide by the number of numbers.</a:t>
            </a:r>
          </a:p>
          <a:p>
            <a:endParaRPr lang="en" sz="2500"/>
          </a:p>
          <a:p>
            <a:pPr lvl="0" rtl="0">
              <a:buNone/>
            </a:pPr>
            <a:r>
              <a:rPr lang="en" sz="2500" b="1"/>
              <a:t>2. Median: </a:t>
            </a:r>
            <a:r>
              <a:rPr lang="en" sz="2500"/>
              <a:t>The "median" is the "middle" value in the list of numbers. To find the median, your numbers have to be listed in numerical order, so you may have to rewrite your list first.</a:t>
            </a:r>
          </a:p>
          <a:p>
            <a:endParaRPr lang="en" sz="250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Spread/Variation</a:t>
            </a:r>
          </a:p>
        </p:txBody>
      </p:sp>
      <p:sp>
        <p:nvSpPr>
          <p:cNvPr id="62" name="Shape 6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500"/>
              <a:t>A way to look at how </a:t>
            </a:r>
            <a:r>
              <a:rPr lang="en" sz="2500" b="1" i="1"/>
              <a:t>spread out</a:t>
            </a:r>
            <a:r>
              <a:rPr lang="en" sz="2500"/>
              <a:t> the data is...</a:t>
            </a:r>
          </a:p>
          <a:p>
            <a:endParaRPr lang="en" sz="2500"/>
          </a:p>
          <a:p>
            <a:pPr lvl="0" rtl="0">
              <a:buNone/>
            </a:pPr>
            <a:r>
              <a:rPr lang="en" sz="2500" b="1">
                <a:solidFill>
                  <a:srgbClr val="000000"/>
                </a:solidFill>
              </a:rPr>
              <a:t>1. Range: </a:t>
            </a:r>
            <a:r>
              <a:rPr lang="en" sz="2500">
                <a:solidFill>
                  <a:srgbClr val="000000"/>
                </a:solidFill>
              </a:rPr>
              <a:t>The “range” is the difference between the largest and smallest number in the list.</a:t>
            </a:r>
          </a:p>
          <a:p>
            <a:endParaRPr lang="en" sz="2500">
              <a:solidFill>
                <a:srgbClr val="000000"/>
              </a:solidFill>
            </a:endParaRPr>
          </a:p>
          <a:p>
            <a:endParaRPr lang="en" sz="2500">
              <a:solidFill>
                <a:srgbClr val="000000"/>
              </a:solidFill>
            </a:endParaRPr>
          </a:p>
          <a:p>
            <a:pPr lvl="0" rtl="0">
              <a:buNone/>
            </a:pPr>
            <a:r>
              <a:rPr lang="en" sz="2500">
                <a:solidFill>
                  <a:srgbClr val="000000"/>
                </a:solidFill>
              </a:rPr>
              <a:t>2. Mean absolute deviation: An average of how far each data point in a set is from the mean of the set of data. The "Average" of the "Average" (see next slide) </a:t>
            </a:r>
          </a:p>
          <a:p>
            <a:endParaRPr lang="en" sz="2500">
              <a:solidFill>
                <a:srgbClr val="000000"/>
              </a:solidFil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04800" y="274639"/>
            <a:ext cx="8229600" cy="791399"/>
          </a:xfrm>
          <a:prstGeom prst="rect">
            <a:avLst/>
          </a:prstGeom>
        </p:spPr>
        <p:txBody>
          <a:bodyPr lIns="91425" tIns="91425" rIns="91425" bIns="91425" anchor="b" anchorCtr="0">
            <a:noAutofit/>
          </a:bodyPr>
          <a:lstStyle/>
          <a:p>
            <a:pPr>
              <a:buNone/>
            </a:pPr>
            <a:r>
              <a:rPr lang="en"/>
              <a:t>Mean absolute deviation</a:t>
            </a:r>
          </a:p>
        </p:txBody>
      </p:sp>
      <p:sp>
        <p:nvSpPr>
          <p:cNvPr id="68" name="Shape 68"/>
          <p:cNvSpPr txBox="1"/>
          <p:nvPr/>
        </p:nvSpPr>
        <p:spPr>
          <a:xfrm>
            <a:off x="304800" y="935925"/>
            <a:ext cx="8841600" cy="821399"/>
          </a:xfrm>
          <a:prstGeom prst="rect">
            <a:avLst/>
          </a:prstGeom>
        </p:spPr>
        <p:txBody>
          <a:bodyPr lIns="91425" tIns="91425" rIns="91425" bIns="91425" anchor="ctr" anchorCtr="0">
            <a:noAutofit/>
          </a:bodyPr>
          <a:lstStyle/>
          <a:p>
            <a:pPr lvl="0" rtl="0">
              <a:buNone/>
            </a:pPr>
            <a:r>
              <a:rPr lang="en" sz="2500">
                <a:solidFill>
                  <a:schemeClr val="dk1"/>
                </a:solidFill>
              </a:rPr>
              <a:t>An average of how far each data point in a set is from the mean.</a:t>
            </a:r>
          </a:p>
        </p:txBody>
      </p:sp>
      <p:sp>
        <p:nvSpPr>
          <p:cNvPr id="69" name="Shape 69"/>
          <p:cNvSpPr/>
          <p:nvPr/>
        </p:nvSpPr>
        <p:spPr>
          <a:xfrm>
            <a:off x="1181036" y="1280762"/>
            <a:ext cx="6781926" cy="5209480"/>
          </a:xfrm>
          <a:prstGeom prst="rect">
            <a:avLst/>
          </a:prstGeom>
          <a:blipFill>
            <a:blip r:embed="rId3"/>
            <a:stretch>
              <a:fillRect/>
            </a:stretch>
          </a:blipFill>
          <a:ln>
            <a:noFill/>
          </a:ln>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151549" y="311400"/>
            <a:ext cx="8729699" cy="594300"/>
          </a:xfrm>
          <a:prstGeom prst="rect">
            <a:avLst/>
          </a:prstGeom>
        </p:spPr>
        <p:txBody>
          <a:bodyPr lIns="91425" tIns="91425" rIns="91425" bIns="91425" anchor="b" anchorCtr="0">
            <a:noAutofit/>
          </a:bodyPr>
          <a:lstStyle/>
          <a:p>
            <a:pPr>
              <a:buNone/>
            </a:pPr>
            <a:r>
              <a:rPr lang="en" sz="3000"/>
              <a:t>Alternate method for mean absolute deviation</a:t>
            </a:r>
          </a:p>
        </p:txBody>
      </p:sp>
      <p:sp>
        <p:nvSpPr>
          <p:cNvPr id="75" name="Shape 75"/>
          <p:cNvSpPr/>
          <p:nvPr/>
        </p:nvSpPr>
        <p:spPr>
          <a:xfrm>
            <a:off x="1406874" y="1417637"/>
            <a:ext cx="5786345" cy="2308648"/>
          </a:xfrm>
          <a:prstGeom prst="rect">
            <a:avLst/>
          </a:prstGeom>
          <a:blipFill>
            <a:blip r:embed="rId3"/>
            <a:stretch>
              <a:fillRect/>
            </a:stretch>
          </a:blipFill>
          <a:ln>
            <a:noFill/>
          </a:ln>
        </p:spPr>
      </p:sp>
      <p:sp>
        <p:nvSpPr>
          <p:cNvPr id="76" name="Shape 76"/>
          <p:cNvSpPr/>
          <p:nvPr/>
        </p:nvSpPr>
        <p:spPr>
          <a:xfrm>
            <a:off x="1697324" y="3829767"/>
            <a:ext cx="7183924" cy="2360732"/>
          </a:xfrm>
          <a:prstGeom prst="rect">
            <a:avLst/>
          </a:prstGeom>
          <a:blipFill>
            <a:blip r:embed="rId4"/>
            <a:stretch>
              <a:fillRect/>
            </a:stretch>
          </a:blipFill>
          <a:ln>
            <a:noFill/>
          </a:ln>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Dot Plot</a:t>
            </a:r>
          </a:p>
        </p:txBody>
      </p:sp>
      <p:sp>
        <p:nvSpPr>
          <p:cNvPr id="82" name="Shape 8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 A graph where each piece of data is shown as a dot above the number line.</a:t>
            </a:r>
          </a:p>
        </p:txBody>
      </p:sp>
      <p:sp>
        <p:nvSpPr>
          <p:cNvPr id="83" name="Shape 83"/>
          <p:cNvSpPr/>
          <p:nvPr/>
        </p:nvSpPr>
        <p:spPr>
          <a:xfrm>
            <a:off x="2623737" y="2660975"/>
            <a:ext cx="3527917" cy="3518392"/>
          </a:xfrm>
          <a:prstGeom prst="rect">
            <a:avLst/>
          </a:prstGeom>
          <a:blipFill>
            <a:blip r:embed="rId3"/>
            <a:stretch>
              <a:fillRect/>
            </a:stretch>
          </a:blipFill>
          <a:ln>
            <a:noFill/>
          </a:ln>
        </p:spPr>
      </p:sp>
    </p:spTree>
  </p:cSld>
  <p:clrMapOvr>
    <a:masterClrMapping/>
  </p:clrMapOvr>
  <p:transition spd="slow">
    <p:cut/>
  </p:transition>
</p:sld>
</file>

<file path=ppt/theme/theme1.xml><?xml version="1.0" encoding="utf-8"?>
<a:theme xmlns:a="http://schemas.openxmlformats.org/drawingml/2006/main"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536</Words>
  <Application>Microsoft Office PowerPoint</Application>
  <PresentationFormat>On-screen Show (4:3)</PresentationFormat>
  <Paragraphs>52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Custom Theme</vt:lpstr>
      <vt:lpstr>Statistics</vt:lpstr>
      <vt:lpstr>Asking Statistical Questions!</vt:lpstr>
      <vt:lpstr>Data</vt:lpstr>
      <vt:lpstr>Distribution of Data/Overall Shape</vt:lpstr>
      <vt:lpstr>Center of Data</vt:lpstr>
      <vt:lpstr>Spread/Variation</vt:lpstr>
      <vt:lpstr>Mean absolute deviation</vt:lpstr>
      <vt:lpstr>Alternate method for mean absolute deviation</vt:lpstr>
      <vt:lpstr>Dot Plot</vt:lpstr>
      <vt:lpstr>Box Plot</vt:lpstr>
      <vt:lpstr>Histogram</vt:lpstr>
      <vt:lpstr>Population</vt:lpstr>
      <vt:lpstr>Sample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dc:title>
  <dc:creator>Susan</dc:creator>
  <cp:lastModifiedBy>Susan</cp:lastModifiedBy>
  <cp:revision>2</cp:revision>
  <dcterms:modified xsi:type="dcterms:W3CDTF">2015-03-29T19:27:53Z</dcterms:modified>
</cp:coreProperties>
</file>