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5"/>
  </p:notesMasterIdLst>
  <p:sldIdLst>
    <p:sldId id="259" r:id="rId2"/>
    <p:sldId id="347" r:id="rId3"/>
    <p:sldId id="348" r:id="rId4"/>
    <p:sldId id="350" r:id="rId5"/>
    <p:sldId id="352" r:id="rId6"/>
    <p:sldId id="357" r:id="rId7"/>
    <p:sldId id="358" r:id="rId8"/>
    <p:sldId id="359" r:id="rId9"/>
    <p:sldId id="360" r:id="rId10"/>
    <p:sldId id="361" r:id="rId11"/>
    <p:sldId id="363" r:id="rId12"/>
    <p:sldId id="364" r:id="rId13"/>
    <p:sldId id="380" r:id="rId14"/>
    <p:sldId id="381" r:id="rId15"/>
    <p:sldId id="365" r:id="rId16"/>
    <p:sldId id="382" r:id="rId17"/>
    <p:sldId id="383" r:id="rId18"/>
    <p:sldId id="366" r:id="rId19"/>
    <p:sldId id="384" r:id="rId20"/>
    <p:sldId id="385" r:id="rId21"/>
    <p:sldId id="367" r:id="rId22"/>
    <p:sldId id="386" r:id="rId23"/>
    <p:sldId id="387" r:id="rId24"/>
    <p:sldId id="368" r:id="rId25"/>
    <p:sldId id="388" r:id="rId26"/>
    <p:sldId id="369" r:id="rId27"/>
    <p:sldId id="389" r:id="rId28"/>
    <p:sldId id="370" r:id="rId29"/>
    <p:sldId id="390" r:id="rId30"/>
    <p:sldId id="371" r:id="rId31"/>
    <p:sldId id="391" r:id="rId32"/>
    <p:sldId id="372" r:id="rId33"/>
    <p:sldId id="392" r:id="rId34"/>
    <p:sldId id="373" r:id="rId35"/>
    <p:sldId id="393" r:id="rId36"/>
    <p:sldId id="374" r:id="rId37"/>
    <p:sldId id="394" r:id="rId38"/>
    <p:sldId id="375" r:id="rId39"/>
    <p:sldId id="395" r:id="rId40"/>
    <p:sldId id="376" r:id="rId41"/>
    <p:sldId id="396" r:id="rId42"/>
    <p:sldId id="377" r:id="rId43"/>
    <p:sldId id="397"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Calibri"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Calibri"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Calibri"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Calibri" charset="0"/>
        <a:ea typeface="ＭＳ Ｐゴシック" charset="-128"/>
        <a:cs typeface="ＭＳ Ｐゴシック" charset="-128"/>
      </a:defRPr>
    </a:lvl5pPr>
    <a:lvl6pPr marL="2286000" algn="l" defTabSz="457200" rtl="0" eaLnBrk="1" latinLnBrk="0" hangingPunct="1">
      <a:defRPr kern="1200">
        <a:solidFill>
          <a:schemeClr val="tx1"/>
        </a:solidFill>
        <a:latin typeface="Calibri" charset="0"/>
        <a:ea typeface="ＭＳ Ｐゴシック" charset="-128"/>
        <a:cs typeface="ＭＳ Ｐゴシック" charset="-128"/>
      </a:defRPr>
    </a:lvl6pPr>
    <a:lvl7pPr marL="2743200" algn="l" defTabSz="457200" rtl="0" eaLnBrk="1" latinLnBrk="0" hangingPunct="1">
      <a:defRPr kern="1200">
        <a:solidFill>
          <a:schemeClr val="tx1"/>
        </a:solidFill>
        <a:latin typeface="Calibri" charset="0"/>
        <a:ea typeface="ＭＳ Ｐゴシック" charset="-128"/>
        <a:cs typeface="ＭＳ Ｐゴシック" charset="-128"/>
      </a:defRPr>
    </a:lvl7pPr>
    <a:lvl8pPr marL="3200400" algn="l" defTabSz="457200" rtl="0" eaLnBrk="1" latinLnBrk="0" hangingPunct="1">
      <a:defRPr kern="1200">
        <a:solidFill>
          <a:schemeClr val="tx1"/>
        </a:solidFill>
        <a:latin typeface="Calibri" charset="0"/>
        <a:ea typeface="ＭＳ Ｐゴシック" charset="-128"/>
        <a:cs typeface="ＭＳ Ｐゴシック" charset="-128"/>
      </a:defRPr>
    </a:lvl8pPr>
    <a:lvl9pPr marL="3657600" algn="l" defTabSz="457200" rtl="0" eaLnBrk="1" latinLnBrk="0" hangingPunct="1">
      <a:defRPr kern="1200">
        <a:solidFill>
          <a:schemeClr val="tx1"/>
        </a:solidFill>
        <a:latin typeface="Calibri"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376"/>
    <a:srgbClr val="33CC33"/>
    <a:srgbClr val="669900"/>
    <a:srgbClr val="488D43"/>
    <a:srgbClr val="3E5A3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07" autoAdjust="0"/>
  </p:normalViewPr>
  <p:slideViewPr>
    <p:cSldViewPr>
      <p:cViewPr>
        <p:scale>
          <a:sx n="70" d="100"/>
          <a:sy n="70" d="100"/>
        </p:scale>
        <p:origin x="-1158" y="-4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74" d="100"/>
          <a:sy n="74" d="100"/>
        </p:scale>
        <p:origin x="-256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Mrs. Smith's Class</c:v>
                </c:pt>
              </c:strCache>
            </c:strRef>
          </c:tx>
          <c:invertIfNegative val="0"/>
          <c:cat>
            <c:numRef>
              <c:f>Sheet1!$A$2:$A$13</c:f>
              <c:numCache>
                <c:formatCode>General</c:formatCode>
                <c:ptCount val="12"/>
                <c:pt idx="0">
                  <c:v>0</c:v>
                </c:pt>
                <c:pt idx="1">
                  <c:v>1</c:v>
                </c:pt>
                <c:pt idx="2">
                  <c:v>2</c:v>
                </c:pt>
                <c:pt idx="3">
                  <c:v>3</c:v>
                </c:pt>
                <c:pt idx="4">
                  <c:v>4</c:v>
                </c:pt>
                <c:pt idx="5">
                  <c:v>5</c:v>
                </c:pt>
                <c:pt idx="6">
                  <c:v>6</c:v>
                </c:pt>
                <c:pt idx="7">
                  <c:v>7</c:v>
                </c:pt>
                <c:pt idx="8">
                  <c:v>8</c:v>
                </c:pt>
              </c:numCache>
            </c:numRef>
          </c:cat>
          <c:val>
            <c:numRef>
              <c:f>Sheet1!$B$3:$B$13</c:f>
              <c:numCache>
                <c:formatCode>General</c:formatCode>
                <c:ptCount val="11"/>
                <c:pt idx="1">
                  <c:v>1</c:v>
                </c:pt>
                <c:pt idx="2">
                  <c:v>2</c:v>
                </c:pt>
                <c:pt idx="3">
                  <c:v>3</c:v>
                </c:pt>
                <c:pt idx="4">
                  <c:v>4</c:v>
                </c:pt>
                <c:pt idx="5">
                  <c:v>3</c:v>
                </c:pt>
                <c:pt idx="6">
                  <c:v>2</c:v>
                </c:pt>
                <c:pt idx="7">
                  <c:v>1</c:v>
                </c:pt>
              </c:numCache>
            </c:numRef>
          </c:val>
        </c:ser>
        <c:dLbls>
          <c:showLegendKey val="0"/>
          <c:showVal val="0"/>
          <c:showCatName val="0"/>
          <c:showSerName val="0"/>
          <c:showPercent val="0"/>
          <c:showBubbleSize val="0"/>
        </c:dLbls>
        <c:gapWidth val="0"/>
        <c:axId val="77841920"/>
        <c:axId val="79440512"/>
      </c:barChart>
      <c:catAx>
        <c:axId val="77841920"/>
        <c:scaling>
          <c:orientation val="minMax"/>
        </c:scaling>
        <c:delete val="0"/>
        <c:axPos val="b"/>
        <c:title>
          <c:tx>
            <c:rich>
              <a:bodyPr/>
              <a:lstStyle/>
              <a:p>
                <a:pPr>
                  <a:defRPr sz="1400" b="1" i="0" u="none" strike="noStrike" baseline="0">
                    <a:solidFill>
                      <a:srgbClr val="000000"/>
                    </a:solidFill>
                    <a:latin typeface="Calibri"/>
                    <a:ea typeface="Calibri"/>
                    <a:cs typeface="Calibri"/>
                  </a:defRPr>
                </a:pPr>
                <a:r>
                  <a:rPr lang="en-US"/>
                  <a:t>Number of Letters</a:t>
                </a:r>
              </a:p>
            </c:rich>
          </c:tx>
          <c:layout/>
          <c:overlay val="0"/>
        </c:title>
        <c:numFmt formatCode="General" sourceLinked="1"/>
        <c:majorTickMark val="none"/>
        <c:minorTickMark val="none"/>
        <c:tickLblPos val="nextTo"/>
        <c:txPr>
          <a:bodyPr/>
          <a:lstStyle/>
          <a:p>
            <a:pPr>
              <a:defRPr sz="1600" baseline="0"/>
            </a:pPr>
            <a:endParaRPr lang="en-US"/>
          </a:p>
        </c:txPr>
        <c:crossAx val="79440512"/>
        <c:crosses val="autoZero"/>
        <c:auto val="1"/>
        <c:lblAlgn val="ctr"/>
        <c:lblOffset val="100"/>
        <c:noMultiLvlLbl val="0"/>
      </c:catAx>
      <c:valAx>
        <c:axId val="79440512"/>
        <c:scaling>
          <c:orientation val="minMax"/>
        </c:scaling>
        <c:delete val="0"/>
        <c:axPos val="l"/>
        <c:title>
          <c:tx>
            <c:rich>
              <a:bodyPr/>
              <a:lstStyle/>
              <a:p>
                <a:pPr>
                  <a:defRPr sz="1400" b="1" i="0" u="none" strike="noStrike" baseline="0">
                    <a:solidFill>
                      <a:srgbClr val="000000"/>
                    </a:solidFill>
                    <a:latin typeface="Calibri"/>
                    <a:ea typeface="Calibri"/>
                    <a:cs typeface="Calibri"/>
                  </a:defRPr>
                </a:pPr>
                <a:r>
                  <a:rPr lang="en-US"/>
                  <a:t>Frequency</a:t>
                </a:r>
              </a:p>
            </c:rich>
          </c:tx>
          <c:layout/>
          <c:overlay val="0"/>
        </c:title>
        <c:numFmt formatCode="General" sourceLinked="1"/>
        <c:majorTickMark val="out"/>
        <c:minorTickMark val="none"/>
        <c:tickLblPos val="nextTo"/>
        <c:txPr>
          <a:bodyPr/>
          <a:lstStyle/>
          <a:p>
            <a:pPr>
              <a:defRPr sz="1600" baseline="0"/>
            </a:pPr>
            <a:endParaRPr lang="en-US"/>
          </a:p>
        </c:txPr>
        <c:crossAx val="7784192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Arial" charset="0"/>
                <a:cs typeface="Arial" charset="0"/>
              </a:defRPr>
            </a:lvl1pPr>
          </a:lstStyle>
          <a:p>
            <a:fld id="{7A8EBA8C-3636-DD41-A1F6-342A24D693FA}" type="datetime1">
              <a:rPr lang="en-US"/>
              <a:pPr/>
              <a:t>3/29/2015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Arial" charset="0"/>
                <a:cs typeface="Arial" charset="0"/>
              </a:defRPr>
            </a:lvl1pPr>
          </a:lstStyle>
          <a:p>
            <a:fld id="{4DC5756B-B0B5-D340-BBF0-29135127CB32}" type="slidenum">
              <a:rPr lang="en-US"/>
              <a:pPr/>
              <a:t>‹#›</a:t>
            </a:fld>
            <a:endParaRPr lang="en-US"/>
          </a:p>
        </p:txBody>
      </p:sp>
    </p:spTree>
    <p:extLst>
      <p:ext uri="{BB962C8B-B14F-4D97-AF65-F5344CB8AC3E}">
        <p14:creationId xmlns:p14="http://schemas.microsoft.com/office/powerpoint/2010/main" val="1914215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charset="-128"/>
              <a:cs typeface="ＭＳ Ｐゴシック" charset="-128"/>
            </a:endParaRPr>
          </a:p>
        </p:txBody>
      </p:sp>
      <p:sp>
        <p:nvSpPr>
          <p:cNvPr id="81924" name="Slide Number Placeholder 3"/>
          <p:cNvSpPr>
            <a:spLocks noGrp="1"/>
          </p:cNvSpPr>
          <p:nvPr>
            <p:ph type="sldNum" sz="quarter" idx="5"/>
          </p:nvPr>
        </p:nvSpPr>
        <p:spPr bwMode="auto">
          <a:noFill/>
          <a:ln>
            <a:miter lim="800000"/>
            <a:headEnd/>
            <a:tailEnd/>
          </a:ln>
        </p:spPr>
        <p:txBody>
          <a:bodyPr/>
          <a:lstStyle/>
          <a:p>
            <a:fld id="{69A67925-50DD-0648-A9B4-EC8B8822672A}"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33 – 34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The summary will begin with students filling in three differences between statistical questions and non statistical questions. If they name one of the few that are on the slide, present the answer. Remind them that there is much more than three answers. </a:t>
            </a:r>
          </a:p>
          <a:p>
            <a:pPr eaLnBrk="1" hangingPunct="1">
              <a:spcBef>
                <a:spcPct val="0"/>
              </a:spcBef>
              <a:buFontTx/>
              <a:buChar char="•"/>
            </a:pPr>
            <a:r>
              <a:rPr lang="en-US">
                <a:ea typeface="ＭＳ Ｐゴシック" charset="-128"/>
                <a:cs typeface="ＭＳ Ｐゴシック" charset="-128"/>
              </a:rPr>
              <a:t> The teacher will then construct a line plot and bar graph for the students, and have them copy the process down for future use. </a:t>
            </a:r>
          </a:p>
          <a:p>
            <a:pPr eaLnBrk="1" hangingPunct="1">
              <a:spcBef>
                <a:spcPct val="0"/>
              </a:spcBef>
              <a:buFontTx/>
              <a:buChar char="•"/>
            </a:pPr>
            <a:r>
              <a:rPr lang="en-US">
                <a:ea typeface="ＭＳ Ｐゴシック" charset="-128"/>
                <a:cs typeface="ＭＳ Ｐゴシック" charset="-128"/>
              </a:rPr>
              <a:t> Question 8 will be done independently after 5, 6, and 7 are complete. </a:t>
            </a:r>
          </a:p>
          <a:p>
            <a:pPr eaLnBrk="1" hangingPunct="1">
              <a:spcBef>
                <a:spcPct val="0"/>
              </a:spcBef>
              <a:buFontTx/>
              <a:buChar char="•"/>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a:t>
            </a:r>
          </a:p>
          <a:p>
            <a:pPr eaLnBrk="1" hangingPunct="1">
              <a:spcBef>
                <a:spcPct val="0"/>
              </a:spcBef>
            </a:pPr>
            <a:r>
              <a:rPr lang="en-US">
                <a:ea typeface="ＭＳ Ｐゴシック" charset="-128"/>
                <a:cs typeface="ＭＳ Ｐゴシック" charset="-128"/>
              </a:rPr>
              <a:t>There is an attached word document explaining these same steps for students who might not comprehend everything right away. </a:t>
            </a:r>
          </a:p>
          <a:p>
            <a:pPr eaLnBrk="1" hangingPunct="1">
              <a:spcBef>
                <a:spcPct val="0"/>
              </a:spcBef>
              <a:buFontTx/>
              <a:buChar char="•"/>
            </a:pPr>
            <a:endParaRPr lang="en-US">
              <a:ea typeface="ＭＳ Ｐゴシック" charset="-128"/>
              <a:cs typeface="ＭＳ Ｐゴシック" charset="-128"/>
            </a:endParaRPr>
          </a:p>
        </p:txBody>
      </p:sp>
      <p:sp>
        <p:nvSpPr>
          <p:cNvPr id="103428" name="Slide Number Placeholder 3"/>
          <p:cNvSpPr>
            <a:spLocks noGrp="1"/>
          </p:cNvSpPr>
          <p:nvPr>
            <p:ph type="sldNum" sz="quarter" idx="5"/>
          </p:nvPr>
        </p:nvSpPr>
        <p:spPr bwMode="auto">
          <a:noFill/>
          <a:ln>
            <a:miter lim="800000"/>
            <a:headEnd/>
            <a:tailEnd/>
          </a:ln>
        </p:spPr>
        <p:txBody>
          <a:bodyPr/>
          <a:lstStyle/>
          <a:p>
            <a:fld id="{D123F013-C1F3-0C4A-8454-5770C1F2B807}"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(2 min) 37 – 39 </a:t>
            </a:r>
          </a:p>
          <a:p>
            <a:pPr eaLnBrk="1" hangingPunct="1">
              <a:spcBef>
                <a:spcPct val="0"/>
              </a:spcBef>
            </a:pP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copy the data in an organized way for part a.</a:t>
            </a:r>
          </a:p>
          <a:p>
            <a:pPr lvl="1" eaLnBrk="1" hangingPunct="1">
              <a:spcBef>
                <a:spcPct val="0"/>
              </a:spcBef>
              <a:buFontTx/>
              <a:buChar char="•"/>
            </a:pPr>
            <a:r>
              <a:rPr lang="en-US"/>
              <a:t> Have the students create the line plot on their own at first for part b, then watch the animation. </a:t>
            </a:r>
          </a:p>
          <a:p>
            <a:pPr lvl="1" eaLnBrk="1" hangingPunct="1">
              <a:spcBef>
                <a:spcPct val="0"/>
              </a:spcBef>
              <a:buFontTx/>
              <a:buChar char="•"/>
            </a:pPr>
            <a:r>
              <a:rPr lang="en-US"/>
              <a:t> Have the students create the bar graph on their own at first for part c, then watch the animation. </a:t>
            </a:r>
          </a:p>
          <a:p>
            <a:pPr lvl="1" eaLnBrk="1" hangingPunct="1">
              <a:spcBef>
                <a:spcPct val="0"/>
              </a:spcBef>
              <a:buFontTx/>
              <a:buChar char="•"/>
            </a:pPr>
            <a:endParaRPr lang="en-US"/>
          </a:p>
          <a:p>
            <a:pPr eaLnBrk="1" hangingPunct="1">
              <a:spcBef>
                <a:spcPct val="0"/>
              </a:spcBef>
              <a:buFontTx/>
              <a:buChar char="•"/>
            </a:pPr>
            <a:r>
              <a:rPr lang="en-US">
                <a:ea typeface="ＭＳ Ｐゴシック" charset="-128"/>
                <a:cs typeface="ＭＳ Ｐゴシック" charset="-128"/>
              </a:rPr>
              <a:t>For Questions 10:</a:t>
            </a:r>
          </a:p>
          <a:p>
            <a:pPr lvl="1" eaLnBrk="1" hangingPunct="1">
              <a:spcBef>
                <a:spcPct val="0"/>
              </a:spcBef>
              <a:buFontTx/>
              <a:buChar char="•"/>
            </a:pPr>
            <a:r>
              <a:rPr lang="en-US"/>
              <a:t>Have the students answer the questions, then display the answer to see if they were correct. </a:t>
            </a:r>
          </a:p>
          <a:p>
            <a:pPr eaLnBrk="1" hangingPunct="1">
              <a:spcBef>
                <a:spcPct val="0"/>
              </a:spcBef>
              <a:buFontTx/>
              <a:buChar char="•"/>
            </a:pPr>
            <a:endParaRPr lang="en-US">
              <a:ea typeface="ＭＳ Ｐゴシック" charset="-128"/>
              <a:cs typeface="ＭＳ Ｐゴシック" charset="-128"/>
            </a:endParaRPr>
          </a:p>
        </p:txBody>
      </p:sp>
      <p:sp>
        <p:nvSpPr>
          <p:cNvPr id="106500" name="Slide Number Placeholder 3"/>
          <p:cNvSpPr>
            <a:spLocks noGrp="1"/>
          </p:cNvSpPr>
          <p:nvPr>
            <p:ph type="sldNum" sz="quarter" idx="5"/>
          </p:nvPr>
        </p:nvSpPr>
        <p:spPr bwMode="auto">
          <a:noFill/>
          <a:ln>
            <a:miter lim="800000"/>
            <a:headEnd/>
            <a:tailEnd/>
          </a:ln>
        </p:spPr>
        <p:txBody>
          <a:bodyPr/>
          <a:lstStyle/>
          <a:p>
            <a:fld id="{792C302B-3D03-7643-BDC0-89ACEB85E995}"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39 – 40 </a:t>
            </a:r>
          </a:p>
          <a:p>
            <a:pPr eaLnBrk="1" hangingPunct="1">
              <a:spcBef>
                <a:spcPct val="0"/>
              </a:spcBef>
            </a:pP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a:t>
            </a:r>
          </a:p>
          <a:p>
            <a:pPr lvl="1" eaLnBrk="1" hangingPunct="1">
              <a:spcBef>
                <a:spcPct val="0"/>
              </a:spcBef>
              <a:buFontTx/>
              <a:buChar char="•"/>
            </a:pPr>
            <a:r>
              <a:rPr lang="en-US"/>
              <a:t> 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p:txBody>
      </p:sp>
      <p:sp>
        <p:nvSpPr>
          <p:cNvPr id="107524" name="Slide Number Placeholder 3"/>
          <p:cNvSpPr>
            <a:spLocks noGrp="1"/>
          </p:cNvSpPr>
          <p:nvPr>
            <p:ph type="sldNum" sz="quarter" idx="5"/>
          </p:nvPr>
        </p:nvSpPr>
        <p:spPr bwMode="auto">
          <a:noFill/>
          <a:ln>
            <a:miter lim="800000"/>
            <a:headEnd/>
            <a:tailEnd/>
          </a:ln>
        </p:spPr>
        <p:txBody>
          <a:bodyPr/>
          <a:lstStyle/>
          <a:p>
            <a:fld id="{0A74F93D-0C44-614D-B499-D678FD663717}"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39 – 40 </a:t>
            </a:r>
          </a:p>
          <a:p>
            <a:pPr eaLnBrk="1" hangingPunct="1">
              <a:spcBef>
                <a:spcPct val="0"/>
              </a:spcBef>
            </a:pP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a:t>
            </a:r>
          </a:p>
          <a:p>
            <a:pPr lvl="1" eaLnBrk="1" hangingPunct="1">
              <a:spcBef>
                <a:spcPct val="0"/>
              </a:spcBef>
              <a:buFontTx/>
              <a:buChar char="•"/>
            </a:pPr>
            <a:r>
              <a:rPr lang="en-US"/>
              <a:t> 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p:txBody>
      </p:sp>
      <p:sp>
        <p:nvSpPr>
          <p:cNvPr id="108548" name="Slide Number Placeholder 3"/>
          <p:cNvSpPr>
            <a:spLocks noGrp="1"/>
          </p:cNvSpPr>
          <p:nvPr>
            <p:ph type="sldNum" sz="quarter" idx="5"/>
          </p:nvPr>
        </p:nvSpPr>
        <p:spPr bwMode="auto">
          <a:noFill/>
          <a:ln>
            <a:miter lim="800000"/>
            <a:headEnd/>
            <a:tailEnd/>
          </a:ln>
        </p:spPr>
        <p:txBody>
          <a:bodyPr/>
          <a:lstStyle/>
          <a:p>
            <a:fld id="{7FD594F3-3F10-7943-B12A-9ED1E8EE92E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39 – 40 </a:t>
            </a:r>
          </a:p>
          <a:p>
            <a:pPr eaLnBrk="1" hangingPunct="1">
              <a:spcBef>
                <a:spcPct val="0"/>
              </a:spcBef>
            </a:pP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a:t>
            </a:r>
          </a:p>
          <a:p>
            <a:pPr lvl="1" eaLnBrk="1" hangingPunct="1">
              <a:spcBef>
                <a:spcPct val="0"/>
              </a:spcBef>
              <a:buFontTx/>
              <a:buChar char="•"/>
            </a:pPr>
            <a:r>
              <a:rPr lang="en-US"/>
              <a:t> 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p:txBody>
      </p:sp>
      <p:sp>
        <p:nvSpPr>
          <p:cNvPr id="109572" name="Slide Number Placeholder 3"/>
          <p:cNvSpPr>
            <a:spLocks noGrp="1"/>
          </p:cNvSpPr>
          <p:nvPr>
            <p:ph type="sldNum" sz="quarter" idx="5"/>
          </p:nvPr>
        </p:nvSpPr>
        <p:spPr bwMode="auto">
          <a:noFill/>
          <a:ln>
            <a:miter lim="800000"/>
            <a:headEnd/>
            <a:tailEnd/>
          </a:ln>
        </p:spPr>
        <p:txBody>
          <a:bodyPr/>
          <a:lstStyle/>
          <a:p>
            <a:fld id="{361A4B7A-3E0E-FA46-8854-DE82C4F05E13}"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40 – 41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p:txBody>
      </p:sp>
      <p:sp>
        <p:nvSpPr>
          <p:cNvPr id="110596" name="Slide Number Placeholder 3"/>
          <p:cNvSpPr>
            <a:spLocks noGrp="1"/>
          </p:cNvSpPr>
          <p:nvPr>
            <p:ph type="sldNum" sz="quarter" idx="5"/>
          </p:nvPr>
        </p:nvSpPr>
        <p:spPr bwMode="auto">
          <a:noFill/>
          <a:ln>
            <a:miter lim="800000"/>
            <a:headEnd/>
            <a:tailEnd/>
          </a:ln>
        </p:spPr>
        <p:txBody>
          <a:bodyPr/>
          <a:lstStyle/>
          <a:p>
            <a:fld id="{66F6F524-0603-ED41-9815-B3C86E1BF8DE}"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40 – 41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p:txBody>
      </p:sp>
      <p:sp>
        <p:nvSpPr>
          <p:cNvPr id="111620" name="Slide Number Placeholder 3"/>
          <p:cNvSpPr>
            <a:spLocks noGrp="1"/>
          </p:cNvSpPr>
          <p:nvPr>
            <p:ph type="sldNum" sz="quarter" idx="5"/>
          </p:nvPr>
        </p:nvSpPr>
        <p:spPr bwMode="auto">
          <a:noFill/>
          <a:ln>
            <a:miter lim="800000"/>
            <a:headEnd/>
            <a:tailEnd/>
          </a:ln>
        </p:spPr>
        <p:txBody>
          <a:bodyPr/>
          <a:lstStyle/>
          <a:p>
            <a:fld id="{AF02E52F-E65C-EC44-85B5-6A66D3E71573}"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40 – 41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p:txBody>
      </p:sp>
      <p:sp>
        <p:nvSpPr>
          <p:cNvPr id="112644" name="Slide Number Placeholder 3"/>
          <p:cNvSpPr>
            <a:spLocks noGrp="1"/>
          </p:cNvSpPr>
          <p:nvPr>
            <p:ph type="sldNum" sz="quarter" idx="5"/>
          </p:nvPr>
        </p:nvSpPr>
        <p:spPr bwMode="auto">
          <a:noFill/>
          <a:ln>
            <a:miter lim="800000"/>
            <a:headEnd/>
            <a:tailEnd/>
          </a:ln>
        </p:spPr>
        <p:txBody>
          <a:bodyPr/>
          <a:lstStyle/>
          <a:p>
            <a:fld id="{8F23ACF4-45BD-4046-81E0-F9A49CEEFDD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41 – 42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a:p>
            <a:pPr eaLnBrk="1" hangingPunct="1">
              <a:spcBef>
                <a:spcPct val="0"/>
              </a:spcBef>
            </a:pPr>
            <a:endParaRPr lang="en-US">
              <a:ea typeface="ＭＳ Ｐゴシック" charset="-128"/>
              <a:cs typeface="ＭＳ Ｐゴシック" charset="-128"/>
            </a:endParaRPr>
          </a:p>
        </p:txBody>
      </p:sp>
      <p:sp>
        <p:nvSpPr>
          <p:cNvPr id="113668" name="Slide Number Placeholder 3"/>
          <p:cNvSpPr>
            <a:spLocks noGrp="1"/>
          </p:cNvSpPr>
          <p:nvPr>
            <p:ph type="sldNum" sz="quarter" idx="5"/>
          </p:nvPr>
        </p:nvSpPr>
        <p:spPr bwMode="auto">
          <a:noFill/>
          <a:ln>
            <a:miter lim="800000"/>
            <a:headEnd/>
            <a:tailEnd/>
          </a:ln>
        </p:spPr>
        <p:txBody>
          <a:bodyPr/>
          <a:lstStyle/>
          <a:p>
            <a:fld id="{15A7ACF7-C6F2-A545-A271-07626717F295}"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41 – 42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a:p>
            <a:pPr eaLnBrk="1" hangingPunct="1">
              <a:spcBef>
                <a:spcPct val="0"/>
              </a:spcBef>
            </a:pPr>
            <a:endParaRPr lang="en-US">
              <a:ea typeface="ＭＳ Ｐゴシック" charset="-128"/>
              <a:cs typeface="ＭＳ Ｐゴシック" charset="-128"/>
            </a:endParaRPr>
          </a:p>
        </p:txBody>
      </p:sp>
      <p:sp>
        <p:nvSpPr>
          <p:cNvPr id="114692" name="Slide Number Placeholder 3"/>
          <p:cNvSpPr>
            <a:spLocks noGrp="1"/>
          </p:cNvSpPr>
          <p:nvPr>
            <p:ph type="sldNum" sz="quarter" idx="5"/>
          </p:nvPr>
        </p:nvSpPr>
        <p:spPr bwMode="auto">
          <a:noFill/>
          <a:ln>
            <a:miter lim="800000"/>
            <a:headEnd/>
            <a:tailEnd/>
          </a:ln>
        </p:spPr>
        <p:txBody>
          <a:bodyPr/>
          <a:lstStyle/>
          <a:p>
            <a:fld id="{E730CAC9-8A7A-A64E-956B-DE9C73EB9F47}"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(2 min) 6 – 8 </a:t>
            </a:r>
          </a:p>
          <a:p>
            <a:pPr eaLnBrk="1" hangingPunct="1">
              <a:spcBef>
                <a:spcPct val="0"/>
              </a:spcBef>
            </a:pPr>
            <a:r>
              <a:rPr lang="en-US" u="sng">
                <a:ea typeface="ＭＳ Ｐゴシック" charset="-128"/>
                <a:cs typeface="ＭＳ Ｐゴシック" charset="-128"/>
              </a:rPr>
              <a:t>In-Class Notes: </a:t>
            </a:r>
          </a:p>
          <a:p>
            <a:pPr eaLnBrk="1" hangingPunct="1">
              <a:spcBef>
                <a:spcPct val="0"/>
              </a:spcBef>
              <a:buFontTx/>
              <a:buChar char="•"/>
            </a:pPr>
            <a:r>
              <a:rPr lang="en-US">
                <a:ea typeface="ＭＳ Ｐゴシック" charset="-128"/>
                <a:cs typeface="ＭＳ Ｐゴシック" charset="-128"/>
              </a:rPr>
              <a:t>Preview that the launch has 3 main sections (Launch A, B, &amp; C) so students do not get lost in the launch. See Preparation Notes for explanation.</a:t>
            </a:r>
          </a:p>
          <a:p>
            <a:pPr eaLnBrk="1" hangingPunct="1">
              <a:spcBef>
                <a:spcPct val="0"/>
              </a:spcBef>
              <a:buFontTx/>
              <a:buChar char="•"/>
            </a:pPr>
            <a:r>
              <a:rPr lang="en-US">
                <a:ea typeface="ＭＳ Ｐゴシック" charset="-128"/>
                <a:cs typeface="ＭＳ Ｐゴシック" charset="-128"/>
              </a:rPr>
              <a:t>Teacher asks question and elicits a few student responses. </a:t>
            </a:r>
          </a:p>
          <a:p>
            <a:pPr eaLnBrk="1" hangingPunct="1">
              <a:spcBef>
                <a:spcPct val="0"/>
              </a:spcBef>
              <a:buFontTx/>
              <a:buChar char="•"/>
            </a:pPr>
            <a:r>
              <a:rPr lang="en-US">
                <a:ea typeface="ＭＳ Ｐゴシック" charset="-128"/>
                <a:cs typeface="ＭＳ Ｐゴシック" charset="-128"/>
              </a:rPr>
              <a:t>Click to show formal definition. </a:t>
            </a:r>
          </a:p>
          <a:p>
            <a:pPr eaLnBrk="1" hangingPunct="1">
              <a:spcBef>
                <a:spcPct val="0"/>
              </a:spcBef>
              <a:buFontTx/>
              <a:buChar char="•"/>
            </a:pPr>
            <a:r>
              <a:rPr lang="en-US">
                <a:ea typeface="ＭＳ Ｐゴシック" charset="-128"/>
                <a:cs typeface="ＭＳ Ｐゴシック" charset="-128"/>
              </a:rPr>
              <a:t>Have the students copy down the definitions as necessary in a notebook, or wherever they generally copy down definitions. </a:t>
            </a:r>
          </a:p>
          <a:p>
            <a:pPr eaLnBrk="1" hangingPunct="1">
              <a:spcBef>
                <a:spcPct val="0"/>
              </a:spcBef>
            </a:pPr>
            <a:endParaRPr lang="en-US">
              <a:ea typeface="ＭＳ Ｐゴシック" charset="-128"/>
              <a:cs typeface="ＭＳ Ｐゴシック" charset="-128"/>
            </a:endParaRPr>
          </a:p>
          <a:p>
            <a:r>
              <a:rPr lang="en-US" u="sng">
                <a:ea typeface="ＭＳ Ｐゴシック" charset="-128"/>
                <a:cs typeface="ＭＳ Ｐゴシック" charset="-128"/>
              </a:rPr>
              <a:t>Preparation Notes:  </a:t>
            </a:r>
          </a:p>
          <a:p>
            <a:r>
              <a:rPr lang="en-US">
                <a:solidFill>
                  <a:schemeClr val="bg1"/>
                </a:solidFill>
                <a:ea typeface="ＭＳ Ｐゴシック" charset="-128"/>
                <a:cs typeface="ＭＳ Ｐゴシック" charset="-128"/>
              </a:rPr>
              <a:t>There are three main ideas in the launch that students need to know to become familiar with a statistical question:</a:t>
            </a:r>
          </a:p>
          <a:p>
            <a:r>
              <a:rPr lang="en-US">
                <a:solidFill>
                  <a:schemeClr val="bg1"/>
                </a:solidFill>
                <a:ea typeface="ＭＳ Ｐゴシック" charset="-128"/>
                <a:cs typeface="ＭＳ Ｐゴシック" charset="-128"/>
              </a:rPr>
              <a:t>A. What is a statistical question?</a:t>
            </a:r>
          </a:p>
          <a:p>
            <a:r>
              <a:rPr lang="en-US">
                <a:solidFill>
                  <a:schemeClr val="bg1"/>
                </a:solidFill>
                <a:ea typeface="ＭＳ Ｐゴシック" charset="-128"/>
                <a:cs typeface="ＭＳ Ｐゴシック" charset="-128"/>
              </a:rPr>
              <a:t>B. How can we determine whether a question is a statistical question?</a:t>
            </a:r>
          </a:p>
          <a:p>
            <a:r>
              <a:rPr lang="en-US">
                <a:solidFill>
                  <a:schemeClr val="bg1"/>
                </a:solidFill>
                <a:ea typeface="ＭＳ Ｐゴシック" charset="-128"/>
                <a:cs typeface="ＭＳ Ｐゴシック" charset="-128"/>
              </a:rPr>
              <a:t>C. What does it mean when we say we are collecting data for a statistical question?</a:t>
            </a:r>
          </a:p>
          <a:p>
            <a:pPr eaLnBrk="1" hangingPunct="1">
              <a:spcBef>
                <a:spcPct val="0"/>
              </a:spcBef>
            </a:pPr>
            <a:endParaRPr lang="en-US">
              <a:ea typeface="ＭＳ Ｐゴシック" charset="-128"/>
              <a:cs typeface="ＭＳ Ｐゴシック" charset="-128"/>
            </a:endParaRPr>
          </a:p>
        </p:txBody>
      </p:sp>
      <p:sp>
        <p:nvSpPr>
          <p:cNvPr id="90116" name="Slide Number Placeholder 3"/>
          <p:cNvSpPr>
            <a:spLocks noGrp="1"/>
          </p:cNvSpPr>
          <p:nvPr>
            <p:ph type="sldNum" sz="quarter" idx="5"/>
          </p:nvPr>
        </p:nvSpPr>
        <p:spPr bwMode="auto">
          <a:noFill/>
          <a:ln>
            <a:miter lim="800000"/>
            <a:headEnd/>
            <a:tailEnd/>
          </a:ln>
        </p:spPr>
        <p:txBody>
          <a:bodyPr/>
          <a:lstStyle/>
          <a:p>
            <a:fld id="{548AC488-2BAC-3140-AFCC-234069E3AC83}"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41 – 42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a:p>
            <a:pPr eaLnBrk="1" hangingPunct="1">
              <a:spcBef>
                <a:spcPct val="0"/>
              </a:spcBef>
            </a:pPr>
            <a:endParaRPr lang="en-US">
              <a:ea typeface="ＭＳ Ｐゴシック" charset="-128"/>
              <a:cs typeface="ＭＳ Ｐゴシック" charset="-128"/>
            </a:endParaRPr>
          </a:p>
        </p:txBody>
      </p:sp>
      <p:sp>
        <p:nvSpPr>
          <p:cNvPr id="115716" name="Slide Number Placeholder 3"/>
          <p:cNvSpPr>
            <a:spLocks noGrp="1"/>
          </p:cNvSpPr>
          <p:nvPr>
            <p:ph type="sldNum" sz="quarter" idx="5"/>
          </p:nvPr>
        </p:nvSpPr>
        <p:spPr bwMode="auto">
          <a:noFill/>
          <a:ln>
            <a:miter lim="800000"/>
            <a:headEnd/>
            <a:tailEnd/>
          </a:ln>
        </p:spPr>
        <p:txBody>
          <a:bodyPr/>
          <a:lstStyle/>
          <a:p>
            <a:fld id="{963A5E7F-EAAA-5C4F-9C7F-DA9DAE806E7D}"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42 – 43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a:p>
            <a:pPr eaLnBrk="1" hangingPunct="1">
              <a:spcBef>
                <a:spcPct val="0"/>
              </a:spcBef>
            </a:pPr>
            <a:endParaRPr lang="en-US">
              <a:ea typeface="ＭＳ Ｐゴシック" charset="-128"/>
              <a:cs typeface="ＭＳ Ｐゴシック" charset="-128"/>
            </a:endParaRPr>
          </a:p>
        </p:txBody>
      </p:sp>
      <p:sp>
        <p:nvSpPr>
          <p:cNvPr id="116740" name="Slide Number Placeholder 3"/>
          <p:cNvSpPr>
            <a:spLocks noGrp="1"/>
          </p:cNvSpPr>
          <p:nvPr>
            <p:ph type="sldNum" sz="quarter" idx="5"/>
          </p:nvPr>
        </p:nvSpPr>
        <p:spPr bwMode="auto">
          <a:noFill/>
          <a:ln>
            <a:miter lim="800000"/>
            <a:headEnd/>
            <a:tailEnd/>
          </a:ln>
        </p:spPr>
        <p:txBody>
          <a:bodyPr/>
          <a:lstStyle/>
          <a:p>
            <a:fld id="{84FF4CB5-5FD1-424F-9695-69F1DD35F768}"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42 – 43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a:p>
            <a:pPr eaLnBrk="1" hangingPunct="1">
              <a:spcBef>
                <a:spcPct val="0"/>
              </a:spcBef>
            </a:pPr>
            <a:endParaRPr lang="en-US">
              <a:ea typeface="ＭＳ Ｐゴシック" charset="-128"/>
              <a:cs typeface="ＭＳ Ｐゴシック" charset="-128"/>
            </a:endParaRPr>
          </a:p>
        </p:txBody>
      </p:sp>
      <p:sp>
        <p:nvSpPr>
          <p:cNvPr id="117764" name="Slide Number Placeholder 3"/>
          <p:cNvSpPr>
            <a:spLocks noGrp="1"/>
          </p:cNvSpPr>
          <p:nvPr>
            <p:ph type="sldNum" sz="quarter" idx="5"/>
          </p:nvPr>
        </p:nvSpPr>
        <p:spPr bwMode="auto">
          <a:noFill/>
          <a:ln>
            <a:miter lim="800000"/>
            <a:headEnd/>
            <a:tailEnd/>
          </a:ln>
        </p:spPr>
        <p:txBody>
          <a:bodyPr/>
          <a:lstStyle/>
          <a:p>
            <a:fld id="{D2844ED8-639B-4743-8F97-6166759B3F9D}"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42 – 43 </a:t>
            </a:r>
          </a:p>
          <a:p>
            <a:pPr eaLnBrk="1" hangingPunct="1">
              <a:spcBef>
                <a:spcPct val="0"/>
              </a:spcBef>
            </a:pPr>
            <a:r>
              <a:rPr lang="en-US">
                <a:ea typeface="ＭＳ Ｐゴシック" charset="-128"/>
                <a:cs typeface="ＭＳ Ｐゴシック" charset="-128"/>
              </a:rPr>
              <a:t> </a:t>
            </a:r>
            <a:r>
              <a:rPr lang="en-US" u="sng">
                <a:ea typeface="ＭＳ Ｐゴシック" charset="-128"/>
                <a:cs typeface="ＭＳ Ｐゴシック" charset="-128"/>
              </a:rPr>
              <a:t>In-Class Notes</a:t>
            </a:r>
          </a:p>
          <a:p>
            <a:pPr eaLnBrk="1" hangingPunct="1">
              <a:spcBef>
                <a:spcPct val="0"/>
              </a:spcBef>
            </a:pPr>
            <a:endParaRPr lang="en-US">
              <a:ea typeface="ＭＳ Ｐゴシック" charset="-128"/>
              <a:cs typeface="ＭＳ Ｐゴシック" charset="-128"/>
            </a:endParaRPr>
          </a:p>
          <a:p>
            <a:pPr eaLnBrk="1" hangingPunct="1">
              <a:spcBef>
                <a:spcPct val="0"/>
              </a:spcBef>
              <a:buFontTx/>
              <a:buChar char="•"/>
            </a:pPr>
            <a:r>
              <a:rPr lang="en-US">
                <a:ea typeface="ＭＳ Ｐゴシック" charset="-128"/>
                <a:cs typeface="ＭＳ Ｐゴシック" charset="-128"/>
              </a:rPr>
              <a:t>For Questions 1-8:</a:t>
            </a:r>
          </a:p>
          <a:p>
            <a:pPr lvl="1" eaLnBrk="1" hangingPunct="1">
              <a:spcBef>
                <a:spcPct val="0"/>
              </a:spcBef>
              <a:buFontTx/>
              <a:buChar char="•"/>
            </a:pPr>
            <a:r>
              <a:rPr lang="en-US"/>
              <a:t> The teacher should answer all the odd ones, with a reason. </a:t>
            </a:r>
          </a:p>
          <a:p>
            <a:pPr lvl="1" eaLnBrk="1" hangingPunct="1">
              <a:spcBef>
                <a:spcPct val="0"/>
              </a:spcBef>
              <a:buFontTx/>
              <a:buChar char="•"/>
            </a:pPr>
            <a:r>
              <a:rPr lang="en-US"/>
              <a:t> The students should answer all the even ones, with a reason.</a:t>
            </a:r>
          </a:p>
          <a:p>
            <a:pPr lvl="1" eaLnBrk="1" hangingPunct="1">
              <a:spcBef>
                <a:spcPct val="0"/>
              </a:spcBef>
              <a:buFontTx/>
              <a:buChar char="•"/>
            </a:pPr>
            <a:r>
              <a:rPr lang="en-US"/>
              <a:t> Pressing the yellow box displays the answer.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These questions have a final reinforcement of the concept of a statistical question.</a:t>
            </a:r>
          </a:p>
          <a:p>
            <a:pPr eaLnBrk="1" hangingPunct="1">
              <a:spcBef>
                <a:spcPct val="0"/>
              </a:spcBef>
            </a:pPr>
            <a:endParaRPr lang="en-US">
              <a:ea typeface="ＭＳ Ｐゴシック" charset="-128"/>
              <a:cs typeface="ＭＳ Ｐゴシック" charset="-128"/>
            </a:endParaRPr>
          </a:p>
        </p:txBody>
      </p:sp>
      <p:sp>
        <p:nvSpPr>
          <p:cNvPr id="118788" name="Slide Number Placeholder 3"/>
          <p:cNvSpPr>
            <a:spLocks noGrp="1"/>
          </p:cNvSpPr>
          <p:nvPr>
            <p:ph type="sldNum" sz="quarter" idx="5"/>
          </p:nvPr>
        </p:nvSpPr>
        <p:spPr bwMode="auto">
          <a:noFill/>
          <a:ln>
            <a:miter lim="800000"/>
            <a:headEnd/>
            <a:tailEnd/>
          </a:ln>
        </p:spPr>
        <p:txBody>
          <a:bodyPr/>
          <a:lstStyle/>
          <a:p>
            <a:fld id="{EE135D89-BD80-8848-A9AA-6615470F24E4}"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43 – 44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19812" name="Slide Number Placeholder 3"/>
          <p:cNvSpPr>
            <a:spLocks noGrp="1"/>
          </p:cNvSpPr>
          <p:nvPr>
            <p:ph type="sldNum" sz="quarter" idx="5"/>
          </p:nvPr>
        </p:nvSpPr>
        <p:spPr bwMode="auto">
          <a:noFill/>
          <a:ln>
            <a:miter lim="800000"/>
            <a:headEnd/>
            <a:tailEnd/>
          </a:ln>
        </p:spPr>
        <p:txBody>
          <a:bodyPr/>
          <a:lstStyle/>
          <a:p>
            <a:fld id="{E1AE958D-9EA4-BA4D-819C-31991A923914}"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43 – 44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0836" name="Slide Number Placeholder 3"/>
          <p:cNvSpPr>
            <a:spLocks noGrp="1"/>
          </p:cNvSpPr>
          <p:nvPr>
            <p:ph type="sldNum" sz="quarter" idx="5"/>
          </p:nvPr>
        </p:nvSpPr>
        <p:spPr bwMode="auto">
          <a:noFill/>
          <a:ln>
            <a:miter lim="800000"/>
            <a:headEnd/>
            <a:tailEnd/>
          </a:ln>
        </p:spPr>
        <p:txBody>
          <a:bodyPr/>
          <a:lstStyle/>
          <a:p>
            <a:fld id="{FBA75101-5D87-164A-A0A0-353419838FD5}"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44 – 45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1860" name="Slide Number Placeholder 3"/>
          <p:cNvSpPr>
            <a:spLocks noGrp="1"/>
          </p:cNvSpPr>
          <p:nvPr>
            <p:ph type="sldNum" sz="quarter" idx="5"/>
          </p:nvPr>
        </p:nvSpPr>
        <p:spPr bwMode="auto">
          <a:noFill/>
          <a:ln>
            <a:miter lim="800000"/>
            <a:headEnd/>
            <a:tailEnd/>
          </a:ln>
        </p:spPr>
        <p:txBody>
          <a:bodyPr/>
          <a:lstStyle/>
          <a:p>
            <a:fld id="{0410C203-D672-5749-AD4A-402A8480E6F1}"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44 – 45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2884" name="Slide Number Placeholder 3"/>
          <p:cNvSpPr>
            <a:spLocks noGrp="1"/>
          </p:cNvSpPr>
          <p:nvPr>
            <p:ph type="sldNum" sz="quarter" idx="5"/>
          </p:nvPr>
        </p:nvSpPr>
        <p:spPr bwMode="auto">
          <a:noFill/>
          <a:ln>
            <a:miter lim="800000"/>
            <a:headEnd/>
            <a:tailEnd/>
          </a:ln>
        </p:spPr>
        <p:txBody>
          <a:bodyPr/>
          <a:lstStyle/>
          <a:p>
            <a:fld id="{D9C03045-A597-B546-8DCF-5959B58AA681}"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45 – 46</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3908" name="Slide Number Placeholder 3"/>
          <p:cNvSpPr>
            <a:spLocks noGrp="1"/>
          </p:cNvSpPr>
          <p:nvPr>
            <p:ph type="sldNum" sz="quarter" idx="5"/>
          </p:nvPr>
        </p:nvSpPr>
        <p:spPr bwMode="auto">
          <a:noFill/>
          <a:ln>
            <a:miter lim="800000"/>
            <a:headEnd/>
            <a:tailEnd/>
          </a:ln>
        </p:spPr>
        <p:txBody>
          <a:bodyPr/>
          <a:lstStyle/>
          <a:p>
            <a:fld id="{5B88A6A7-AA71-E144-B73D-9F67B1F4BE47}"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45 – 46</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4932" name="Slide Number Placeholder 3"/>
          <p:cNvSpPr>
            <a:spLocks noGrp="1"/>
          </p:cNvSpPr>
          <p:nvPr>
            <p:ph type="sldNum" sz="quarter" idx="5"/>
          </p:nvPr>
        </p:nvSpPr>
        <p:spPr bwMode="auto">
          <a:noFill/>
          <a:ln>
            <a:miter lim="800000"/>
            <a:headEnd/>
            <a:tailEnd/>
          </a:ln>
        </p:spPr>
        <p:txBody>
          <a:bodyPr/>
          <a:lstStyle/>
          <a:p>
            <a:fld id="{86AE717A-7288-BD46-A498-7F3372EA9C86}"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(2 min) 8 – 10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Give students 30 seconds each for the questions.</a:t>
            </a:r>
          </a:p>
          <a:p>
            <a:pPr lvl="1" eaLnBrk="1" hangingPunct="1">
              <a:spcBef>
                <a:spcPct val="0"/>
              </a:spcBef>
              <a:buFontTx/>
              <a:buChar char="•"/>
            </a:pPr>
            <a:r>
              <a:rPr lang="en-US"/>
              <a:t> Accommodation: Hand out a piece of paper for students that would like more time to look at the questions. </a:t>
            </a:r>
          </a:p>
          <a:p>
            <a:pPr eaLnBrk="1" hangingPunct="1">
              <a:spcBef>
                <a:spcPct val="0"/>
              </a:spcBef>
              <a:buFontTx/>
              <a:buChar char="•"/>
            </a:pPr>
            <a:r>
              <a:rPr lang="en-US">
                <a:ea typeface="ＭＳ Ｐゴシック" charset="-128"/>
                <a:cs typeface="ＭＳ Ｐゴシック" charset="-128"/>
              </a:rPr>
              <a:t> Use calling sticks to have students share their answers</a:t>
            </a:r>
          </a:p>
          <a:p>
            <a:pPr eaLnBrk="1" hangingPunct="1">
              <a:spcBef>
                <a:spcPct val="0"/>
              </a:spcBef>
              <a:buFontTx/>
              <a:buChar char="•"/>
            </a:pPr>
            <a:r>
              <a:rPr lang="en-US">
                <a:ea typeface="ＭＳ Ｐゴシック" charset="-128"/>
                <a:cs typeface="ＭＳ Ｐゴシック" charset="-128"/>
              </a:rPr>
              <a:t> Remind students they are answering whether it is a statistical question or not; they are not answering the questions themselves!</a:t>
            </a:r>
          </a:p>
          <a:p>
            <a:pPr eaLnBrk="1" hangingPunct="1">
              <a:spcBef>
                <a:spcPct val="0"/>
              </a:spcBef>
              <a:buFontTx/>
              <a:buChar char="•"/>
            </a:pPr>
            <a:r>
              <a:rPr lang="en-US">
                <a:ea typeface="ＭＳ Ｐゴシック" charset="-128"/>
                <a:cs typeface="ＭＳ Ｐゴシック" charset="-128"/>
              </a:rPr>
              <a:t>Make sure students realize a statistical question is independent of whether the question has anything to do with numbers.</a:t>
            </a:r>
          </a:p>
          <a:p>
            <a:pPr eaLnBrk="1" hangingPunct="1">
              <a:spcBef>
                <a:spcPct val="0"/>
              </a:spcBef>
            </a:pPr>
            <a:endParaRPr lang="en-US" u="sng">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Have the students explain WHY they chose the answer they did. This will help some students who were confused by the definition of statistical question really understand the meaning. This will help them focus more on how to collect data later on, rather than getting stuck in the technical jargon. </a:t>
            </a:r>
          </a:p>
        </p:txBody>
      </p:sp>
      <p:sp>
        <p:nvSpPr>
          <p:cNvPr id="91140" name="Slide Number Placeholder 3"/>
          <p:cNvSpPr>
            <a:spLocks noGrp="1"/>
          </p:cNvSpPr>
          <p:nvPr>
            <p:ph type="sldNum" sz="quarter" idx="5"/>
          </p:nvPr>
        </p:nvSpPr>
        <p:spPr bwMode="auto">
          <a:noFill/>
          <a:ln>
            <a:miter lim="800000"/>
            <a:headEnd/>
            <a:tailEnd/>
          </a:ln>
        </p:spPr>
        <p:txBody>
          <a:bodyPr/>
          <a:lstStyle/>
          <a:p>
            <a:fld id="{E5B977E2-0C09-E242-9B3E-D3DFD8193089}"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46 – 47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5956" name="Slide Number Placeholder 3"/>
          <p:cNvSpPr>
            <a:spLocks noGrp="1"/>
          </p:cNvSpPr>
          <p:nvPr>
            <p:ph type="sldNum" sz="quarter" idx="5"/>
          </p:nvPr>
        </p:nvSpPr>
        <p:spPr bwMode="auto">
          <a:noFill/>
          <a:ln>
            <a:miter lim="800000"/>
            <a:headEnd/>
            <a:tailEnd/>
          </a:ln>
        </p:spPr>
        <p:txBody>
          <a:bodyPr/>
          <a:lstStyle/>
          <a:p>
            <a:fld id="{F0194F01-F0F2-6A44-A7FD-69ABD98AE65F}"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46 – 47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6980" name="Slide Number Placeholder 3"/>
          <p:cNvSpPr>
            <a:spLocks noGrp="1"/>
          </p:cNvSpPr>
          <p:nvPr>
            <p:ph type="sldNum" sz="quarter" idx="5"/>
          </p:nvPr>
        </p:nvSpPr>
        <p:spPr bwMode="auto">
          <a:noFill/>
          <a:ln>
            <a:miter lim="800000"/>
            <a:headEnd/>
            <a:tailEnd/>
          </a:ln>
        </p:spPr>
        <p:txBody>
          <a:bodyPr/>
          <a:lstStyle/>
          <a:p>
            <a:fld id="{B1186F62-7EA6-3844-8F68-D568D65CED53}"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47 – 48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8004" name="Slide Number Placeholder 3"/>
          <p:cNvSpPr>
            <a:spLocks noGrp="1"/>
          </p:cNvSpPr>
          <p:nvPr>
            <p:ph type="sldNum" sz="quarter" idx="5"/>
          </p:nvPr>
        </p:nvSpPr>
        <p:spPr bwMode="auto">
          <a:noFill/>
          <a:ln>
            <a:miter lim="800000"/>
            <a:headEnd/>
            <a:tailEnd/>
          </a:ln>
        </p:spPr>
        <p:txBody>
          <a:bodyPr/>
          <a:lstStyle/>
          <a:p>
            <a:fld id="{7A7A9F9E-396D-4C49-AD21-17BCF82C2E49}"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47 – 48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9:</a:t>
            </a:r>
          </a:p>
          <a:p>
            <a:pPr lvl="1" eaLnBrk="1" hangingPunct="1">
              <a:spcBef>
                <a:spcPct val="0"/>
              </a:spcBef>
              <a:buFontTx/>
              <a:buChar char="•"/>
            </a:pPr>
            <a:r>
              <a:rPr lang="en-US"/>
              <a:t> Have the students answer first, then show them the answer.</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that the students know how to read a line plot. </a:t>
            </a:r>
          </a:p>
        </p:txBody>
      </p:sp>
      <p:sp>
        <p:nvSpPr>
          <p:cNvPr id="129028" name="Slide Number Placeholder 3"/>
          <p:cNvSpPr>
            <a:spLocks noGrp="1"/>
          </p:cNvSpPr>
          <p:nvPr>
            <p:ph type="sldNum" sz="quarter" idx="5"/>
          </p:nvPr>
        </p:nvSpPr>
        <p:spPr bwMode="auto">
          <a:noFill/>
          <a:ln>
            <a:miter lim="800000"/>
            <a:headEnd/>
            <a:tailEnd/>
          </a:ln>
        </p:spPr>
        <p:txBody>
          <a:bodyPr/>
          <a:lstStyle/>
          <a:p>
            <a:fld id="{C1194812-BCC9-C14D-9BAE-AE99F79BF9BC}"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48 – 49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0052" name="Slide Number Placeholder 3"/>
          <p:cNvSpPr>
            <a:spLocks noGrp="1"/>
          </p:cNvSpPr>
          <p:nvPr>
            <p:ph type="sldNum" sz="quarter" idx="5"/>
          </p:nvPr>
        </p:nvSpPr>
        <p:spPr bwMode="auto">
          <a:noFill/>
          <a:ln>
            <a:miter lim="800000"/>
            <a:headEnd/>
            <a:tailEnd/>
          </a:ln>
        </p:spPr>
        <p:txBody>
          <a:bodyPr/>
          <a:lstStyle/>
          <a:p>
            <a:fld id="{C551CBF6-7CC5-EC42-9CC5-483FA9685D2A}"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48 – 49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1076" name="Slide Number Placeholder 3"/>
          <p:cNvSpPr>
            <a:spLocks noGrp="1"/>
          </p:cNvSpPr>
          <p:nvPr>
            <p:ph type="sldNum" sz="quarter" idx="5"/>
          </p:nvPr>
        </p:nvSpPr>
        <p:spPr bwMode="auto">
          <a:noFill/>
          <a:ln>
            <a:miter lim="800000"/>
            <a:headEnd/>
            <a:tailEnd/>
          </a:ln>
        </p:spPr>
        <p:txBody>
          <a:bodyPr/>
          <a:lstStyle/>
          <a:p>
            <a:fld id="{FE111852-5261-B74B-B11C-E752D9D85551}"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49 – 50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2100" name="Slide Number Placeholder 3"/>
          <p:cNvSpPr>
            <a:spLocks noGrp="1"/>
          </p:cNvSpPr>
          <p:nvPr>
            <p:ph type="sldNum" sz="quarter" idx="5"/>
          </p:nvPr>
        </p:nvSpPr>
        <p:spPr bwMode="auto">
          <a:noFill/>
          <a:ln>
            <a:miter lim="800000"/>
            <a:headEnd/>
            <a:tailEnd/>
          </a:ln>
        </p:spPr>
        <p:txBody>
          <a:bodyPr/>
          <a:lstStyle/>
          <a:p>
            <a:fld id="{D6CA450A-D563-6449-9367-24EB5EA67274}"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49 – 50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3124" name="Slide Number Placeholder 3"/>
          <p:cNvSpPr>
            <a:spLocks noGrp="1"/>
          </p:cNvSpPr>
          <p:nvPr>
            <p:ph type="sldNum" sz="quarter" idx="5"/>
          </p:nvPr>
        </p:nvSpPr>
        <p:spPr bwMode="auto">
          <a:noFill/>
          <a:ln>
            <a:miter lim="800000"/>
            <a:headEnd/>
            <a:tailEnd/>
          </a:ln>
        </p:spPr>
        <p:txBody>
          <a:bodyPr/>
          <a:lstStyle/>
          <a:p>
            <a:fld id="{84F6D9AA-2E17-3F44-9117-5891C7A10834}"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50 – 51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4148" name="Slide Number Placeholder 3"/>
          <p:cNvSpPr>
            <a:spLocks noGrp="1"/>
          </p:cNvSpPr>
          <p:nvPr>
            <p:ph type="sldNum" sz="quarter" idx="5"/>
          </p:nvPr>
        </p:nvSpPr>
        <p:spPr bwMode="auto">
          <a:noFill/>
          <a:ln>
            <a:miter lim="800000"/>
            <a:headEnd/>
            <a:tailEnd/>
          </a:ln>
        </p:spPr>
        <p:txBody>
          <a:bodyPr/>
          <a:lstStyle/>
          <a:p>
            <a:fld id="{9A139D97-5A10-754F-8632-A228F59A650D}"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50 – 51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5172" name="Slide Number Placeholder 3"/>
          <p:cNvSpPr>
            <a:spLocks noGrp="1"/>
          </p:cNvSpPr>
          <p:nvPr>
            <p:ph type="sldNum" sz="quarter" idx="5"/>
          </p:nvPr>
        </p:nvSpPr>
        <p:spPr bwMode="auto">
          <a:noFill/>
          <a:ln>
            <a:miter lim="800000"/>
            <a:headEnd/>
            <a:tailEnd/>
          </a:ln>
        </p:spPr>
        <p:txBody>
          <a:bodyPr/>
          <a:lstStyle/>
          <a:p>
            <a:fld id="{391AAE90-77E4-0745-A150-87C4872451C6}"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(&lt;1 minute) 12 – 13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Go around the room quickly, asking each student to read off their answer.</a:t>
            </a:r>
          </a:p>
          <a:p>
            <a:pPr eaLnBrk="1" hangingPunct="1">
              <a:spcBef>
                <a:spcPct val="0"/>
              </a:spcBef>
              <a:buFontTx/>
              <a:buChar char="•"/>
            </a:pPr>
            <a:r>
              <a:rPr lang="en-US">
                <a:ea typeface="ＭＳ Ｐゴシック" charset="-128"/>
                <a:cs typeface="ＭＳ Ｐゴシック" charset="-128"/>
              </a:rPr>
              <a:t> Don’t pay attention to organization, just type in the answer as you hear them.</a:t>
            </a:r>
          </a:p>
          <a:p>
            <a:pPr eaLnBrk="1" hangingPunct="1">
              <a:spcBef>
                <a:spcPct val="0"/>
              </a:spcBef>
              <a:buFontTx/>
              <a:buChar char="•"/>
            </a:pPr>
            <a:r>
              <a:rPr lang="en-US">
                <a:ea typeface="ＭＳ Ｐゴシック" charset="-128"/>
                <a:cs typeface="ＭＳ Ｐゴシック" charset="-128"/>
              </a:rPr>
              <a:t>Tell the students to copy these down as you do, because they will need them very soon. If they don’t end up copying them all down, you can display the data again as they are working in partners.</a:t>
            </a:r>
          </a:p>
          <a:p>
            <a:pPr eaLnBrk="1" hangingPunct="1">
              <a:spcBef>
                <a:spcPct val="0"/>
              </a:spcBef>
              <a:buFontTx/>
              <a:buChar char="•"/>
            </a:pPr>
            <a:r>
              <a:rPr lang="en-US">
                <a:ea typeface="ＭＳ Ｐゴシック" charset="-128"/>
                <a:cs typeface="ＭＳ Ｐゴシック" charset="-128"/>
              </a:rPr>
              <a:t>Type in the answers to the box that is provided. When they are doing their exploration you can return to this slide to show the data again. </a:t>
            </a:r>
          </a:p>
          <a:p>
            <a:pPr eaLnBrk="1" hangingPunct="1">
              <a:spcBef>
                <a:spcPct val="0"/>
              </a:spcBef>
            </a:pPr>
            <a:endParaRPr lang="en-US" u="sng">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 Notes</a:t>
            </a:r>
          </a:p>
          <a:p>
            <a:pPr eaLnBrk="1" hangingPunct="1">
              <a:spcBef>
                <a:spcPct val="0"/>
              </a:spcBef>
            </a:pPr>
            <a:r>
              <a:rPr lang="en-US">
                <a:ea typeface="ＭＳ Ｐゴシック" charset="-128"/>
                <a:cs typeface="ＭＳ Ｐゴシック" charset="-128"/>
              </a:rPr>
              <a:t>The idea is to show how messy the answer of a statistical question can be when just the raw answer is observed.</a:t>
            </a:r>
          </a:p>
          <a:p>
            <a:pPr eaLnBrk="1" hangingPunct="1">
              <a:spcBef>
                <a:spcPct val="0"/>
              </a:spcBef>
            </a:pPr>
            <a:endParaRPr lang="en-US">
              <a:ea typeface="ＭＳ Ｐゴシック" charset="-128"/>
              <a:cs typeface="ＭＳ Ｐゴシック" charset="-128"/>
            </a:endParaRPr>
          </a:p>
        </p:txBody>
      </p:sp>
      <p:sp>
        <p:nvSpPr>
          <p:cNvPr id="93188" name="Slide Number Placeholder 3"/>
          <p:cNvSpPr>
            <a:spLocks noGrp="1"/>
          </p:cNvSpPr>
          <p:nvPr>
            <p:ph type="sldNum" sz="quarter" idx="5"/>
          </p:nvPr>
        </p:nvSpPr>
        <p:spPr bwMode="auto">
          <a:noFill/>
          <a:ln>
            <a:miter lim="800000"/>
            <a:headEnd/>
            <a:tailEnd/>
          </a:ln>
        </p:spPr>
        <p:txBody>
          <a:bodyPr/>
          <a:lstStyle/>
          <a:p>
            <a:fld id="{18AFB26F-AF28-1D44-9CC2-5F1BC3072E75}"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51 – 52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6196" name="Slide Number Placeholder 3"/>
          <p:cNvSpPr>
            <a:spLocks noGrp="1"/>
          </p:cNvSpPr>
          <p:nvPr>
            <p:ph type="sldNum" sz="quarter" idx="5"/>
          </p:nvPr>
        </p:nvSpPr>
        <p:spPr bwMode="auto">
          <a:noFill/>
          <a:ln>
            <a:miter lim="800000"/>
            <a:headEnd/>
            <a:tailEnd/>
          </a:ln>
        </p:spPr>
        <p:txBody>
          <a:bodyPr/>
          <a:lstStyle/>
          <a:p>
            <a:fld id="{E9DC4BB8-AE80-3D47-B898-907D2B3C038F}"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51 – 52 </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7220" name="Slide Number Placeholder 3"/>
          <p:cNvSpPr>
            <a:spLocks noGrp="1"/>
          </p:cNvSpPr>
          <p:nvPr>
            <p:ph type="sldNum" sz="quarter" idx="5"/>
          </p:nvPr>
        </p:nvSpPr>
        <p:spPr bwMode="auto">
          <a:noFill/>
          <a:ln>
            <a:miter lim="800000"/>
            <a:headEnd/>
            <a:tailEnd/>
          </a:ln>
        </p:spPr>
        <p:txBody>
          <a:bodyPr/>
          <a:lstStyle/>
          <a:p>
            <a:fld id="{F600D78B-2DE2-0849-86F1-04D471266F4D}"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52 –  53</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8244" name="Slide Number Placeholder 3"/>
          <p:cNvSpPr>
            <a:spLocks noGrp="1"/>
          </p:cNvSpPr>
          <p:nvPr>
            <p:ph type="sldNum" sz="quarter" idx="5"/>
          </p:nvPr>
        </p:nvSpPr>
        <p:spPr bwMode="auto">
          <a:noFill/>
          <a:ln>
            <a:miter lim="800000"/>
            <a:headEnd/>
            <a:tailEnd/>
          </a:ln>
        </p:spPr>
        <p:txBody>
          <a:bodyPr/>
          <a:lstStyle/>
          <a:p>
            <a:fld id="{BBD37725-938F-FB45-8468-E0F2BBCDFF87}"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52 –  53</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For Question 10:</a:t>
            </a:r>
          </a:p>
          <a:p>
            <a:pPr lvl="1" eaLnBrk="1" hangingPunct="1">
              <a:spcBef>
                <a:spcPct val="0"/>
              </a:spcBef>
              <a:buFontTx/>
              <a:buChar char="•"/>
            </a:pPr>
            <a:r>
              <a:rPr lang="en-US"/>
              <a:t> Have the students answer first, then show the answer.</a:t>
            </a:r>
          </a:p>
          <a:p>
            <a:pPr lvl="1" eaLnBrk="1" hangingPunct="1">
              <a:spcBef>
                <a:spcPct val="0"/>
              </a:spcBef>
              <a:buFontTx/>
              <a:buChar char="•"/>
            </a:pPr>
            <a:r>
              <a:rPr lang="en-US"/>
              <a:t>For question 10d, make sure the students realize they can either count up all the people who don’t like baseball, or take the total, and subtract the number of people who do like baseball. </a:t>
            </a:r>
          </a:p>
          <a:p>
            <a:pPr lvl="1" eaLnBrk="1" hangingPunct="1">
              <a:spcBef>
                <a:spcPct val="0"/>
              </a:spcBef>
              <a:buFontTx/>
              <a:buChar char="•"/>
            </a:pPr>
            <a:r>
              <a:rPr lang="en-US"/>
              <a:t>NOTE!!!! If you are a Mac User, you cannot display the answers. Rather, it would be a good idea to have you or the students point out the correct answer on the board. </a:t>
            </a:r>
          </a:p>
          <a:p>
            <a:pPr lvl="1" eaLnBrk="1" hangingPunct="1">
              <a:spcBef>
                <a:spcPct val="0"/>
              </a:spcBef>
              <a:buFontTx/>
              <a:buChar char="•"/>
            </a:pPr>
            <a:endParaRPr lang="en-US"/>
          </a:p>
          <a:p>
            <a:pPr eaLnBrk="1" hangingPunct="1">
              <a:spcBef>
                <a:spcPct val="0"/>
              </a:spcBef>
            </a:pPr>
            <a:r>
              <a:rPr lang="en-US" u="sng">
                <a:ea typeface="ＭＳ Ｐゴシック" charset="-128"/>
                <a:cs typeface="ＭＳ Ｐゴシック" charset="-128"/>
              </a:rPr>
              <a:t>Preparation</a:t>
            </a:r>
            <a:endParaRPr lang="en-US">
              <a:ea typeface="ＭＳ Ｐゴシック" charset="-128"/>
              <a:cs typeface="ＭＳ Ｐゴシック" charset="-128"/>
            </a:endParaRPr>
          </a:p>
          <a:p>
            <a:pPr eaLnBrk="1" hangingPunct="1">
              <a:spcBef>
                <a:spcPct val="0"/>
              </a:spcBef>
            </a:pPr>
            <a:r>
              <a:rPr lang="en-US">
                <a:ea typeface="ＭＳ Ｐゴシック" charset="-128"/>
                <a:cs typeface="ＭＳ Ｐゴシック" charset="-128"/>
              </a:rPr>
              <a:t>This will assure the teacher that a student knows how to interpret a bar graph if they are just given the data. </a:t>
            </a:r>
          </a:p>
        </p:txBody>
      </p:sp>
      <p:sp>
        <p:nvSpPr>
          <p:cNvPr id="139268" name="Slide Number Placeholder 3"/>
          <p:cNvSpPr>
            <a:spLocks noGrp="1"/>
          </p:cNvSpPr>
          <p:nvPr>
            <p:ph type="sldNum" sz="quarter" idx="5"/>
          </p:nvPr>
        </p:nvSpPr>
        <p:spPr bwMode="auto">
          <a:noFill/>
          <a:ln>
            <a:miter lim="800000"/>
            <a:headEnd/>
            <a:tailEnd/>
          </a:ln>
        </p:spPr>
        <p:txBody>
          <a:bodyPr/>
          <a:lstStyle/>
          <a:p>
            <a:fld id="{326B1F0A-4A61-AD4D-8368-86632F612603}" type="slidenum">
              <a:rPr lang="en-US"/>
              <a:pPr/>
              <a:t>43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lnSpc>
                <a:spcPct val="90000"/>
              </a:lnSpc>
              <a:spcBef>
                <a:spcPct val="0"/>
              </a:spcBef>
            </a:pPr>
            <a:r>
              <a:rPr lang="en-US">
                <a:ea typeface="ＭＳ Ｐゴシック" charset="-128"/>
                <a:cs typeface="ＭＳ Ｐゴシック" charset="-128"/>
              </a:rPr>
              <a:t>(1 min)  13 - 14 </a:t>
            </a:r>
          </a:p>
          <a:p>
            <a:pPr eaLnBrk="1" hangingPunct="1">
              <a:lnSpc>
                <a:spcPct val="90000"/>
              </a:lnSpc>
              <a:spcBef>
                <a:spcPct val="0"/>
              </a:spcBef>
            </a:pPr>
            <a:r>
              <a:rPr lang="en-US" u="sng">
                <a:ea typeface="ＭＳ Ｐゴシック" charset="-128"/>
                <a:cs typeface="ＭＳ Ｐゴシック" charset="-128"/>
              </a:rPr>
              <a:t>In-Class Notes</a:t>
            </a:r>
          </a:p>
          <a:p>
            <a:pPr eaLnBrk="1" hangingPunct="1">
              <a:lnSpc>
                <a:spcPct val="90000"/>
              </a:lnSpc>
              <a:spcBef>
                <a:spcPct val="0"/>
              </a:spcBef>
              <a:buFontTx/>
              <a:buChar char="•"/>
            </a:pPr>
            <a:r>
              <a:rPr lang="en-US">
                <a:ea typeface="ＭＳ Ｐゴシック" charset="-128"/>
                <a:cs typeface="ＭＳ Ｐゴシック" charset="-128"/>
              </a:rPr>
              <a:t>Make sure the students copy down these vocabulary words again. </a:t>
            </a:r>
          </a:p>
          <a:p>
            <a:pPr eaLnBrk="1" hangingPunct="1">
              <a:lnSpc>
                <a:spcPct val="90000"/>
              </a:lnSpc>
              <a:spcBef>
                <a:spcPct val="0"/>
              </a:spcBef>
              <a:buFontTx/>
              <a:buChar char="•"/>
            </a:pPr>
            <a:r>
              <a:rPr lang="en-US">
                <a:ea typeface="ＭＳ Ｐゴシック" charset="-128"/>
                <a:cs typeface="ＭＳ Ｐゴシック" charset="-128"/>
              </a:rPr>
              <a:t>Check to make sure some students aren’t confusing frequency with mode. </a:t>
            </a:r>
          </a:p>
          <a:p>
            <a:pPr eaLnBrk="1" hangingPunct="1">
              <a:lnSpc>
                <a:spcPct val="90000"/>
              </a:lnSpc>
              <a:spcBef>
                <a:spcPct val="0"/>
              </a:spcBef>
              <a:buFontTx/>
              <a:buChar char="•"/>
            </a:pPr>
            <a:endParaRPr lang="en-US">
              <a:ea typeface="ＭＳ Ｐゴシック" charset="-128"/>
              <a:cs typeface="ＭＳ Ｐゴシック" charset="-128"/>
            </a:endParaRPr>
          </a:p>
          <a:p>
            <a:pPr eaLnBrk="1" hangingPunct="1">
              <a:lnSpc>
                <a:spcPct val="90000"/>
              </a:lnSpc>
              <a:spcBef>
                <a:spcPct val="0"/>
              </a:spcBef>
            </a:pPr>
            <a:r>
              <a:rPr lang="en-US" u="sng">
                <a:ea typeface="ＭＳ Ｐゴシック" charset="-128"/>
                <a:cs typeface="ＭＳ Ｐゴシック" charset="-128"/>
              </a:rPr>
              <a:t>Preparation</a:t>
            </a:r>
          </a:p>
          <a:p>
            <a:pPr eaLnBrk="1" hangingPunct="1">
              <a:lnSpc>
                <a:spcPct val="90000"/>
              </a:lnSpc>
              <a:spcBef>
                <a:spcPct val="0"/>
              </a:spcBef>
              <a:buFontTx/>
              <a:buChar char="•"/>
            </a:pPr>
            <a:r>
              <a:rPr lang="en-US">
                <a:ea typeface="ＭＳ Ｐゴシック" charset="-128"/>
                <a:cs typeface="ＭＳ Ｐゴシック" charset="-128"/>
              </a:rPr>
              <a:t>Be prepared to give some examples of data. </a:t>
            </a:r>
          </a:p>
        </p:txBody>
      </p:sp>
      <p:sp>
        <p:nvSpPr>
          <p:cNvPr id="94212" name="Slide Number Placeholder 3"/>
          <p:cNvSpPr>
            <a:spLocks noGrp="1"/>
          </p:cNvSpPr>
          <p:nvPr>
            <p:ph type="sldNum" sz="quarter" idx="5"/>
          </p:nvPr>
        </p:nvSpPr>
        <p:spPr bwMode="auto">
          <a:noFill/>
          <a:ln>
            <a:miter lim="800000"/>
            <a:headEnd/>
            <a:tailEnd/>
          </a:ln>
        </p:spPr>
        <p:txBody>
          <a:bodyPr/>
          <a:lstStyle/>
          <a:p>
            <a:fld id="{2F57AF3D-0E44-784D-9AA2-CEA390715F8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29 – 30 </a:t>
            </a:r>
          </a:p>
          <a:p>
            <a:pPr algn="r" eaLnBrk="1" hangingPunct="1">
              <a:spcBef>
                <a:spcPct val="0"/>
              </a:spcBef>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The summary will begin with students filling in the differences between statistical questions and non statistical questions. If they name one of the few that are on the slide, present the answer. Remind them that there is much more than three answers. </a:t>
            </a:r>
          </a:p>
          <a:p>
            <a:pPr eaLnBrk="1" hangingPunct="1">
              <a:spcBef>
                <a:spcPct val="0"/>
              </a:spcBef>
              <a:buFontTx/>
              <a:buChar char="•"/>
            </a:pPr>
            <a:r>
              <a:rPr lang="en-US">
                <a:ea typeface="ＭＳ Ｐゴシック" charset="-128"/>
                <a:cs typeface="ＭＳ Ｐゴシック" charset="-128"/>
              </a:rPr>
              <a:t> The teacher will then construct a line plot and bar graph for the students, and have them copy the process down for future use. </a:t>
            </a:r>
          </a:p>
          <a:p>
            <a:pPr eaLnBrk="1" hangingPunct="1">
              <a:spcBef>
                <a:spcPct val="0"/>
              </a:spcBef>
              <a:buFontTx/>
              <a:buChar char="•"/>
            </a:pPr>
            <a:r>
              <a:rPr lang="en-US">
                <a:ea typeface="ＭＳ Ｐゴシック" charset="-128"/>
                <a:cs typeface="ＭＳ Ｐゴシック" charset="-128"/>
              </a:rPr>
              <a:t> Question 8 will be done independently after 5, 6, and 7 are complete. </a:t>
            </a:r>
          </a:p>
          <a:p>
            <a:pPr algn="r" eaLnBrk="1" hangingPunct="1">
              <a:spcBef>
                <a:spcPct val="0"/>
              </a:spcBef>
            </a:pPr>
            <a:endParaRPr lang="en-US">
              <a:ea typeface="ＭＳ Ｐゴシック" charset="-128"/>
              <a:cs typeface="ＭＳ Ｐゴシック" charset="-128"/>
            </a:endParaRPr>
          </a:p>
        </p:txBody>
      </p:sp>
      <p:sp>
        <p:nvSpPr>
          <p:cNvPr id="99332" name="Slide Number Placeholder 3"/>
          <p:cNvSpPr>
            <a:spLocks noGrp="1"/>
          </p:cNvSpPr>
          <p:nvPr>
            <p:ph type="sldNum" sz="quarter" idx="5"/>
          </p:nvPr>
        </p:nvSpPr>
        <p:spPr bwMode="auto">
          <a:noFill/>
          <a:ln>
            <a:miter lim="800000"/>
            <a:headEnd/>
            <a:tailEnd/>
          </a:ln>
        </p:spPr>
        <p:txBody>
          <a:bodyPr/>
          <a:lstStyle/>
          <a:p>
            <a:fld id="{DECDBFFD-19CD-4340-B748-568AF87F414F}"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30 - 31</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The summary will begin with students filling in three differences between statistical questions and non statistical questions. If they name one of the few that are on the slide, present the answer. Remind them that there is much more than three answers. </a:t>
            </a:r>
          </a:p>
          <a:p>
            <a:pPr eaLnBrk="1" hangingPunct="1">
              <a:spcBef>
                <a:spcPct val="0"/>
              </a:spcBef>
              <a:buFontTx/>
              <a:buChar char="•"/>
            </a:pPr>
            <a:r>
              <a:rPr lang="en-US">
                <a:ea typeface="ＭＳ Ｐゴシック" charset="-128"/>
                <a:cs typeface="ＭＳ Ｐゴシック" charset="-128"/>
              </a:rPr>
              <a:t> The teacher will then construct a line plot and bar graph for the students, and have them copy the process down for future use. </a:t>
            </a:r>
          </a:p>
          <a:p>
            <a:pPr eaLnBrk="1" hangingPunct="1">
              <a:spcBef>
                <a:spcPct val="0"/>
              </a:spcBef>
              <a:buFontTx/>
              <a:buChar char="•"/>
            </a:pPr>
            <a:r>
              <a:rPr lang="en-US">
                <a:ea typeface="ＭＳ Ｐゴシック" charset="-128"/>
                <a:cs typeface="ＭＳ Ｐゴシック" charset="-128"/>
              </a:rPr>
              <a:t> Question 8 will be done independently after 5, 6, and 7 are complete. </a:t>
            </a:r>
          </a:p>
          <a:p>
            <a:pPr eaLnBrk="1" hangingPunct="1">
              <a:spcBef>
                <a:spcPct val="0"/>
              </a:spcBef>
              <a:buFontTx/>
              <a:buChar char="•"/>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a:t>
            </a:r>
          </a:p>
          <a:p>
            <a:pPr eaLnBrk="1" hangingPunct="1">
              <a:spcBef>
                <a:spcPct val="0"/>
              </a:spcBef>
            </a:pPr>
            <a:r>
              <a:rPr lang="en-US">
                <a:ea typeface="ＭＳ Ｐゴシック" charset="-128"/>
                <a:cs typeface="ＭＳ Ｐゴシック" charset="-128"/>
              </a:rPr>
              <a:t>There is an attached word document explaining these same steps for students who might not comprehend everything right away. </a:t>
            </a:r>
          </a:p>
        </p:txBody>
      </p:sp>
      <p:sp>
        <p:nvSpPr>
          <p:cNvPr id="100356" name="Slide Number Placeholder 3"/>
          <p:cNvSpPr>
            <a:spLocks noGrp="1"/>
          </p:cNvSpPr>
          <p:nvPr>
            <p:ph type="sldNum" sz="quarter" idx="5"/>
          </p:nvPr>
        </p:nvSpPr>
        <p:spPr bwMode="auto">
          <a:noFill/>
          <a:ln>
            <a:miter lim="800000"/>
            <a:headEnd/>
            <a:tailEnd/>
          </a:ln>
        </p:spPr>
        <p:txBody>
          <a:bodyPr/>
          <a:lstStyle/>
          <a:p>
            <a:fld id="{A1ED9A4B-2290-9249-9662-A2555A69BE25}"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31 - 32</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The summary will begin with students filling in three differences between statistical questions and non statistical questions. If they name one of the few that are on the slide, present the answer. Remind them that there is much more than three answers. </a:t>
            </a:r>
          </a:p>
          <a:p>
            <a:pPr eaLnBrk="1" hangingPunct="1">
              <a:spcBef>
                <a:spcPct val="0"/>
              </a:spcBef>
              <a:buFontTx/>
              <a:buChar char="•"/>
            </a:pPr>
            <a:r>
              <a:rPr lang="en-US">
                <a:ea typeface="ＭＳ Ｐゴシック" charset="-128"/>
                <a:cs typeface="ＭＳ Ｐゴシック" charset="-128"/>
              </a:rPr>
              <a:t> The teacher will then construct a line plot and bar graph for the students, and have them copy the process down for future use. </a:t>
            </a:r>
          </a:p>
          <a:p>
            <a:pPr eaLnBrk="1" hangingPunct="1">
              <a:spcBef>
                <a:spcPct val="0"/>
              </a:spcBef>
              <a:buFontTx/>
              <a:buChar char="•"/>
            </a:pPr>
            <a:r>
              <a:rPr lang="en-US">
                <a:ea typeface="ＭＳ Ｐゴシック" charset="-128"/>
                <a:cs typeface="ＭＳ Ｐゴシック" charset="-128"/>
              </a:rPr>
              <a:t> Question 8 will be done independently after 5, 6, and 7 are complete. </a:t>
            </a:r>
          </a:p>
          <a:p>
            <a:pPr eaLnBrk="1" hangingPunct="1">
              <a:spcBef>
                <a:spcPct val="0"/>
              </a:spcBef>
              <a:buFontTx/>
              <a:buChar char="•"/>
            </a:pPr>
            <a:endParaRPr lang="en-US">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a:t>
            </a:r>
          </a:p>
          <a:p>
            <a:pPr eaLnBrk="1" hangingPunct="1">
              <a:spcBef>
                <a:spcPct val="0"/>
              </a:spcBef>
            </a:pPr>
            <a:r>
              <a:rPr lang="en-US">
                <a:ea typeface="ＭＳ Ｐゴシック" charset="-128"/>
                <a:cs typeface="ＭＳ Ｐゴシック" charset="-128"/>
              </a:rPr>
              <a:t>There is an attached word document explaining these same steps for students who might not comprehend everything right away. </a:t>
            </a:r>
          </a:p>
        </p:txBody>
      </p:sp>
      <p:sp>
        <p:nvSpPr>
          <p:cNvPr id="101380" name="Slide Number Placeholder 3"/>
          <p:cNvSpPr>
            <a:spLocks noGrp="1"/>
          </p:cNvSpPr>
          <p:nvPr>
            <p:ph type="sldNum" sz="quarter" idx="5"/>
          </p:nvPr>
        </p:nvSpPr>
        <p:spPr bwMode="auto">
          <a:noFill/>
          <a:ln>
            <a:miter lim="800000"/>
            <a:headEnd/>
            <a:tailEnd/>
          </a:ln>
        </p:spPr>
        <p:txBody>
          <a:bodyPr/>
          <a:lstStyle/>
          <a:p>
            <a:fld id="{A039AF55-3253-7641-B899-E7BF2C6063C2}"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r>
              <a:rPr lang="en-US">
                <a:ea typeface="ＭＳ Ｐゴシック" charset="-128"/>
                <a:cs typeface="ＭＳ Ｐゴシック" charset="-128"/>
              </a:rPr>
              <a:t>(1 min) 32 - 23</a:t>
            </a:r>
          </a:p>
          <a:p>
            <a:pPr eaLnBrk="1" hangingPunct="1">
              <a:spcBef>
                <a:spcPct val="0"/>
              </a:spcBef>
            </a:pPr>
            <a:r>
              <a:rPr lang="en-US" u="sng">
                <a:ea typeface="ＭＳ Ｐゴシック" charset="-128"/>
                <a:cs typeface="ＭＳ Ｐゴシック" charset="-128"/>
              </a:rPr>
              <a:t>In-Class Notes</a:t>
            </a:r>
          </a:p>
          <a:p>
            <a:pPr eaLnBrk="1" hangingPunct="1">
              <a:spcBef>
                <a:spcPct val="0"/>
              </a:spcBef>
              <a:buFontTx/>
              <a:buChar char="•"/>
            </a:pPr>
            <a:r>
              <a:rPr lang="en-US">
                <a:ea typeface="ＭＳ Ｐゴシック" charset="-128"/>
                <a:cs typeface="ＭＳ Ｐゴシック" charset="-128"/>
              </a:rPr>
              <a:t> The summary will begin with students filling in three differences between statistical questions and non statistical questions. If they name one of the few that are on the slide, present the answer. Remind them that there is much more than three answers. </a:t>
            </a:r>
          </a:p>
          <a:p>
            <a:pPr eaLnBrk="1" hangingPunct="1">
              <a:spcBef>
                <a:spcPct val="0"/>
              </a:spcBef>
              <a:buFontTx/>
              <a:buChar char="•"/>
            </a:pPr>
            <a:r>
              <a:rPr lang="en-US">
                <a:ea typeface="ＭＳ Ｐゴシック" charset="-128"/>
                <a:cs typeface="ＭＳ Ｐゴシック" charset="-128"/>
              </a:rPr>
              <a:t> The teacher will then construct a line plot and bar graph for the students, and have them copy the process down for future use. </a:t>
            </a:r>
          </a:p>
          <a:p>
            <a:pPr eaLnBrk="1" hangingPunct="1">
              <a:spcBef>
                <a:spcPct val="0"/>
              </a:spcBef>
              <a:buFontTx/>
              <a:buChar char="•"/>
            </a:pPr>
            <a:r>
              <a:rPr lang="en-US">
                <a:ea typeface="ＭＳ Ｐゴシック" charset="-128"/>
                <a:cs typeface="ＭＳ Ｐゴシック" charset="-128"/>
              </a:rPr>
              <a:t> Question 8 will be done independently after 5, 6, and 7 are complete. </a:t>
            </a:r>
          </a:p>
          <a:p>
            <a:pPr eaLnBrk="1" hangingPunct="1">
              <a:spcBef>
                <a:spcPct val="0"/>
              </a:spcBef>
            </a:pPr>
            <a:endParaRPr lang="en-US" u="sng">
              <a:ea typeface="ＭＳ Ｐゴシック" charset="-128"/>
              <a:cs typeface="ＭＳ Ｐゴシック" charset="-128"/>
            </a:endParaRPr>
          </a:p>
          <a:p>
            <a:pPr eaLnBrk="1" hangingPunct="1">
              <a:spcBef>
                <a:spcPct val="0"/>
              </a:spcBef>
            </a:pPr>
            <a:r>
              <a:rPr lang="en-US" u="sng">
                <a:ea typeface="ＭＳ Ｐゴシック" charset="-128"/>
                <a:cs typeface="ＭＳ Ｐゴシック" charset="-128"/>
              </a:rPr>
              <a:t>Preparation</a:t>
            </a:r>
          </a:p>
          <a:p>
            <a:pPr eaLnBrk="1" hangingPunct="1">
              <a:spcBef>
                <a:spcPct val="0"/>
              </a:spcBef>
            </a:pPr>
            <a:r>
              <a:rPr lang="en-US">
                <a:ea typeface="ＭＳ Ｐゴシック" charset="-128"/>
                <a:cs typeface="ＭＳ Ｐゴシック" charset="-128"/>
              </a:rPr>
              <a:t>There is an attached word document explaining these same steps for students who might not comprehend everything right away. </a:t>
            </a:r>
          </a:p>
          <a:p>
            <a:pPr eaLnBrk="1" hangingPunct="1">
              <a:spcBef>
                <a:spcPct val="0"/>
              </a:spcBef>
              <a:buFontTx/>
              <a:buChar char="•"/>
            </a:pPr>
            <a:endParaRPr lang="en-US">
              <a:ea typeface="ＭＳ Ｐゴシック" charset="-128"/>
              <a:cs typeface="ＭＳ Ｐゴシック" charset="-128"/>
            </a:endParaRPr>
          </a:p>
        </p:txBody>
      </p:sp>
      <p:sp>
        <p:nvSpPr>
          <p:cNvPr id="102404" name="Slide Number Placeholder 3"/>
          <p:cNvSpPr>
            <a:spLocks noGrp="1"/>
          </p:cNvSpPr>
          <p:nvPr>
            <p:ph type="sldNum" sz="quarter" idx="5"/>
          </p:nvPr>
        </p:nvSpPr>
        <p:spPr bwMode="auto">
          <a:noFill/>
          <a:ln>
            <a:miter lim="800000"/>
            <a:headEnd/>
            <a:tailEnd/>
          </a:ln>
        </p:spPr>
        <p:txBody>
          <a:bodyPr/>
          <a:lstStyle/>
          <a:p>
            <a:fld id="{6EEFEB38-366D-9A49-8A97-C4168DFFDFDA}"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D2F6333-0C08-A54E-AFD4-34FAE2B0780F}" type="datetime1">
              <a:rPr lang="en-US"/>
              <a:pPr/>
              <a:t>3/29/2015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BD7A46-1C92-0149-AE86-D5204879713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8125B38-12F3-4240-8EA7-B1CF8CEAEEB1}" type="datetime1">
              <a:rPr lang="en-US"/>
              <a:pPr/>
              <a:t>3/29/2015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610238-F764-664E-A1AD-E7DF38CDE9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CC616E6-E9CE-EB4D-884B-F3C4A3573BD7}" type="datetime1">
              <a:rPr lang="en-US"/>
              <a:pPr/>
              <a:t>3/29/2015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CEEC72-14BF-0648-98A4-A1FA4E317D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371BB5E-5F84-D74D-901B-F321DFB2D9AF}" type="datetime1">
              <a:rPr lang="en-US"/>
              <a:pPr/>
              <a:t>3/29/2015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6C4036F1-00D1-6A4A-AF00-D0AB4BAA253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2AC61C3-ED17-214D-BDED-355C039C2FC8}" type="datetime1">
              <a:rPr lang="en-US"/>
              <a:pPr/>
              <a:t>3/29/2015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6883867-90D4-3048-8CB3-E6DFD21A68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C022B1E-373B-7647-88F0-D6832A459120}" type="datetime1">
              <a:rPr lang="en-US"/>
              <a:pPr/>
              <a:t>3/29/2015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0476327-51A3-D344-A6FB-E8B8DA45AA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F619606-C0BC-8D4F-B6B3-414A6DE3E7D1}" type="datetime1">
              <a:rPr lang="en-US"/>
              <a:pPr/>
              <a:t>3/29/2015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5DA291E-12BB-E847-85AE-139817B95EC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D51E7D3-FC95-F44A-9585-52A944AD9345}" type="datetime1">
              <a:rPr lang="en-US"/>
              <a:pPr/>
              <a:t>3/29/2015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0762C4D-FC11-1042-9569-77A38B3161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A8F3D65-F6BF-9A4A-9DE1-85813FF0E3F6}" type="datetime1">
              <a:rPr lang="en-US"/>
              <a:pPr/>
              <a:t>3/29/2015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DAC53B0-00AB-B546-8AE0-8E24B19245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6729659-26C0-8D46-8444-FBB98AD3E1B1}" type="datetime1">
              <a:rPr lang="en-US"/>
              <a:pPr/>
              <a:t>3/29/2015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3CA54A2-D8FE-774E-BFC6-97BEDA1178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BD139D2-DBCE-5549-B1BE-9F445378F1B3}" type="datetime1">
              <a:rPr lang="en-US"/>
              <a:pPr/>
              <a:t>3/29/2015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75A875F-429E-D346-B4B5-305ED237D0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a typeface="Arial" charset="0"/>
                <a:cs typeface="Arial" charset="0"/>
              </a:defRPr>
            </a:lvl1pPr>
          </a:lstStyle>
          <a:p>
            <a:fld id="{1800F024-5CF9-834E-B8FE-38839E2F7824}" type="datetime1">
              <a:rPr lang="en-US"/>
              <a:pPr/>
              <a:t>3/29/2015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Arial" charset="0"/>
                <a:cs typeface="Arial" charset="0"/>
              </a:defRPr>
            </a:lvl1pPr>
          </a:lstStyle>
          <a:p>
            <a:fld id="{BD84A0B4-5250-AF4C-BB3E-46A4F42BEA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68" r:id="rId1"/>
    <p:sldLayoutId id="2147484278" r:id="rId2"/>
    <p:sldLayoutId id="2147484269" r:id="rId3"/>
    <p:sldLayoutId id="2147484270" r:id="rId4"/>
    <p:sldLayoutId id="2147484271" r:id="rId5"/>
    <p:sldLayoutId id="2147484272" r:id="rId6"/>
    <p:sldLayoutId id="2147484273" r:id="rId7"/>
    <p:sldLayoutId id="2147484274" r:id="rId8"/>
    <p:sldLayoutId id="2147484275" r:id="rId9"/>
    <p:sldLayoutId id="2147484276" r:id="rId10"/>
    <p:sldLayoutId id="2147484277"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16.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slide" Target="slide23.xml"/><Relationship Id="rId4" Type="http://schemas.openxmlformats.org/officeDocument/2006/relationships/slide" Target="slide2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slide" Target="slide23.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Box 6"/>
          <p:cNvSpPr txBox="1">
            <a:spLocks noChangeArrowheads="1"/>
          </p:cNvSpPr>
          <p:nvPr/>
        </p:nvSpPr>
        <p:spPr bwMode="auto">
          <a:xfrm>
            <a:off x="649288" y="2362200"/>
            <a:ext cx="7620000" cy="769441"/>
          </a:xfrm>
          <a:prstGeom prst="rect">
            <a:avLst/>
          </a:prstGeom>
          <a:noFill/>
          <a:ln w="9525">
            <a:noFill/>
            <a:miter lim="800000"/>
            <a:headEnd/>
            <a:tailEnd/>
          </a:ln>
        </p:spPr>
        <p:txBody>
          <a:bodyPr>
            <a:prstTxWarp prst="textNoShape">
              <a:avLst/>
            </a:prstTxWarp>
            <a:spAutoFit/>
          </a:bodyPr>
          <a:lstStyle/>
          <a:p>
            <a:pPr algn="ctr"/>
            <a:r>
              <a:rPr lang="en-US" sz="4400" i="1" dirty="0" smtClean="0">
                <a:solidFill>
                  <a:srgbClr val="FFFFFF"/>
                </a:solidFill>
              </a:rPr>
              <a:t>Statistical </a:t>
            </a:r>
            <a:r>
              <a:rPr lang="en-US" sz="4400" i="1" dirty="0" smtClean="0">
                <a:solidFill>
                  <a:srgbClr val="FFFFFF"/>
                </a:solidFill>
              </a:rPr>
              <a:t>Questions</a:t>
            </a:r>
            <a:endParaRPr lang="en-US" sz="4400" i="1" dirty="0">
              <a:solidFill>
                <a:schemeClr val="bg1"/>
              </a:solidFill>
            </a:endParaRPr>
          </a:p>
        </p:txBody>
      </p:sp>
      <p:sp>
        <p:nvSpPr>
          <p:cNvPr id="13321" name="Slide Number Placeholder 10"/>
          <p:cNvSpPr>
            <a:spLocks noGrp="1"/>
          </p:cNvSpPr>
          <p:nvPr>
            <p:ph type="sldNum" sz="quarter" idx="12"/>
          </p:nvPr>
        </p:nvSpPr>
        <p:spPr bwMode="auto">
          <a:noFill/>
          <a:ln>
            <a:miter lim="800000"/>
            <a:headEnd/>
            <a:tailEnd/>
          </a:ln>
        </p:spPr>
        <p:txBody>
          <a:bodyPr/>
          <a:lstStyle/>
          <a:p>
            <a:pPr algn="ctr"/>
            <a:fld id="{B13053BC-5BC4-3842-B053-160E2B3235E9}" type="slidenum">
              <a:rPr lang="en-US"/>
              <a:pPr algn="ct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AutoShape 34"/>
          <p:cNvSpPr>
            <a:spLocks noChangeArrowheads="1"/>
          </p:cNvSpPr>
          <p:nvPr/>
        </p:nvSpPr>
        <p:spPr bwMode="auto">
          <a:xfrm>
            <a:off x="228600" y="914400"/>
            <a:ext cx="8686800" cy="4910138"/>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a:p>
        </p:txBody>
      </p:sp>
      <p:sp>
        <p:nvSpPr>
          <p:cNvPr id="51" name="TextBox 50"/>
          <p:cNvSpPr txBox="1">
            <a:spLocks noChangeArrowheads="1"/>
          </p:cNvSpPr>
          <p:nvPr/>
        </p:nvSpPr>
        <p:spPr bwMode="auto">
          <a:xfrm>
            <a:off x="4724400" y="3276600"/>
            <a:ext cx="3276600" cy="369888"/>
          </a:xfrm>
          <a:prstGeom prst="rect">
            <a:avLst/>
          </a:prstGeom>
          <a:noFill/>
          <a:ln w="9525">
            <a:noFill/>
            <a:miter lim="800000"/>
            <a:headEnd/>
            <a:tailEnd/>
          </a:ln>
        </p:spPr>
        <p:txBody>
          <a:bodyPr>
            <a:prstTxWarp prst="textNoShape">
              <a:avLst/>
            </a:prstTxWarp>
            <a:spAutoFit/>
          </a:bodyPr>
          <a:lstStyle/>
          <a:p>
            <a:r>
              <a:rPr lang="en-US"/>
              <a:t>Three people prefer Pepperoni</a:t>
            </a:r>
          </a:p>
        </p:txBody>
      </p:sp>
      <p:sp>
        <p:nvSpPr>
          <p:cNvPr id="54" name="TextBox 53"/>
          <p:cNvSpPr txBox="1">
            <a:spLocks noChangeArrowheads="1"/>
          </p:cNvSpPr>
          <p:nvPr/>
        </p:nvSpPr>
        <p:spPr bwMode="auto">
          <a:xfrm>
            <a:off x="4800600" y="3276600"/>
            <a:ext cx="2743200" cy="369888"/>
          </a:xfrm>
          <a:prstGeom prst="rect">
            <a:avLst/>
          </a:prstGeom>
          <a:noFill/>
          <a:ln w="9525">
            <a:noFill/>
            <a:miter lim="800000"/>
            <a:headEnd/>
            <a:tailEnd/>
          </a:ln>
        </p:spPr>
        <p:txBody>
          <a:bodyPr>
            <a:prstTxWarp prst="textNoShape">
              <a:avLst/>
            </a:prstTxWarp>
            <a:spAutoFit/>
          </a:bodyPr>
          <a:lstStyle/>
          <a:p>
            <a:r>
              <a:rPr lang="en-US"/>
              <a:t>Two people prefer chicken</a:t>
            </a:r>
          </a:p>
        </p:txBody>
      </p:sp>
      <p:sp>
        <p:nvSpPr>
          <p:cNvPr id="14" name="TextBox 13"/>
          <p:cNvSpPr txBox="1">
            <a:spLocks noChangeArrowheads="1"/>
          </p:cNvSpPr>
          <p:nvPr/>
        </p:nvSpPr>
        <p:spPr bwMode="auto">
          <a:xfrm>
            <a:off x="3200400" y="1828800"/>
            <a:ext cx="5334000" cy="646113"/>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r>
              <a:rPr lang="en-US">
                <a:solidFill>
                  <a:srgbClr val="000000"/>
                </a:solidFill>
                <a:ea typeface="ＭＳ Ｐゴシック" charset="-128"/>
                <a:cs typeface="ＭＳ Ｐゴシック" charset="-128"/>
              </a:rPr>
              <a:t>Cheese – 2, Pepperoni – 3, Chicken – 2, Pineapple – 1,  Mushroom – 1 </a:t>
            </a:r>
          </a:p>
        </p:txBody>
      </p:sp>
      <p:sp>
        <p:nvSpPr>
          <p:cNvPr id="15" name="TextBox 14"/>
          <p:cNvSpPr txBox="1">
            <a:spLocks noChangeArrowheads="1"/>
          </p:cNvSpPr>
          <p:nvPr/>
        </p:nvSpPr>
        <p:spPr bwMode="auto">
          <a:xfrm>
            <a:off x="685800" y="1828800"/>
            <a:ext cx="4572000" cy="923925"/>
          </a:xfrm>
          <a:prstGeom prst="rect">
            <a:avLst/>
          </a:prstGeom>
          <a:noFill/>
          <a:ln w="9525">
            <a:noFill/>
            <a:miter lim="800000"/>
            <a:headEnd/>
            <a:tailEnd/>
          </a:ln>
        </p:spPr>
        <p:txBody>
          <a:bodyPr>
            <a:prstTxWarp prst="textNoShape">
              <a:avLst/>
            </a:prstTxWarp>
            <a:spAutoFit/>
          </a:bodyPr>
          <a:lstStyle/>
          <a:p>
            <a:r>
              <a:rPr lang="en-US"/>
              <a:t>Step 2. Create a graph with the choices on the bottom, and numbers on the left. Make sure these numbers cover your frequency. </a:t>
            </a:r>
          </a:p>
        </p:txBody>
      </p:sp>
      <p:sp>
        <p:nvSpPr>
          <p:cNvPr id="44" name="TextBox 43"/>
          <p:cNvSpPr txBox="1">
            <a:spLocks noChangeArrowheads="1"/>
          </p:cNvSpPr>
          <p:nvPr/>
        </p:nvSpPr>
        <p:spPr bwMode="auto">
          <a:xfrm>
            <a:off x="762000" y="1905000"/>
            <a:ext cx="4495800" cy="646113"/>
          </a:xfrm>
          <a:prstGeom prst="rect">
            <a:avLst/>
          </a:prstGeom>
          <a:noFill/>
          <a:ln w="9525">
            <a:noFill/>
            <a:miter lim="800000"/>
            <a:headEnd/>
            <a:tailEnd/>
          </a:ln>
        </p:spPr>
        <p:txBody>
          <a:bodyPr>
            <a:prstTxWarp prst="textNoShape">
              <a:avLst/>
            </a:prstTxWarp>
            <a:spAutoFit/>
          </a:bodyPr>
          <a:lstStyle/>
          <a:p>
            <a:r>
              <a:rPr lang="en-US"/>
              <a:t>Step 3. Make sure you title and label your graph.</a:t>
            </a:r>
          </a:p>
        </p:txBody>
      </p:sp>
      <p:sp>
        <p:nvSpPr>
          <p:cNvPr id="56" name="TextBox 55"/>
          <p:cNvSpPr txBox="1">
            <a:spLocks noChangeArrowheads="1"/>
          </p:cNvSpPr>
          <p:nvPr/>
        </p:nvSpPr>
        <p:spPr bwMode="auto">
          <a:xfrm>
            <a:off x="4800600" y="3276600"/>
            <a:ext cx="3048000" cy="369888"/>
          </a:xfrm>
          <a:prstGeom prst="rect">
            <a:avLst/>
          </a:prstGeom>
          <a:noFill/>
          <a:ln w="9525">
            <a:noFill/>
            <a:miter lim="800000"/>
            <a:headEnd/>
            <a:tailEnd/>
          </a:ln>
        </p:spPr>
        <p:txBody>
          <a:bodyPr>
            <a:prstTxWarp prst="textNoShape">
              <a:avLst/>
            </a:prstTxWarp>
            <a:spAutoFit/>
          </a:bodyPr>
          <a:lstStyle/>
          <a:p>
            <a:r>
              <a:rPr lang="en-US"/>
              <a:t>One person prefers pineapple</a:t>
            </a:r>
          </a:p>
        </p:txBody>
      </p:sp>
      <p:sp>
        <p:nvSpPr>
          <p:cNvPr id="31751" name="Rectangle 10"/>
          <p:cNvSpPr>
            <a:spLocks noChangeArrowheads="1"/>
          </p:cNvSpPr>
          <p:nvPr/>
        </p:nvSpPr>
        <p:spPr bwMode="auto">
          <a:xfrm>
            <a:off x="1676400" y="990600"/>
            <a:ext cx="5181600" cy="646113"/>
          </a:xfrm>
          <a:prstGeom prst="rect">
            <a:avLst/>
          </a:prstGeom>
          <a:noFill/>
          <a:ln w="9525">
            <a:noFill/>
            <a:miter lim="800000"/>
            <a:headEnd/>
            <a:tailEnd/>
          </a:ln>
        </p:spPr>
        <p:txBody>
          <a:bodyPr>
            <a:prstTxWarp prst="textNoShape">
              <a:avLst/>
            </a:prstTxWarp>
            <a:spAutoFit/>
          </a:bodyPr>
          <a:lstStyle/>
          <a:p>
            <a:pPr algn="ctr"/>
            <a:r>
              <a:rPr lang="en-US"/>
              <a:t>Cheese, Pepperoni, Cheese, Mushroom, Pineapple, Cheese,  Pepperoni, Chicken, Chicken, Pepperoni</a:t>
            </a:r>
          </a:p>
        </p:txBody>
      </p:sp>
      <p:sp>
        <p:nvSpPr>
          <p:cNvPr id="33802" name="TextBox 11"/>
          <p:cNvSpPr txBox="1">
            <a:spLocks noChangeArrowheads="1"/>
          </p:cNvSpPr>
          <p:nvPr/>
        </p:nvSpPr>
        <p:spPr bwMode="auto">
          <a:xfrm>
            <a:off x="457200" y="990600"/>
            <a:ext cx="1752600" cy="369888"/>
          </a:xfrm>
          <a:prstGeom prst="rect">
            <a:avLst/>
          </a:prstGeom>
          <a:noFill/>
          <a:ln w="9525">
            <a:noFill/>
            <a:miter lim="800000"/>
            <a:headEnd/>
            <a:tailEnd/>
          </a:ln>
        </p:spPr>
        <p:txBody>
          <a:bodyPr>
            <a:prstTxWarp prst="textNoShape">
              <a:avLst/>
            </a:prstTxWarp>
            <a:spAutoFit/>
          </a:bodyPr>
          <a:lstStyle/>
          <a:p>
            <a:r>
              <a:rPr lang="en-US"/>
              <a:t>Favorite Pizza:</a:t>
            </a:r>
          </a:p>
        </p:txBody>
      </p:sp>
      <p:sp>
        <p:nvSpPr>
          <p:cNvPr id="20" name="TextBox 19"/>
          <p:cNvSpPr txBox="1">
            <a:spLocks noChangeArrowheads="1"/>
          </p:cNvSpPr>
          <p:nvPr/>
        </p:nvSpPr>
        <p:spPr bwMode="auto">
          <a:xfrm>
            <a:off x="1828800" y="5029200"/>
            <a:ext cx="5638800" cy="369888"/>
          </a:xfrm>
          <a:prstGeom prst="rect">
            <a:avLst/>
          </a:prstGeom>
          <a:noFill/>
          <a:ln w="9525">
            <a:noFill/>
            <a:miter lim="800000"/>
            <a:headEnd/>
            <a:tailEnd/>
          </a:ln>
        </p:spPr>
        <p:txBody>
          <a:bodyPr>
            <a:prstTxWarp prst="textNoShape">
              <a:avLst/>
            </a:prstTxWarp>
            <a:spAutoFit/>
          </a:bodyPr>
          <a:lstStyle/>
          <a:p>
            <a:r>
              <a:rPr lang="en-US"/>
              <a:t>Cheese      Pepperoni    Chicken     Pineapple     Mushroom</a:t>
            </a:r>
          </a:p>
        </p:txBody>
      </p:sp>
      <p:sp>
        <p:nvSpPr>
          <p:cNvPr id="45" name="TextBox 44"/>
          <p:cNvSpPr txBox="1">
            <a:spLocks noChangeArrowheads="1"/>
          </p:cNvSpPr>
          <p:nvPr/>
        </p:nvSpPr>
        <p:spPr bwMode="auto">
          <a:xfrm>
            <a:off x="3048000" y="5410200"/>
            <a:ext cx="4876800" cy="369888"/>
          </a:xfrm>
          <a:prstGeom prst="rect">
            <a:avLst/>
          </a:prstGeom>
          <a:noFill/>
          <a:ln w="9525">
            <a:noFill/>
            <a:miter lim="800000"/>
            <a:headEnd/>
            <a:tailEnd/>
          </a:ln>
        </p:spPr>
        <p:txBody>
          <a:bodyPr>
            <a:prstTxWarp prst="textNoShape">
              <a:avLst/>
            </a:prstTxWarp>
            <a:spAutoFit/>
          </a:bodyPr>
          <a:lstStyle/>
          <a:p>
            <a:r>
              <a:rPr lang="en-US"/>
              <a:t>Types of Pizza</a:t>
            </a:r>
          </a:p>
        </p:txBody>
      </p:sp>
      <p:sp>
        <p:nvSpPr>
          <p:cNvPr id="46" name="TextBox 45"/>
          <p:cNvSpPr txBox="1">
            <a:spLocks noChangeArrowheads="1"/>
          </p:cNvSpPr>
          <p:nvPr/>
        </p:nvSpPr>
        <p:spPr bwMode="auto">
          <a:xfrm>
            <a:off x="228600" y="3657600"/>
            <a:ext cx="3810000" cy="369888"/>
          </a:xfrm>
          <a:prstGeom prst="rect">
            <a:avLst/>
          </a:prstGeom>
          <a:noFill/>
          <a:ln w="9525">
            <a:noFill/>
            <a:miter lim="800000"/>
            <a:headEnd/>
            <a:tailEnd/>
          </a:ln>
        </p:spPr>
        <p:txBody>
          <a:bodyPr>
            <a:prstTxWarp prst="textNoShape">
              <a:avLst/>
            </a:prstTxWarp>
            <a:spAutoFit/>
          </a:bodyPr>
          <a:lstStyle/>
          <a:p>
            <a:r>
              <a:rPr lang="en-US"/>
              <a:t>Frequency</a:t>
            </a:r>
          </a:p>
        </p:txBody>
      </p:sp>
      <p:sp>
        <p:nvSpPr>
          <p:cNvPr id="47" name="TextBox 46"/>
          <p:cNvSpPr txBox="1">
            <a:spLocks noChangeArrowheads="1"/>
          </p:cNvSpPr>
          <p:nvPr/>
        </p:nvSpPr>
        <p:spPr bwMode="auto">
          <a:xfrm>
            <a:off x="3124200" y="2667000"/>
            <a:ext cx="2362200" cy="381000"/>
          </a:xfrm>
          <a:prstGeom prst="rect">
            <a:avLst/>
          </a:prstGeom>
          <a:noFill/>
          <a:ln w="9525">
            <a:noFill/>
            <a:miter lim="800000"/>
            <a:headEnd/>
            <a:tailEnd/>
          </a:ln>
        </p:spPr>
        <p:txBody>
          <a:bodyPr>
            <a:prstTxWarp prst="textNoShape">
              <a:avLst/>
            </a:prstTxWarp>
            <a:spAutoFit/>
          </a:bodyPr>
          <a:lstStyle/>
          <a:p>
            <a:r>
              <a:rPr lang="en-US" u="sng"/>
              <a:t>Favorite Types of Pizza</a:t>
            </a:r>
          </a:p>
        </p:txBody>
      </p:sp>
      <p:sp>
        <p:nvSpPr>
          <p:cNvPr id="48" name="TextBox 47"/>
          <p:cNvSpPr txBox="1">
            <a:spLocks noChangeArrowheads="1"/>
          </p:cNvSpPr>
          <p:nvPr/>
        </p:nvSpPr>
        <p:spPr bwMode="auto">
          <a:xfrm>
            <a:off x="762000" y="1828800"/>
            <a:ext cx="4648200" cy="923925"/>
          </a:xfrm>
          <a:prstGeom prst="rect">
            <a:avLst/>
          </a:prstGeom>
          <a:noFill/>
          <a:ln w="9525">
            <a:noFill/>
            <a:miter lim="800000"/>
            <a:headEnd/>
            <a:tailEnd/>
          </a:ln>
        </p:spPr>
        <p:txBody>
          <a:bodyPr>
            <a:prstTxWarp prst="textNoShape">
              <a:avLst/>
            </a:prstTxWarp>
            <a:spAutoFit/>
          </a:bodyPr>
          <a:lstStyle/>
          <a:p>
            <a:r>
              <a:rPr lang="en-US"/>
              <a:t>Step 4. Create a bar over the type of pizza to represent how many times it shows up in your data.</a:t>
            </a:r>
          </a:p>
        </p:txBody>
      </p:sp>
      <p:sp>
        <p:nvSpPr>
          <p:cNvPr id="58" name="TextBox 57"/>
          <p:cNvSpPr txBox="1">
            <a:spLocks noChangeArrowheads="1"/>
          </p:cNvSpPr>
          <p:nvPr/>
        </p:nvSpPr>
        <p:spPr bwMode="auto">
          <a:xfrm>
            <a:off x="4800600" y="3276600"/>
            <a:ext cx="2971800" cy="646113"/>
          </a:xfrm>
          <a:prstGeom prst="rect">
            <a:avLst/>
          </a:prstGeom>
          <a:noFill/>
          <a:ln w="9525">
            <a:noFill/>
            <a:miter lim="800000"/>
            <a:headEnd/>
            <a:tailEnd/>
          </a:ln>
        </p:spPr>
        <p:txBody>
          <a:bodyPr>
            <a:prstTxWarp prst="textNoShape">
              <a:avLst/>
            </a:prstTxWarp>
            <a:spAutoFit/>
          </a:bodyPr>
          <a:lstStyle/>
          <a:p>
            <a:r>
              <a:rPr lang="en-US"/>
              <a:t>… and one person prefers mushroom.</a:t>
            </a:r>
          </a:p>
        </p:txBody>
      </p:sp>
      <p:sp>
        <p:nvSpPr>
          <p:cNvPr id="59" name="TextBox 58"/>
          <p:cNvSpPr txBox="1">
            <a:spLocks noChangeArrowheads="1"/>
          </p:cNvSpPr>
          <p:nvPr/>
        </p:nvSpPr>
        <p:spPr bwMode="auto">
          <a:xfrm>
            <a:off x="304800" y="1600200"/>
            <a:ext cx="7086600" cy="646113"/>
          </a:xfrm>
          <a:prstGeom prst="rect">
            <a:avLst/>
          </a:prstGeom>
          <a:noFill/>
          <a:ln w="9525">
            <a:noFill/>
            <a:miter lim="800000"/>
            <a:headEnd/>
            <a:tailEnd/>
          </a:ln>
        </p:spPr>
        <p:txBody>
          <a:bodyPr>
            <a:prstTxWarp prst="textNoShape">
              <a:avLst/>
            </a:prstTxWarp>
            <a:spAutoFit/>
          </a:bodyPr>
          <a:lstStyle/>
          <a:p>
            <a:r>
              <a:rPr lang="en-US" sz="3600"/>
              <a:t>You have now created a Bar Graph!</a:t>
            </a:r>
          </a:p>
        </p:txBody>
      </p:sp>
      <p:sp>
        <p:nvSpPr>
          <p:cNvPr id="3381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Summary – How to Make a Bar Graph</a:t>
            </a:r>
          </a:p>
        </p:txBody>
      </p:sp>
      <p:sp>
        <p:nvSpPr>
          <p:cNvPr id="33811" name="Slide Number Placeholder 4"/>
          <p:cNvSpPr>
            <a:spLocks noGrp="1"/>
          </p:cNvSpPr>
          <p:nvPr>
            <p:ph type="sldNum" sz="quarter" idx="12"/>
          </p:nvPr>
        </p:nvSpPr>
        <p:spPr bwMode="auto">
          <a:noFill/>
          <a:ln>
            <a:miter lim="800000"/>
            <a:headEnd/>
            <a:tailEnd/>
          </a:ln>
        </p:spPr>
        <p:txBody>
          <a:bodyPr/>
          <a:lstStyle/>
          <a:p>
            <a:fld id="{FCC983CC-9462-CC4C-9FA0-F74942292CB1}" type="slidenum">
              <a:rPr lang="en-US"/>
              <a:pPr/>
              <a:t>10</a:t>
            </a:fld>
            <a:endParaRPr lang="en-US"/>
          </a:p>
        </p:txBody>
      </p:sp>
      <p:sp>
        <p:nvSpPr>
          <p:cNvPr id="38" name="Rectangle 28"/>
          <p:cNvSpPr txBox="1">
            <a:spLocks/>
          </p:cNvSpPr>
          <p:nvPr/>
        </p:nvSpPr>
        <p:spPr bwMode="auto">
          <a:xfrm>
            <a:off x="3048000" y="4465638"/>
            <a:ext cx="762000" cy="639762"/>
          </a:xfrm>
          <a:prstGeom prst="rect">
            <a:avLst/>
          </a:prstGeom>
          <a:noFill/>
          <a:ln w="9525">
            <a:noFill/>
            <a:miter lim="800000"/>
            <a:headEnd/>
            <a:tailEnd/>
          </a:ln>
        </p:spPr>
        <p:txBody>
          <a:bodyPr anchor="ctr"/>
          <a:lstStyle/>
          <a:p>
            <a:pPr eaLnBrk="0" hangingPunct="0">
              <a:defRPr/>
            </a:pPr>
            <a:endParaRPr lang="en-US" sz="3200" b="1" dirty="0">
              <a:solidFill>
                <a:schemeClr val="bg1"/>
              </a:solidFill>
              <a:ea typeface="+mj-ea"/>
              <a:cs typeface="+mj-cs"/>
            </a:endParaRPr>
          </a:p>
        </p:txBody>
      </p:sp>
      <p:sp>
        <p:nvSpPr>
          <p:cNvPr id="13" name="TextBox 12"/>
          <p:cNvSpPr txBox="1">
            <a:spLocks noChangeArrowheads="1"/>
          </p:cNvSpPr>
          <p:nvPr/>
        </p:nvSpPr>
        <p:spPr bwMode="auto">
          <a:xfrm>
            <a:off x="685800" y="1828800"/>
            <a:ext cx="4419600" cy="369888"/>
          </a:xfrm>
          <a:prstGeom prst="rect">
            <a:avLst/>
          </a:prstGeom>
          <a:noFill/>
          <a:ln w="9525">
            <a:noFill/>
            <a:miter lim="800000"/>
            <a:headEnd/>
            <a:tailEnd/>
          </a:ln>
        </p:spPr>
        <p:txBody>
          <a:bodyPr>
            <a:prstTxWarp prst="textNoShape">
              <a:avLst/>
            </a:prstTxWarp>
            <a:spAutoFit/>
          </a:bodyPr>
          <a:lstStyle/>
          <a:p>
            <a:r>
              <a:rPr lang="en-US"/>
              <a:t>Step 1. Organize the data. </a:t>
            </a:r>
          </a:p>
        </p:txBody>
      </p:sp>
      <p:cxnSp>
        <p:nvCxnSpPr>
          <p:cNvPr id="17" name="Straight Arrow Connector 16"/>
          <p:cNvCxnSpPr>
            <a:cxnSpLocks noChangeShapeType="1"/>
          </p:cNvCxnSpPr>
          <p:nvPr/>
        </p:nvCxnSpPr>
        <p:spPr bwMode="auto">
          <a:xfrm flipV="1">
            <a:off x="1752600" y="2667000"/>
            <a:ext cx="0" cy="2286000"/>
          </a:xfrm>
          <a:prstGeom prst="straightConnector1">
            <a:avLst/>
          </a:prstGeom>
          <a:noFill/>
          <a:ln w="38100">
            <a:solidFill>
              <a:srgbClr val="F79646"/>
            </a:solidFill>
            <a:round/>
            <a:headEnd/>
            <a:tailEnd type="arrow" w="med" len="med"/>
          </a:ln>
          <a:effectLst>
            <a:outerShdw blurRad="63500" dist="23000" dir="5400000" rotWithShape="0">
              <a:srgbClr val="000000">
                <a:alpha val="34998"/>
              </a:srgbClr>
            </a:outerShdw>
          </a:effectLst>
        </p:spPr>
      </p:cxnSp>
      <p:cxnSp>
        <p:nvCxnSpPr>
          <p:cNvPr id="19" name="Straight Arrow Connector 18"/>
          <p:cNvCxnSpPr>
            <a:cxnSpLocks noChangeShapeType="1"/>
          </p:cNvCxnSpPr>
          <p:nvPr/>
        </p:nvCxnSpPr>
        <p:spPr bwMode="auto">
          <a:xfrm>
            <a:off x="1752600" y="4953000"/>
            <a:ext cx="5715000" cy="0"/>
          </a:xfrm>
          <a:prstGeom prst="straightConnector1">
            <a:avLst/>
          </a:prstGeom>
          <a:noFill/>
          <a:ln w="25400">
            <a:solidFill>
              <a:srgbClr val="F79646"/>
            </a:solidFill>
            <a:round/>
            <a:headEnd/>
            <a:tailEnd type="arrow" w="med" len="med"/>
          </a:ln>
          <a:effectLst>
            <a:outerShdw blurRad="63500" dist="20000" dir="5400000" rotWithShape="0">
              <a:srgbClr val="000000">
                <a:alpha val="37999"/>
              </a:srgbClr>
            </a:outerShdw>
          </a:effectLst>
        </p:spPr>
      </p:cxnSp>
      <p:cxnSp>
        <p:nvCxnSpPr>
          <p:cNvPr id="22" name="Straight Connector 21"/>
          <p:cNvCxnSpPr/>
          <p:nvPr/>
        </p:nvCxnSpPr>
        <p:spPr>
          <a:xfrm flipV="1">
            <a:off x="2209800" y="4876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429000" y="4876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419600" y="4876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486400" y="4876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781800" y="4876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00200" y="47244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00200" y="4038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00200" y="3505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600200" y="30480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1295400" y="2895600"/>
            <a:ext cx="152400" cy="369888"/>
          </a:xfrm>
          <a:prstGeom prst="rect">
            <a:avLst/>
          </a:prstGeom>
          <a:noFill/>
          <a:ln w="9525">
            <a:noFill/>
            <a:miter lim="800000"/>
            <a:headEnd/>
            <a:tailEnd/>
          </a:ln>
        </p:spPr>
        <p:txBody>
          <a:bodyPr>
            <a:prstTxWarp prst="textNoShape">
              <a:avLst/>
            </a:prstTxWarp>
            <a:spAutoFit/>
          </a:bodyPr>
          <a:lstStyle/>
          <a:p>
            <a:r>
              <a:rPr lang="en-US"/>
              <a:t>4</a:t>
            </a:r>
          </a:p>
        </p:txBody>
      </p:sp>
      <p:cxnSp>
        <p:nvCxnSpPr>
          <p:cNvPr id="39" name="Straight Connector 38"/>
          <p:cNvCxnSpPr/>
          <p:nvPr/>
        </p:nvCxnSpPr>
        <p:spPr>
          <a:xfrm>
            <a:off x="1600200" y="45720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a:spLocks noChangeArrowheads="1"/>
          </p:cNvSpPr>
          <p:nvPr/>
        </p:nvSpPr>
        <p:spPr bwMode="auto">
          <a:xfrm>
            <a:off x="1295400" y="3352800"/>
            <a:ext cx="152400" cy="369888"/>
          </a:xfrm>
          <a:prstGeom prst="rect">
            <a:avLst/>
          </a:prstGeom>
          <a:noFill/>
          <a:ln w="9525">
            <a:noFill/>
            <a:miter lim="800000"/>
            <a:headEnd/>
            <a:tailEnd/>
          </a:ln>
        </p:spPr>
        <p:txBody>
          <a:bodyPr>
            <a:prstTxWarp prst="textNoShape">
              <a:avLst/>
            </a:prstTxWarp>
            <a:spAutoFit/>
          </a:bodyPr>
          <a:lstStyle/>
          <a:p>
            <a:r>
              <a:rPr lang="en-US"/>
              <a:t>3</a:t>
            </a:r>
          </a:p>
        </p:txBody>
      </p:sp>
      <p:sp>
        <p:nvSpPr>
          <p:cNvPr id="42" name="TextBox 41"/>
          <p:cNvSpPr txBox="1">
            <a:spLocks noChangeArrowheads="1"/>
          </p:cNvSpPr>
          <p:nvPr/>
        </p:nvSpPr>
        <p:spPr bwMode="auto">
          <a:xfrm>
            <a:off x="1295400" y="3810000"/>
            <a:ext cx="152400" cy="369888"/>
          </a:xfrm>
          <a:prstGeom prst="rect">
            <a:avLst/>
          </a:prstGeom>
          <a:noFill/>
          <a:ln w="9525">
            <a:noFill/>
            <a:miter lim="800000"/>
            <a:headEnd/>
            <a:tailEnd/>
          </a:ln>
        </p:spPr>
        <p:txBody>
          <a:bodyPr>
            <a:prstTxWarp prst="textNoShape">
              <a:avLst/>
            </a:prstTxWarp>
            <a:spAutoFit/>
          </a:bodyPr>
          <a:lstStyle/>
          <a:p>
            <a:r>
              <a:rPr lang="en-US"/>
              <a:t>2</a:t>
            </a:r>
          </a:p>
        </p:txBody>
      </p:sp>
      <p:sp>
        <p:nvSpPr>
          <p:cNvPr id="43" name="TextBox 42"/>
          <p:cNvSpPr txBox="1">
            <a:spLocks noChangeArrowheads="1"/>
          </p:cNvSpPr>
          <p:nvPr/>
        </p:nvSpPr>
        <p:spPr bwMode="auto">
          <a:xfrm>
            <a:off x="1295400" y="4343400"/>
            <a:ext cx="152400" cy="369888"/>
          </a:xfrm>
          <a:prstGeom prst="rect">
            <a:avLst/>
          </a:prstGeom>
          <a:noFill/>
          <a:ln w="9525">
            <a:noFill/>
            <a:miter lim="800000"/>
            <a:headEnd/>
            <a:tailEnd/>
          </a:ln>
        </p:spPr>
        <p:txBody>
          <a:bodyPr>
            <a:prstTxWarp prst="textNoShape">
              <a:avLst/>
            </a:prstTxWarp>
            <a:spAutoFit/>
          </a:bodyPr>
          <a:lstStyle/>
          <a:p>
            <a:r>
              <a:rPr lang="en-US"/>
              <a:t>1</a:t>
            </a:r>
          </a:p>
        </p:txBody>
      </p:sp>
      <p:sp>
        <p:nvSpPr>
          <p:cNvPr id="49" name="Rectangle 48"/>
          <p:cNvSpPr/>
          <p:nvPr/>
        </p:nvSpPr>
        <p:spPr>
          <a:xfrm>
            <a:off x="1905000" y="3505200"/>
            <a:ext cx="609600" cy="1447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50" name="TextBox 49"/>
          <p:cNvSpPr txBox="1">
            <a:spLocks noChangeArrowheads="1"/>
          </p:cNvSpPr>
          <p:nvPr/>
        </p:nvSpPr>
        <p:spPr bwMode="auto">
          <a:xfrm>
            <a:off x="4724400" y="3276600"/>
            <a:ext cx="3352800" cy="369888"/>
          </a:xfrm>
          <a:prstGeom prst="rect">
            <a:avLst/>
          </a:prstGeom>
          <a:noFill/>
          <a:ln w="9525">
            <a:noFill/>
            <a:miter lim="800000"/>
            <a:headEnd/>
            <a:tailEnd/>
          </a:ln>
        </p:spPr>
        <p:txBody>
          <a:bodyPr>
            <a:prstTxWarp prst="textNoShape">
              <a:avLst/>
            </a:prstTxWarp>
            <a:spAutoFit/>
          </a:bodyPr>
          <a:lstStyle/>
          <a:p>
            <a:r>
              <a:rPr lang="en-US"/>
              <a:t>Three people prefer Cheese</a:t>
            </a:r>
          </a:p>
        </p:txBody>
      </p:sp>
      <p:sp>
        <p:nvSpPr>
          <p:cNvPr id="52" name="Rectangle 51"/>
          <p:cNvSpPr/>
          <p:nvPr/>
        </p:nvSpPr>
        <p:spPr>
          <a:xfrm>
            <a:off x="3048000" y="3505200"/>
            <a:ext cx="609600" cy="1447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53" name="Rectangle 52"/>
          <p:cNvSpPr/>
          <p:nvPr/>
        </p:nvSpPr>
        <p:spPr>
          <a:xfrm>
            <a:off x="4114800" y="3962400"/>
            <a:ext cx="609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ectangle 54"/>
          <p:cNvSpPr/>
          <p:nvPr/>
        </p:nvSpPr>
        <p:spPr>
          <a:xfrm>
            <a:off x="5181600" y="4495800"/>
            <a:ext cx="6096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57" name="Rectangle 56"/>
          <p:cNvSpPr/>
          <p:nvPr/>
        </p:nvSpPr>
        <p:spPr>
          <a:xfrm>
            <a:off x="6477000" y="4495800"/>
            <a:ext cx="609600" cy="457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
        <p:nvSpPr>
          <p:cNvPr id="60" name="TextBox 59"/>
          <p:cNvSpPr txBox="1"/>
          <p:nvPr/>
        </p:nvSpPr>
        <p:spPr>
          <a:xfrm>
            <a:off x="7010400" y="1524000"/>
            <a:ext cx="1905000" cy="1754188"/>
          </a:xfrm>
          <a:prstGeom prst="rect">
            <a:avLst/>
          </a:prstGeom>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r>
              <a:rPr lang="en-US">
                <a:solidFill>
                  <a:srgbClr val="000000"/>
                </a:solidFill>
                <a:ea typeface="ＭＳ Ｐゴシック" charset="-128"/>
                <a:cs typeface="ＭＳ Ｐゴシック" charset="-128"/>
              </a:rPr>
              <a:t>Steps:</a:t>
            </a: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p:txBody>
      </p:sp>
      <p:sp>
        <p:nvSpPr>
          <p:cNvPr id="61" name="TextBox 60"/>
          <p:cNvSpPr txBox="1">
            <a:spLocks noChangeArrowheads="1"/>
          </p:cNvSpPr>
          <p:nvPr/>
        </p:nvSpPr>
        <p:spPr bwMode="auto">
          <a:xfrm>
            <a:off x="7010400" y="1828800"/>
            <a:ext cx="1676400" cy="369888"/>
          </a:xfrm>
          <a:prstGeom prst="rect">
            <a:avLst/>
          </a:prstGeom>
          <a:noFill/>
          <a:ln w="9525">
            <a:noFill/>
            <a:miter lim="800000"/>
            <a:headEnd/>
            <a:tailEnd/>
          </a:ln>
        </p:spPr>
        <p:txBody>
          <a:bodyPr>
            <a:prstTxWarp prst="textNoShape">
              <a:avLst/>
            </a:prstTxWarp>
            <a:spAutoFit/>
          </a:bodyPr>
          <a:lstStyle/>
          <a:p>
            <a:r>
              <a:rPr lang="en-US"/>
              <a:t>1. Organize</a:t>
            </a:r>
          </a:p>
        </p:txBody>
      </p:sp>
      <p:sp>
        <p:nvSpPr>
          <p:cNvPr id="62" name="TextBox 61"/>
          <p:cNvSpPr txBox="1">
            <a:spLocks noChangeArrowheads="1"/>
          </p:cNvSpPr>
          <p:nvPr/>
        </p:nvSpPr>
        <p:spPr bwMode="auto">
          <a:xfrm>
            <a:off x="7010400" y="2133600"/>
            <a:ext cx="2209800" cy="381000"/>
          </a:xfrm>
          <a:prstGeom prst="rect">
            <a:avLst/>
          </a:prstGeom>
          <a:noFill/>
          <a:ln w="9525">
            <a:noFill/>
            <a:miter lim="800000"/>
            <a:headEnd/>
            <a:tailEnd/>
          </a:ln>
        </p:spPr>
        <p:txBody>
          <a:bodyPr>
            <a:prstTxWarp prst="textNoShape">
              <a:avLst/>
            </a:prstTxWarp>
            <a:spAutoFit/>
          </a:bodyPr>
          <a:lstStyle/>
          <a:p>
            <a:r>
              <a:rPr lang="en-US"/>
              <a:t>2. Create Graph</a:t>
            </a:r>
          </a:p>
        </p:txBody>
      </p:sp>
      <p:sp>
        <p:nvSpPr>
          <p:cNvPr id="63" name="TextBox 62"/>
          <p:cNvSpPr txBox="1">
            <a:spLocks noChangeArrowheads="1"/>
          </p:cNvSpPr>
          <p:nvPr/>
        </p:nvSpPr>
        <p:spPr bwMode="auto">
          <a:xfrm>
            <a:off x="7010400" y="2438400"/>
            <a:ext cx="2209800" cy="381000"/>
          </a:xfrm>
          <a:prstGeom prst="rect">
            <a:avLst/>
          </a:prstGeom>
          <a:noFill/>
          <a:ln w="9525">
            <a:noFill/>
            <a:miter lim="800000"/>
            <a:headEnd/>
            <a:tailEnd/>
          </a:ln>
        </p:spPr>
        <p:txBody>
          <a:bodyPr>
            <a:prstTxWarp prst="textNoShape">
              <a:avLst/>
            </a:prstTxWarp>
            <a:spAutoFit/>
          </a:bodyPr>
          <a:lstStyle/>
          <a:p>
            <a:r>
              <a:rPr lang="en-US"/>
              <a:t>3. Title/Label </a:t>
            </a:r>
          </a:p>
        </p:txBody>
      </p:sp>
      <p:sp>
        <p:nvSpPr>
          <p:cNvPr id="64" name="TextBox 63"/>
          <p:cNvSpPr txBox="1">
            <a:spLocks noChangeArrowheads="1"/>
          </p:cNvSpPr>
          <p:nvPr/>
        </p:nvSpPr>
        <p:spPr bwMode="auto">
          <a:xfrm>
            <a:off x="7010400" y="2743200"/>
            <a:ext cx="2209800" cy="381000"/>
          </a:xfrm>
          <a:prstGeom prst="rect">
            <a:avLst/>
          </a:prstGeom>
          <a:noFill/>
          <a:ln w="9525">
            <a:noFill/>
            <a:miter lim="800000"/>
            <a:headEnd/>
            <a:tailEnd/>
          </a:ln>
        </p:spPr>
        <p:txBody>
          <a:bodyPr>
            <a:prstTxWarp prst="textNoShape">
              <a:avLst/>
            </a:prstTxWarp>
            <a:spAutoFit/>
          </a:bodyPr>
          <a:lstStyle/>
          <a:p>
            <a:r>
              <a:rPr lang="en-US"/>
              <a:t>4. Create Bars</a:t>
            </a:r>
          </a:p>
        </p:txBody>
      </p:sp>
      <p:sp>
        <p:nvSpPr>
          <p:cNvPr id="65" name="TextBox 64">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5" presetClass="exit" presetSubtype="10" fill="hold" grpId="0" nodeType="withEffect">
                                  <p:stCondLst>
                                    <p:cond delay="0"/>
                                  </p:stCondLst>
                                  <p:childTnLst>
                                    <p:animEffect transition="out" filter="checkerboard(across)">
                                      <p:cBhvr>
                                        <p:cTn id="16" dur="500"/>
                                        <p:tgtEl>
                                          <p:spTgt spid="31751"/>
                                        </p:tgtEl>
                                      </p:cBhvr>
                                    </p:animEffect>
                                    <p:set>
                                      <p:cBhvr>
                                        <p:cTn id="17" dur="1" fill="hold">
                                          <p:stCondLst>
                                            <p:cond delay="499"/>
                                          </p:stCondLst>
                                        </p:cTn>
                                        <p:tgtEl>
                                          <p:spTgt spid="3175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0" presetClass="path" presetSubtype="0" accel="50000" decel="50000" fill="hold" grpId="1" nodeType="clickEffect">
                                  <p:stCondLst>
                                    <p:cond delay="0"/>
                                  </p:stCondLst>
                                  <p:childTnLst>
                                    <p:animMotion origin="layout" path="M 3.33333E-6 -4.79769E-6 L -0.14167 -0.12462 " pathEditMode="relative" rAng="0" ptsTypes="AA">
                                      <p:cBhvr>
                                        <p:cTn id="21" dur="2000" fill="hold"/>
                                        <p:tgtEl>
                                          <p:spTgt spid="14"/>
                                        </p:tgtEl>
                                        <p:attrNameLst>
                                          <p:attrName>ppt_x</p:attrName>
                                          <p:attrName>ppt_y</p:attrName>
                                        </p:attrNameLst>
                                      </p:cBhvr>
                                      <p:rCtr x="-7100" y="-6200"/>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xit" presetSubtype="4" fill="hold" grpId="1" nodeType="clickEffect">
                                  <p:stCondLst>
                                    <p:cond delay="0"/>
                                  </p:stCondLst>
                                  <p:childTnLst>
                                    <p:anim calcmode="lin" valueType="num">
                                      <p:cBhvr additive="base">
                                        <p:cTn id="25" dur="500"/>
                                        <p:tgtEl>
                                          <p:spTgt spid="13"/>
                                        </p:tgtEl>
                                        <p:attrNameLst>
                                          <p:attrName>ppt_x</p:attrName>
                                        </p:attrNameLst>
                                      </p:cBhvr>
                                      <p:tavLst>
                                        <p:tav tm="0">
                                          <p:val>
                                            <p:strVal val="ppt_x"/>
                                          </p:val>
                                        </p:tav>
                                        <p:tav tm="100000">
                                          <p:val>
                                            <p:strVal val="ppt_x"/>
                                          </p:val>
                                        </p:tav>
                                      </p:tavLst>
                                    </p:anim>
                                    <p:anim calcmode="lin" valueType="num">
                                      <p:cBhvr additive="base">
                                        <p:cTn id="26" dur="500"/>
                                        <p:tgtEl>
                                          <p:spTgt spid="13"/>
                                        </p:tgtEl>
                                        <p:attrNameLst>
                                          <p:attrName>ppt_y</p:attrName>
                                        </p:attrNameLst>
                                      </p:cBhvr>
                                      <p:tavLst>
                                        <p:tav tm="0">
                                          <p:val>
                                            <p:strVal val="ppt_y"/>
                                          </p:val>
                                        </p:tav>
                                        <p:tav tm="100000">
                                          <p:val>
                                            <p:strVal val="1+ppt_h/2"/>
                                          </p:val>
                                        </p:tav>
                                      </p:tavLst>
                                    </p:anim>
                                    <p:set>
                                      <p:cBhvr>
                                        <p:cTn id="27" dur="1" fill="hold">
                                          <p:stCondLst>
                                            <p:cond delay="499"/>
                                          </p:stCondLst>
                                        </p:cTn>
                                        <p:tgtEl>
                                          <p:spTgt spid="13"/>
                                        </p:tgtEl>
                                        <p:attrNameLst>
                                          <p:attrName>style.visibility</p:attrName>
                                        </p:attrNameLst>
                                      </p:cBhvr>
                                      <p:to>
                                        <p:strVal val="hidden"/>
                                      </p:to>
                                    </p:set>
                                  </p:childTnLst>
                                </p:cTn>
                              </p:par>
                              <p:par>
                                <p:cTn id="28" presetID="3" presetClass="entr" presetSubtype="10" fill="hold" grpId="0" nodeType="with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blinds(horizontal)">
                                      <p:cBhvr>
                                        <p:cTn id="30" dur="500"/>
                                        <p:tgtEl>
                                          <p:spTgt spid="6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blinds(horizontal)">
                                      <p:cBhvr>
                                        <p:cTn id="33" dur="500"/>
                                        <p:tgtEl>
                                          <p:spTgt spid="6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checkerboard(across)">
                                      <p:cBhvr>
                                        <p:cTn id="44" dur="500"/>
                                        <p:tgtEl>
                                          <p:spTgt spid="17"/>
                                        </p:tgtEl>
                                      </p:cBhvr>
                                    </p:animEffect>
                                  </p:childTnLst>
                                </p:cTn>
                              </p:par>
                              <p:par>
                                <p:cTn id="45" presetID="5" presetClass="entr" presetSubtype="1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checkerboard(across)">
                                      <p:cBhvr>
                                        <p:cTn id="52" dur="500"/>
                                        <p:tgtEl>
                                          <p:spTgt spid="22"/>
                                        </p:tgtEl>
                                      </p:cBhvr>
                                    </p:animEffect>
                                  </p:childTnLst>
                                </p:cTn>
                              </p:par>
                              <p:par>
                                <p:cTn id="53" presetID="5" presetClass="entr" presetSubtype="1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checkerboard(across)">
                                      <p:cBhvr>
                                        <p:cTn id="55" dur="500"/>
                                        <p:tgtEl>
                                          <p:spTgt spid="23"/>
                                        </p:tgtEl>
                                      </p:cBhvr>
                                    </p:animEffect>
                                  </p:childTnLst>
                                </p:cTn>
                              </p:par>
                              <p:par>
                                <p:cTn id="56" presetID="5" presetClass="entr" presetSubtype="1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checkerboard(across)">
                                      <p:cBhvr>
                                        <p:cTn id="58" dur="500"/>
                                        <p:tgtEl>
                                          <p:spTgt spid="24"/>
                                        </p:tgtEl>
                                      </p:cBhvr>
                                    </p:animEffect>
                                  </p:childTnLst>
                                </p:cTn>
                              </p:par>
                              <p:par>
                                <p:cTn id="59" presetID="5" presetClass="entr" presetSubtype="1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checkerboard(across)">
                                      <p:cBhvr>
                                        <p:cTn id="61" dur="500"/>
                                        <p:tgtEl>
                                          <p:spTgt spid="25"/>
                                        </p:tgtEl>
                                      </p:cBhvr>
                                    </p:animEffect>
                                  </p:childTnLst>
                                </p:cTn>
                              </p:par>
                              <p:par>
                                <p:cTn id="62" presetID="5" presetClass="entr" presetSubtype="10"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checkerboard(across)">
                                      <p:cBhvr>
                                        <p:cTn id="64" dur="500"/>
                                        <p:tgtEl>
                                          <p:spTgt spid="26"/>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checkerboard(across)">
                                      <p:cBhvr>
                                        <p:cTn id="67" dur="500"/>
                                        <p:tgtEl>
                                          <p:spTgt spid="2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checkerboard(across)">
                                      <p:cBhvr>
                                        <p:cTn id="72" dur="500"/>
                                        <p:tgtEl>
                                          <p:spTgt spid="37"/>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checkerboard(across)">
                                      <p:cBhvr>
                                        <p:cTn id="75" dur="500"/>
                                        <p:tgtEl>
                                          <p:spTgt spid="41"/>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42"/>
                                        </p:tgtEl>
                                        <p:attrNameLst>
                                          <p:attrName>style.visibility</p:attrName>
                                        </p:attrNameLst>
                                      </p:cBhvr>
                                      <p:to>
                                        <p:strVal val="visible"/>
                                      </p:to>
                                    </p:set>
                                    <p:animEffect transition="in" filter="checkerboard(across)">
                                      <p:cBhvr>
                                        <p:cTn id="78" dur="500"/>
                                        <p:tgtEl>
                                          <p:spTgt spid="42"/>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checkerboard(across)">
                                      <p:cBhvr>
                                        <p:cTn id="81" dur="500"/>
                                        <p:tgtEl>
                                          <p:spTgt spid="43"/>
                                        </p:tgtEl>
                                      </p:cBhvr>
                                    </p:animEffect>
                                  </p:childTnLst>
                                </p:cTn>
                              </p:par>
                              <p:par>
                                <p:cTn id="82" presetID="5" presetClass="entr" presetSubtype="10" fill="hold" nodeType="with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checkerboard(across)">
                                      <p:cBhvr>
                                        <p:cTn id="84" dur="500"/>
                                        <p:tgtEl>
                                          <p:spTgt spid="32"/>
                                        </p:tgtEl>
                                      </p:cBhvr>
                                    </p:animEffect>
                                  </p:childTnLst>
                                </p:cTn>
                              </p:par>
                              <p:par>
                                <p:cTn id="85" presetID="5" presetClass="entr" presetSubtype="10" fill="hold" nodeType="with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checkerboard(across)">
                                      <p:cBhvr>
                                        <p:cTn id="87" dur="500"/>
                                        <p:tgtEl>
                                          <p:spTgt spid="31"/>
                                        </p:tgtEl>
                                      </p:cBhvr>
                                    </p:animEffect>
                                  </p:childTnLst>
                                </p:cTn>
                              </p:par>
                              <p:par>
                                <p:cTn id="88" presetID="5" presetClass="entr" presetSubtype="10" fill="hold" nodeType="with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checkerboard(across)">
                                      <p:cBhvr>
                                        <p:cTn id="90" dur="500"/>
                                        <p:tgtEl>
                                          <p:spTgt spid="29"/>
                                        </p:tgtEl>
                                      </p:cBhvr>
                                    </p:animEffect>
                                  </p:childTnLst>
                                </p:cTn>
                              </p:par>
                              <p:par>
                                <p:cTn id="91" presetID="5" presetClass="entr" presetSubtype="10" fill="hold" nodeType="with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checkerboard(across)">
                                      <p:cBhvr>
                                        <p:cTn id="93" dur="500"/>
                                        <p:tgtEl>
                                          <p:spTgt spid="39"/>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xit" presetSubtype="4" fill="hold" grpId="1" nodeType="clickEffect">
                                  <p:stCondLst>
                                    <p:cond delay="0"/>
                                  </p:stCondLst>
                                  <p:childTnLst>
                                    <p:anim calcmode="lin" valueType="num">
                                      <p:cBhvr additive="base">
                                        <p:cTn id="97" dur="500"/>
                                        <p:tgtEl>
                                          <p:spTgt spid="15"/>
                                        </p:tgtEl>
                                        <p:attrNameLst>
                                          <p:attrName>ppt_x</p:attrName>
                                        </p:attrNameLst>
                                      </p:cBhvr>
                                      <p:tavLst>
                                        <p:tav tm="0">
                                          <p:val>
                                            <p:strVal val="ppt_x"/>
                                          </p:val>
                                        </p:tav>
                                        <p:tav tm="100000">
                                          <p:val>
                                            <p:strVal val="ppt_x"/>
                                          </p:val>
                                        </p:tav>
                                      </p:tavLst>
                                    </p:anim>
                                    <p:anim calcmode="lin" valueType="num">
                                      <p:cBhvr additive="base">
                                        <p:cTn id="98" dur="500"/>
                                        <p:tgtEl>
                                          <p:spTgt spid="15"/>
                                        </p:tgtEl>
                                        <p:attrNameLst>
                                          <p:attrName>ppt_y</p:attrName>
                                        </p:attrNameLst>
                                      </p:cBhvr>
                                      <p:tavLst>
                                        <p:tav tm="0">
                                          <p:val>
                                            <p:strVal val="ppt_y"/>
                                          </p:val>
                                        </p:tav>
                                        <p:tav tm="100000">
                                          <p:val>
                                            <p:strVal val="1+ppt_h/2"/>
                                          </p:val>
                                        </p:tav>
                                      </p:tavLst>
                                    </p:anim>
                                    <p:set>
                                      <p:cBhvr>
                                        <p:cTn id="99" dur="1" fill="hold">
                                          <p:stCondLst>
                                            <p:cond delay="499"/>
                                          </p:stCondLst>
                                        </p:cTn>
                                        <p:tgtEl>
                                          <p:spTgt spid="15"/>
                                        </p:tgtEl>
                                        <p:attrNameLst>
                                          <p:attrName>style.visibility</p:attrName>
                                        </p:attrNameLst>
                                      </p:cBhvr>
                                      <p:to>
                                        <p:strVal val="hidden"/>
                                      </p:to>
                                    </p:set>
                                  </p:childTnLst>
                                </p:cTn>
                              </p:par>
                              <p:par>
                                <p:cTn id="100" presetID="3" presetClass="entr" presetSubtype="10"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blinds(horizontal)">
                                      <p:cBhvr>
                                        <p:cTn id="102" dur="500"/>
                                        <p:tgtEl>
                                          <p:spTgt spid="6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44"/>
                                        </p:tgtEl>
                                        <p:attrNameLst>
                                          <p:attrName>style.visibility</p:attrName>
                                        </p:attrNameLst>
                                      </p:cBhvr>
                                      <p:to>
                                        <p:strVal val="visible"/>
                                      </p:to>
                                    </p:set>
                                    <p:anim calcmode="lin" valueType="num">
                                      <p:cBhvr additive="base">
                                        <p:cTn id="107" dur="500" fill="hold"/>
                                        <p:tgtEl>
                                          <p:spTgt spid="44"/>
                                        </p:tgtEl>
                                        <p:attrNameLst>
                                          <p:attrName>ppt_x</p:attrName>
                                        </p:attrNameLst>
                                      </p:cBhvr>
                                      <p:tavLst>
                                        <p:tav tm="0">
                                          <p:val>
                                            <p:strVal val="#ppt_x"/>
                                          </p:val>
                                        </p:tav>
                                        <p:tav tm="100000">
                                          <p:val>
                                            <p:strVal val="#ppt_x"/>
                                          </p:val>
                                        </p:tav>
                                      </p:tavLst>
                                    </p:anim>
                                    <p:anim calcmode="lin" valueType="num">
                                      <p:cBhvr additive="base">
                                        <p:cTn id="10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47"/>
                                        </p:tgtEl>
                                        <p:attrNameLst>
                                          <p:attrName>style.visibility</p:attrName>
                                        </p:attrNameLst>
                                      </p:cBhvr>
                                      <p:to>
                                        <p:strVal val="visible"/>
                                      </p:to>
                                    </p:set>
                                    <p:animEffect transition="in" filter="checkerboard(across)">
                                      <p:cBhvr>
                                        <p:cTn id="113" dur="500"/>
                                        <p:tgtEl>
                                          <p:spTgt spid="47"/>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checkerboard(across)">
                                      <p:cBhvr>
                                        <p:cTn id="116" dur="500"/>
                                        <p:tgtEl>
                                          <p:spTgt spid="46"/>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checkerboard(across)">
                                      <p:cBhvr>
                                        <p:cTn id="119" dur="500"/>
                                        <p:tgtEl>
                                          <p:spTgt spid="45"/>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 presetClass="exit" presetSubtype="4" fill="hold" grpId="1" nodeType="clickEffect">
                                  <p:stCondLst>
                                    <p:cond delay="0"/>
                                  </p:stCondLst>
                                  <p:childTnLst>
                                    <p:anim calcmode="lin" valueType="num">
                                      <p:cBhvr additive="base">
                                        <p:cTn id="123" dur="500"/>
                                        <p:tgtEl>
                                          <p:spTgt spid="44"/>
                                        </p:tgtEl>
                                        <p:attrNameLst>
                                          <p:attrName>ppt_x</p:attrName>
                                        </p:attrNameLst>
                                      </p:cBhvr>
                                      <p:tavLst>
                                        <p:tav tm="0">
                                          <p:val>
                                            <p:strVal val="ppt_x"/>
                                          </p:val>
                                        </p:tav>
                                        <p:tav tm="100000">
                                          <p:val>
                                            <p:strVal val="ppt_x"/>
                                          </p:val>
                                        </p:tav>
                                      </p:tavLst>
                                    </p:anim>
                                    <p:anim calcmode="lin" valueType="num">
                                      <p:cBhvr additive="base">
                                        <p:cTn id="124" dur="500"/>
                                        <p:tgtEl>
                                          <p:spTgt spid="44"/>
                                        </p:tgtEl>
                                        <p:attrNameLst>
                                          <p:attrName>ppt_y</p:attrName>
                                        </p:attrNameLst>
                                      </p:cBhvr>
                                      <p:tavLst>
                                        <p:tav tm="0">
                                          <p:val>
                                            <p:strVal val="ppt_y"/>
                                          </p:val>
                                        </p:tav>
                                        <p:tav tm="100000">
                                          <p:val>
                                            <p:strVal val="1+ppt_h/2"/>
                                          </p:val>
                                        </p:tav>
                                      </p:tavLst>
                                    </p:anim>
                                    <p:set>
                                      <p:cBhvr>
                                        <p:cTn id="125" dur="1" fill="hold">
                                          <p:stCondLst>
                                            <p:cond delay="499"/>
                                          </p:stCondLst>
                                        </p:cTn>
                                        <p:tgtEl>
                                          <p:spTgt spid="44"/>
                                        </p:tgtEl>
                                        <p:attrNameLst>
                                          <p:attrName>style.visibility</p:attrName>
                                        </p:attrNameLst>
                                      </p:cBhvr>
                                      <p:to>
                                        <p:strVal val="hidden"/>
                                      </p:to>
                                    </p:set>
                                  </p:childTnLst>
                                </p:cTn>
                              </p:par>
                              <p:par>
                                <p:cTn id="126" presetID="3" presetClass="entr" presetSubtype="10" fill="hold" grpId="0"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blinds(horizontal)">
                                      <p:cBhvr>
                                        <p:cTn id="128" dur="500"/>
                                        <p:tgtEl>
                                          <p:spTgt spid="63"/>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8"/>
                                        </p:tgtEl>
                                        <p:attrNameLst>
                                          <p:attrName>style.visibility</p:attrName>
                                        </p:attrNameLst>
                                      </p:cBhvr>
                                      <p:to>
                                        <p:strVal val="visible"/>
                                      </p:to>
                                    </p:set>
                                    <p:anim calcmode="lin" valueType="num">
                                      <p:cBhvr additive="base">
                                        <p:cTn id="133" dur="500" fill="hold"/>
                                        <p:tgtEl>
                                          <p:spTgt spid="48"/>
                                        </p:tgtEl>
                                        <p:attrNameLst>
                                          <p:attrName>ppt_x</p:attrName>
                                        </p:attrNameLst>
                                      </p:cBhvr>
                                      <p:tavLst>
                                        <p:tav tm="0">
                                          <p:val>
                                            <p:strVal val="#ppt_x"/>
                                          </p:val>
                                        </p:tav>
                                        <p:tav tm="100000">
                                          <p:val>
                                            <p:strVal val="#ppt_x"/>
                                          </p:val>
                                        </p:tav>
                                      </p:tavLst>
                                    </p:anim>
                                    <p:anim calcmode="lin" valueType="num">
                                      <p:cBhvr additive="base">
                                        <p:cTn id="134" dur="500" fill="hold"/>
                                        <p:tgtEl>
                                          <p:spTgt spid="48"/>
                                        </p:tgtEl>
                                        <p:attrNameLst>
                                          <p:attrName>ppt_y</p:attrName>
                                        </p:attrNameLst>
                                      </p:cBhvr>
                                      <p:tavLst>
                                        <p:tav tm="0">
                                          <p:val>
                                            <p:strVal val="1+#ppt_h/2"/>
                                          </p:val>
                                        </p:tav>
                                        <p:tav tm="100000">
                                          <p:val>
                                            <p:strVal val="#ppt_y"/>
                                          </p:val>
                                        </p:tav>
                                      </p:tavLst>
                                    </p:anim>
                                  </p:childTnLst>
                                </p:cTn>
                              </p:par>
                              <p:par>
                                <p:cTn id="135" presetID="3" presetClass="entr" presetSubtype="1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animEffect transition="in" filter="blinds(horizontal)">
                                      <p:cBhvr>
                                        <p:cTn id="137" dur="500"/>
                                        <p:tgtEl>
                                          <p:spTgt spid="64"/>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51" presetClass="entr" presetSubtype="0" fill="hold" grpId="1" nodeType="clickEffect">
                                  <p:stCondLst>
                                    <p:cond delay="0"/>
                                  </p:stCondLst>
                                  <p:childTnLst>
                                    <p:set>
                                      <p:cBhvr>
                                        <p:cTn id="141" dur="1" fill="hold">
                                          <p:stCondLst>
                                            <p:cond delay="0"/>
                                          </p:stCondLst>
                                        </p:cTn>
                                        <p:tgtEl>
                                          <p:spTgt spid="50"/>
                                        </p:tgtEl>
                                        <p:attrNameLst>
                                          <p:attrName>style.visibility</p:attrName>
                                        </p:attrNameLst>
                                      </p:cBhvr>
                                      <p:to>
                                        <p:strVal val="visible"/>
                                      </p:to>
                                    </p:set>
                                    <p:animEffect transition="in" filter="fade">
                                      <p:cBhvr>
                                        <p:cTn id="142" dur="770" decel="100000"/>
                                        <p:tgtEl>
                                          <p:spTgt spid="50"/>
                                        </p:tgtEl>
                                      </p:cBhvr>
                                    </p:animEffect>
                                    <p:animScale>
                                      <p:cBhvr>
                                        <p:cTn id="143" dur="770" decel="100000"/>
                                        <p:tgtEl>
                                          <p:spTgt spid="50"/>
                                        </p:tgtEl>
                                      </p:cBhvr>
                                      <p:from x="10000" y="10000"/>
                                      <p:to x="200000" y="450000"/>
                                    </p:animScale>
                                    <p:animScale>
                                      <p:cBhvr>
                                        <p:cTn id="144" dur="1230" accel="100000" fill="hold">
                                          <p:stCondLst>
                                            <p:cond delay="770"/>
                                          </p:stCondLst>
                                        </p:cTn>
                                        <p:tgtEl>
                                          <p:spTgt spid="50"/>
                                        </p:tgtEl>
                                      </p:cBhvr>
                                      <p:from x="200000" y="450000"/>
                                      <p:to x="100000" y="100000"/>
                                    </p:animScale>
                                    <p:set>
                                      <p:cBhvr>
                                        <p:cTn id="145" dur="770" fill="hold"/>
                                        <p:tgtEl>
                                          <p:spTgt spid="50"/>
                                        </p:tgtEl>
                                        <p:attrNameLst>
                                          <p:attrName>ppt_x</p:attrName>
                                        </p:attrNameLst>
                                      </p:cBhvr>
                                      <p:to>
                                        <p:strVal val="(0.5)"/>
                                      </p:to>
                                    </p:set>
                                    <p:anim from="(0.5)" to="(#ppt_x)" calcmode="lin" valueType="num">
                                      <p:cBhvr>
                                        <p:cTn id="146" dur="1230" accel="100000" fill="hold">
                                          <p:stCondLst>
                                            <p:cond delay="770"/>
                                          </p:stCondLst>
                                        </p:cTn>
                                        <p:tgtEl>
                                          <p:spTgt spid="50"/>
                                        </p:tgtEl>
                                        <p:attrNameLst>
                                          <p:attrName>ppt_x</p:attrName>
                                        </p:attrNameLst>
                                      </p:cBhvr>
                                    </p:anim>
                                    <p:set>
                                      <p:cBhvr>
                                        <p:cTn id="147" dur="770" fill="hold"/>
                                        <p:tgtEl>
                                          <p:spTgt spid="50"/>
                                        </p:tgtEl>
                                        <p:attrNameLst>
                                          <p:attrName>ppt_y</p:attrName>
                                        </p:attrNameLst>
                                      </p:cBhvr>
                                      <p:to>
                                        <p:strVal val="(#ppt_y+0.4)"/>
                                      </p:to>
                                    </p:set>
                                    <p:anim from="(#ppt_y+0.4)" to="(#ppt_y)" calcmode="lin" valueType="num">
                                      <p:cBhvr>
                                        <p:cTn id="148" dur="1230" accel="100000" fill="hold">
                                          <p:stCondLst>
                                            <p:cond delay="770"/>
                                          </p:stCondLst>
                                        </p:cTn>
                                        <p:tgtEl>
                                          <p:spTgt spid="50"/>
                                        </p:tgtEl>
                                        <p:attrNameLst>
                                          <p:attrName>ppt_y</p:attrName>
                                        </p:attrNameLst>
                                      </p:cBhvr>
                                    </p:anim>
                                  </p:childTnLst>
                                </p:cTn>
                              </p:par>
                              <p:par>
                                <p:cTn id="149" presetID="51" presetClass="entr" presetSubtype="0" fill="hold" grpId="0" nodeType="withEffect">
                                  <p:stCondLst>
                                    <p:cond delay="0"/>
                                  </p:stCondLst>
                                  <p:childTnLst>
                                    <p:set>
                                      <p:cBhvr>
                                        <p:cTn id="150" dur="1" fill="hold">
                                          <p:stCondLst>
                                            <p:cond delay="0"/>
                                          </p:stCondLst>
                                        </p:cTn>
                                        <p:tgtEl>
                                          <p:spTgt spid="49"/>
                                        </p:tgtEl>
                                        <p:attrNameLst>
                                          <p:attrName>style.visibility</p:attrName>
                                        </p:attrNameLst>
                                      </p:cBhvr>
                                      <p:to>
                                        <p:strVal val="visible"/>
                                      </p:to>
                                    </p:set>
                                    <p:animEffect transition="in" filter="fade">
                                      <p:cBhvr>
                                        <p:cTn id="151" dur="770" decel="100000"/>
                                        <p:tgtEl>
                                          <p:spTgt spid="49"/>
                                        </p:tgtEl>
                                      </p:cBhvr>
                                    </p:animEffect>
                                    <p:animScale>
                                      <p:cBhvr>
                                        <p:cTn id="152" dur="770" decel="100000"/>
                                        <p:tgtEl>
                                          <p:spTgt spid="49"/>
                                        </p:tgtEl>
                                      </p:cBhvr>
                                      <p:from x="10000" y="10000"/>
                                      <p:to x="200000" y="450000"/>
                                    </p:animScale>
                                    <p:animScale>
                                      <p:cBhvr>
                                        <p:cTn id="153" dur="1230" accel="100000" fill="hold">
                                          <p:stCondLst>
                                            <p:cond delay="770"/>
                                          </p:stCondLst>
                                        </p:cTn>
                                        <p:tgtEl>
                                          <p:spTgt spid="49"/>
                                        </p:tgtEl>
                                      </p:cBhvr>
                                      <p:from x="200000" y="450000"/>
                                      <p:to x="100000" y="100000"/>
                                    </p:animScale>
                                    <p:set>
                                      <p:cBhvr>
                                        <p:cTn id="154" dur="770" fill="hold"/>
                                        <p:tgtEl>
                                          <p:spTgt spid="49"/>
                                        </p:tgtEl>
                                        <p:attrNameLst>
                                          <p:attrName>ppt_x</p:attrName>
                                        </p:attrNameLst>
                                      </p:cBhvr>
                                      <p:to>
                                        <p:strVal val="(0.5)"/>
                                      </p:to>
                                    </p:set>
                                    <p:anim from="(0.5)" to="(#ppt_x)" calcmode="lin" valueType="num">
                                      <p:cBhvr>
                                        <p:cTn id="155" dur="1230" accel="100000" fill="hold">
                                          <p:stCondLst>
                                            <p:cond delay="770"/>
                                          </p:stCondLst>
                                        </p:cTn>
                                        <p:tgtEl>
                                          <p:spTgt spid="49"/>
                                        </p:tgtEl>
                                        <p:attrNameLst>
                                          <p:attrName>ppt_x</p:attrName>
                                        </p:attrNameLst>
                                      </p:cBhvr>
                                    </p:anim>
                                    <p:set>
                                      <p:cBhvr>
                                        <p:cTn id="156" dur="770" fill="hold"/>
                                        <p:tgtEl>
                                          <p:spTgt spid="49"/>
                                        </p:tgtEl>
                                        <p:attrNameLst>
                                          <p:attrName>ppt_y</p:attrName>
                                        </p:attrNameLst>
                                      </p:cBhvr>
                                      <p:to>
                                        <p:strVal val="(#ppt_y+0.4)"/>
                                      </p:to>
                                    </p:set>
                                    <p:anim from="(#ppt_y+0.4)" to="(#ppt_y)" calcmode="lin" valueType="num">
                                      <p:cBhvr>
                                        <p:cTn id="157" dur="1230" accel="100000" fill="hold">
                                          <p:stCondLst>
                                            <p:cond delay="770"/>
                                          </p:stCondLst>
                                        </p:cTn>
                                        <p:tgtEl>
                                          <p:spTgt spid="49"/>
                                        </p:tgtEl>
                                        <p:attrNameLst>
                                          <p:attrName>ppt_y</p:attrName>
                                        </p:attrNameLst>
                                      </p:cBhvr>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5" presetClass="exit" presetSubtype="10" fill="hold" grpId="0" nodeType="clickEffect">
                                  <p:stCondLst>
                                    <p:cond delay="0"/>
                                  </p:stCondLst>
                                  <p:childTnLst>
                                    <p:animEffect transition="out" filter="checkerboard(across)">
                                      <p:cBhvr>
                                        <p:cTn id="161" dur="500"/>
                                        <p:tgtEl>
                                          <p:spTgt spid="50"/>
                                        </p:tgtEl>
                                      </p:cBhvr>
                                    </p:animEffect>
                                    <p:set>
                                      <p:cBhvr>
                                        <p:cTn id="162" dur="1" fill="hold">
                                          <p:stCondLst>
                                            <p:cond delay="499"/>
                                          </p:stCondLst>
                                        </p:cTn>
                                        <p:tgtEl>
                                          <p:spTgt spid="50"/>
                                        </p:tgtEl>
                                        <p:attrNameLst>
                                          <p:attrName>style.visibility</p:attrName>
                                        </p:attrNameLst>
                                      </p:cBhvr>
                                      <p:to>
                                        <p:strVal val="hidden"/>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51" presetClass="entr" presetSubtype="0" fill="hold" grpId="0" nodeType="click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fade">
                                      <p:cBhvr>
                                        <p:cTn id="167" dur="770" decel="100000"/>
                                        <p:tgtEl>
                                          <p:spTgt spid="51"/>
                                        </p:tgtEl>
                                      </p:cBhvr>
                                    </p:animEffect>
                                    <p:animScale>
                                      <p:cBhvr>
                                        <p:cTn id="168" dur="770" decel="100000"/>
                                        <p:tgtEl>
                                          <p:spTgt spid="51"/>
                                        </p:tgtEl>
                                      </p:cBhvr>
                                      <p:from x="10000" y="10000"/>
                                      <p:to x="200000" y="450000"/>
                                    </p:animScale>
                                    <p:animScale>
                                      <p:cBhvr>
                                        <p:cTn id="169" dur="1230" accel="100000" fill="hold">
                                          <p:stCondLst>
                                            <p:cond delay="770"/>
                                          </p:stCondLst>
                                        </p:cTn>
                                        <p:tgtEl>
                                          <p:spTgt spid="51"/>
                                        </p:tgtEl>
                                      </p:cBhvr>
                                      <p:from x="200000" y="450000"/>
                                      <p:to x="100000" y="100000"/>
                                    </p:animScale>
                                    <p:set>
                                      <p:cBhvr>
                                        <p:cTn id="170" dur="770" fill="hold"/>
                                        <p:tgtEl>
                                          <p:spTgt spid="51"/>
                                        </p:tgtEl>
                                        <p:attrNameLst>
                                          <p:attrName>ppt_x</p:attrName>
                                        </p:attrNameLst>
                                      </p:cBhvr>
                                      <p:to>
                                        <p:strVal val="(0.5)"/>
                                      </p:to>
                                    </p:set>
                                    <p:anim from="(0.5)" to="(#ppt_x)" calcmode="lin" valueType="num">
                                      <p:cBhvr>
                                        <p:cTn id="171" dur="1230" accel="100000" fill="hold">
                                          <p:stCondLst>
                                            <p:cond delay="770"/>
                                          </p:stCondLst>
                                        </p:cTn>
                                        <p:tgtEl>
                                          <p:spTgt spid="51"/>
                                        </p:tgtEl>
                                        <p:attrNameLst>
                                          <p:attrName>ppt_x</p:attrName>
                                        </p:attrNameLst>
                                      </p:cBhvr>
                                    </p:anim>
                                    <p:set>
                                      <p:cBhvr>
                                        <p:cTn id="172" dur="770" fill="hold"/>
                                        <p:tgtEl>
                                          <p:spTgt spid="51"/>
                                        </p:tgtEl>
                                        <p:attrNameLst>
                                          <p:attrName>ppt_y</p:attrName>
                                        </p:attrNameLst>
                                      </p:cBhvr>
                                      <p:to>
                                        <p:strVal val="(#ppt_y+0.4)"/>
                                      </p:to>
                                    </p:set>
                                    <p:anim from="(#ppt_y+0.4)" to="(#ppt_y)" calcmode="lin" valueType="num">
                                      <p:cBhvr>
                                        <p:cTn id="173" dur="1230" accel="100000" fill="hold">
                                          <p:stCondLst>
                                            <p:cond delay="770"/>
                                          </p:stCondLst>
                                        </p:cTn>
                                        <p:tgtEl>
                                          <p:spTgt spid="51"/>
                                        </p:tgtEl>
                                        <p:attrNameLst>
                                          <p:attrName>ppt_y</p:attrName>
                                        </p:attrNameLst>
                                      </p:cBhvr>
                                    </p:anim>
                                  </p:childTnLst>
                                </p:cTn>
                              </p:par>
                              <p:par>
                                <p:cTn id="174" presetID="51" presetClass="entr" presetSubtype="0" fill="hold" grpId="0" nodeType="withEffect">
                                  <p:stCondLst>
                                    <p:cond delay="0"/>
                                  </p:stCondLst>
                                  <p:childTnLst>
                                    <p:set>
                                      <p:cBhvr>
                                        <p:cTn id="175" dur="1" fill="hold">
                                          <p:stCondLst>
                                            <p:cond delay="0"/>
                                          </p:stCondLst>
                                        </p:cTn>
                                        <p:tgtEl>
                                          <p:spTgt spid="52"/>
                                        </p:tgtEl>
                                        <p:attrNameLst>
                                          <p:attrName>style.visibility</p:attrName>
                                        </p:attrNameLst>
                                      </p:cBhvr>
                                      <p:to>
                                        <p:strVal val="visible"/>
                                      </p:to>
                                    </p:set>
                                    <p:animEffect transition="in" filter="fade">
                                      <p:cBhvr>
                                        <p:cTn id="176" dur="770" decel="100000"/>
                                        <p:tgtEl>
                                          <p:spTgt spid="52"/>
                                        </p:tgtEl>
                                      </p:cBhvr>
                                    </p:animEffect>
                                    <p:animScale>
                                      <p:cBhvr>
                                        <p:cTn id="177" dur="770" decel="100000"/>
                                        <p:tgtEl>
                                          <p:spTgt spid="52"/>
                                        </p:tgtEl>
                                      </p:cBhvr>
                                      <p:from x="10000" y="10000"/>
                                      <p:to x="200000" y="450000"/>
                                    </p:animScale>
                                    <p:animScale>
                                      <p:cBhvr>
                                        <p:cTn id="178" dur="1230" accel="100000" fill="hold">
                                          <p:stCondLst>
                                            <p:cond delay="770"/>
                                          </p:stCondLst>
                                        </p:cTn>
                                        <p:tgtEl>
                                          <p:spTgt spid="52"/>
                                        </p:tgtEl>
                                      </p:cBhvr>
                                      <p:from x="200000" y="450000"/>
                                      <p:to x="100000" y="100000"/>
                                    </p:animScale>
                                    <p:set>
                                      <p:cBhvr>
                                        <p:cTn id="179" dur="770" fill="hold"/>
                                        <p:tgtEl>
                                          <p:spTgt spid="52"/>
                                        </p:tgtEl>
                                        <p:attrNameLst>
                                          <p:attrName>ppt_x</p:attrName>
                                        </p:attrNameLst>
                                      </p:cBhvr>
                                      <p:to>
                                        <p:strVal val="(0.5)"/>
                                      </p:to>
                                    </p:set>
                                    <p:anim from="(0.5)" to="(#ppt_x)" calcmode="lin" valueType="num">
                                      <p:cBhvr>
                                        <p:cTn id="180" dur="1230" accel="100000" fill="hold">
                                          <p:stCondLst>
                                            <p:cond delay="770"/>
                                          </p:stCondLst>
                                        </p:cTn>
                                        <p:tgtEl>
                                          <p:spTgt spid="52"/>
                                        </p:tgtEl>
                                        <p:attrNameLst>
                                          <p:attrName>ppt_x</p:attrName>
                                        </p:attrNameLst>
                                      </p:cBhvr>
                                    </p:anim>
                                    <p:set>
                                      <p:cBhvr>
                                        <p:cTn id="181" dur="770" fill="hold"/>
                                        <p:tgtEl>
                                          <p:spTgt spid="52"/>
                                        </p:tgtEl>
                                        <p:attrNameLst>
                                          <p:attrName>ppt_y</p:attrName>
                                        </p:attrNameLst>
                                      </p:cBhvr>
                                      <p:to>
                                        <p:strVal val="(#ppt_y+0.4)"/>
                                      </p:to>
                                    </p:set>
                                    <p:anim from="(#ppt_y+0.4)" to="(#ppt_y)" calcmode="lin" valueType="num">
                                      <p:cBhvr>
                                        <p:cTn id="182" dur="1230" accel="100000" fill="hold">
                                          <p:stCondLst>
                                            <p:cond delay="770"/>
                                          </p:stCondLst>
                                        </p:cTn>
                                        <p:tgtEl>
                                          <p:spTgt spid="52"/>
                                        </p:tgtEl>
                                        <p:attrNameLst>
                                          <p:attrName>ppt_y</p:attrName>
                                        </p:attrNameLst>
                                      </p:cBhvr>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5" presetClass="exit" presetSubtype="10" fill="hold" grpId="1" nodeType="clickEffect">
                                  <p:stCondLst>
                                    <p:cond delay="0"/>
                                  </p:stCondLst>
                                  <p:childTnLst>
                                    <p:animEffect transition="out" filter="checkerboard(across)">
                                      <p:cBhvr>
                                        <p:cTn id="186" dur="500"/>
                                        <p:tgtEl>
                                          <p:spTgt spid="51"/>
                                        </p:tgtEl>
                                      </p:cBhvr>
                                    </p:animEffect>
                                    <p:set>
                                      <p:cBhvr>
                                        <p:cTn id="187" dur="1" fill="hold">
                                          <p:stCondLst>
                                            <p:cond delay="499"/>
                                          </p:stCondLst>
                                        </p:cTn>
                                        <p:tgtEl>
                                          <p:spTgt spid="51"/>
                                        </p:tgtEl>
                                        <p:attrNameLst>
                                          <p:attrName>style.visibility</p:attrName>
                                        </p:attrNameLst>
                                      </p:cBhvr>
                                      <p:to>
                                        <p:strVal val="hidden"/>
                                      </p:to>
                                    </p:se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51" presetClass="entr" presetSubtype="0" fill="hold" grpId="0" nodeType="clickEffect">
                                  <p:stCondLst>
                                    <p:cond delay="0"/>
                                  </p:stCondLst>
                                  <p:childTnLst>
                                    <p:set>
                                      <p:cBhvr>
                                        <p:cTn id="191" dur="1" fill="hold">
                                          <p:stCondLst>
                                            <p:cond delay="0"/>
                                          </p:stCondLst>
                                        </p:cTn>
                                        <p:tgtEl>
                                          <p:spTgt spid="54"/>
                                        </p:tgtEl>
                                        <p:attrNameLst>
                                          <p:attrName>style.visibility</p:attrName>
                                        </p:attrNameLst>
                                      </p:cBhvr>
                                      <p:to>
                                        <p:strVal val="visible"/>
                                      </p:to>
                                    </p:set>
                                    <p:animEffect transition="in" filter="fade">
                                      <p:cBhvr>
                                        <p:cTn id="192" dur="770" decel="100000"/>
                                        <p:tgtEl>
                                          <p:spTgt spid="54"/>
                                        </p:tgtEl>
                                      </p:cBhvr>
                                    </p:animEffect>
                                    <p:animScale>
                                      <p:cBhvr>
                                        <p:cTn id="193" dur="770" decel="100000"/>
                                        <p:tgtEl>
                                          <p:spTgt spid="54"/>
                                        </p:tgtEl>
                                      </p:cBhvr>
                                      <p:from x="10000" y="10000"/>
                                      <p:to x="200000" y="450000"/>
                                    </p:animScale>
                                    <p:animScale>
                                      <p:cBhvr>
                                        <p:cTn id="194" dur="1230" accel="100000" fill="hold">
                                          <p:stCondLst>
                                            <p:cond delay="770"/>
                                          </p:stCondLst>
                                        </p:cTn>
                                        <p:tgtEl>
                                          <p:spTgt spid="54"/>
                                        </p:tgtEl>
                                      </p:cBhvr>
                                      <p:from x="200000" y="450000"/>
                                      <p:to x="100000" y="100000"/>
                                    </p:animScale>
                                    <p:set>
                                      <p:cBhvr>
                                        <p:cTn id="195" dur="770" fill="hold"/>
                                        <p:tgtEl>
                                          <p:spTgt spid="54"/>
                                        </p:tgtEl>
                                        <p:attrNameLst>
                                          <p:attrName>ppt_x</p:attrName>
                                        </p:attrNameLst>
                                      </p:cBhvr>
                                      <p:to>
                                        <p:strVal val="(0.5)"/>
                                      </p:to>
                                    </p:set>
                                    <p:anim from="(0.5)" to="(#ppt_x)" calcmode="lin" valueType="num">
                                      <p:cBhvr>
                                        <p:cTn id="196" dur="1230" accel="100000" fill="hold">
                                          <p:stCondLst>
                                            <p:cond delay="770"/>
                                          </p:stCondLst>
                                        </p:cTn>
                                        <p:tgtEl>
                                          <p:spTgt spid="54"/>
                                        </p:tgtEl>
                                        <p:attrNameLst>
                                          <p:attrName>ppt_x</p:attrName>
                                        </p:attrNameLst>
                                      </p:cBhvr>
                                    </p:anim>
                                    <p:set>
                                      <p:cBhvr>
                                        <p:cTn id="197" dur="770" fill="hold"/>
                                        <p:tgtEl>
                                          <p:spTgt spid="54"/>
                                        </p:tgtEl>
                                        <p:attrNameLst>
                                          <p:attrName>ppt_y</p:attrName>
                                        </p:attrNameLst>
                                      </p:cBhvr>
                                      <p:to>
                                        <p:strVal val="(#ppt_y+0.4)"/>
                                      </p:to>
                                    </p:set>
                                    <p:anim from="(#ppt_y+0.4)" to="(#ppt_y)" calcmode="lin" valueType="num">
                                      <p:cBhvr>
                                        <p:cTn id="198" dur="1230" accel="100000" fill="hold">
                                          <p:stCondLst>
                                            <p:cond delay="770"/>
                                          </p:stCondLst>
                                        </p:cTn>
                                        <p:tgtEl>
                                          <p:spTgt spid="54"/>
                                        </p:tgtEl>
                                        <p:attrNameLst>
                                          <p:attrName>ppt_y</p:attrName>
                                        </p:attrNameLst>
                                      </p:cBhvr>
                                    </p:anim>
                                  </p:childTnLst>
                                </p:cTn>
                              </p:par>
                              <p:par>
                                <p:cTn id="199" presetID="51" presetClass="entr" presetSubtype="0" fill="hold" grpId="0" nodeType="withEffect">
                                  <p:stCondLst>
                                    <p:cond delay="0"/>
                                  </p:stCondLst>
                                  <p:childTnLst>
                                    <p:set>
                                      <p:cBhvr>
                                        <p:cTn id="200" dur="1" fill="hold">
                                          <p:stCondLst>
                                            <p:cond delay="0"/>
                                          </p:stCondLst>
                                        </p:cTn>
                                        <p:tgtEl>
                                          <p:spTgt spid="53"/>
                                        </p:tgtEl>
                                        <p:attrNameLst>
                                          <p:attrName>style.visibility</p:attrName>
                                        </p:attrNameLst>
                                      </p:cBhvr>
                                      <p:to>
                                        <p:strVal val="visible"/>
                                      </p:to>
                                    </p:set>
                                    <p:animEffect transition="in" filter="fade">
                                      <p:cBhvr>
                                        <p:cTn id="201" dur="770" decel="100000"/>
                                        <p:tgtEl>
                                          <p:spTgt spid="53"/>
                                        </p:tgtEl>
                                      </p:cBhvr>
                                    </p:animEffect>
                                    <p:animScale>
                                      <p:cBhvr>
                                        <p:cTn id="202" dur="770" decel="100000"/>
                                        <p:tgtEl>
                                          <p:spTgt spid="53"/>
                                        </p:tgtEl>
                                      </p:cBhvr>
                                      <p:from x="10000" y="10000"/>
                                      <p:to x="200000" y="450000"/>
                                    </p:animScale>
                                    <p:animScale>
                                      <p:cBhvr>
                                        <p:cTn id="203" dur="1230" accel="100000" fill="hold">
                                          <p:stCondLst>
                                            <p:cond delay="770"/>
                                          </p:stCondLst>
                                        </p:cTn>
                                        <p:tgtEl>
                                          <p:spTgt spid="53"/>
                                        </p:tgtEl>
                                      </p:cBhvr>
                                      <p:from x="200000" y="450000"/>
                                      <p:to x="100000" y="100000"/>
                                    </p:animScale>
                                    <p:set>
                                      <p:cBhvr>
                                        <p:cTn id="204" dur="770" fill="hold"/>
                                        <p:tgtEl>
                                          <p:spTgt spid="53"/>
                                        </p:tgtEl>
                                        <p:attrNameLst>
                                          <p:attrName>ppt_x</p:attrName>
                                        </p:attrNameLst>
                                      </p:cBhvr>
                                      <p:to>
                                        <p:strVal val="(0.5)"/>
                                      </p:to>
                                    </p:set>
                                    <p:anim from="(0.5)" to="(#ppt_x)" calcmode="lin" valueType="num">
                                      <p:cBhvr>
                                        <p:cTn id="205" dur="1230" accel="100000" fill="hold">
                                          <p:stCondLst>
                                            <p:cond delay="770"/>
                                          </p:stCondLst>
                                        </p:cTn>
                                        <p:tgtEl>
                                          <p:spTgt spid="53"/>
                                        </p:tgtEl>
                                        <p:attrNameLst>
                                          <p:attrName>ppt_x</p:attrName>
                                        </p:attrNameLst>
                                      </p:cBhvr>
                                    </p:anim>
                                    <p:set>
                                      <p:cBhvr>
                                        <p:cTn id="206" dur="770" fill="hold"/>
                                        <p:tgtEl>
                                          <p:spTgt spid="53"/>
                                        </p:tgtEl>
                                        <p:attrNameLst>
                                          <p:attrName>ppt_y</p:attrName>
                                        </p:attrNameLst>
                                      </p:cBhvr>
                                      <p:to>
                                        <p:strVal val="(#ppt_y+0.4)"/>
                                      </p:to>
                                    </p:set>
                                    <p:anim from="(#ppt_y+0.4)" to="(#ppt_y)" calcmode="lin" valueType="num">
                                      <p:cBhvr>
                                        <p:cTn id="207" dur="1230" accel="100000" fill="hold">
                                          <p:stCondLst>
                                            <p:cond delay="770"/>
                                          </p:stCondLst>
                                        </p:cTn>
                                        <p:tgtEl>
                                          <p:spTgt spid="53"/>
                                        </p:tgtEl>
                                        <p:attrNameLst>
                                          <p:attrName>ppt_y</p:attrName>
                                        </p:attrNameLst>
                                      </p:cBhvr>
                                    </p:anim>
                                  </p:childTnLst>
                                </p:cTn>
                              </p:par>
                            </p:childTnLst>
                          </p:cTn>
                        </p:par>
                      </p:childTnLst>
                    </p:cTn>
                  </p:par>
                  <p:par>
                    <p:cTn id="208" fill="hold" nodeType="clickPar">
                      <p:stCondLst>
                        <p:cond delay="indefinite"/>
                      </p:stCondLst>
                      <p:childTnLst>
                        <p:par>
                          <p:cTn id="209" fill="hold" nodeType="withGroup">
                            <p:stCondLst>
                              <p:cond delay="0"/>
                            </p:stCondLst>
                            <p:childTnLst>
                              <p:par>
                                <p:cTn id="210" presetID="5" presetClass="exit" presetSubtype="10" fill="hold" grpId="1" nodeType="clickEffect">
                                  <p:stCondLst>
                                    <p:cond delay="0"/>
                                  </p:stCondLst>
                                  <p:childTnLst>
                                    <p:animEffect transition="out" filter="checkerboard(across)">
                                      <p:cBhvr>
                                        <p:cTn id="211" dur="500"/>
                                        <p:tgtEl>
                                          <p:spTgt spid="54"/>
                                        </p:tgtEl>
                                      </p:cBhvr>
                                    </p:animEffect>
                                    <p:set>
                                      <p:cBhvr>
                                        <p:cTn id="212" dur="1" fill="hold">
                                          <p:stCondLst>
                                            <p:cond delay="499"/>
                                          </p:stCondLst>
                                        </p:cTn>
                                        <p:tgtEl>
                                          <p:spTgt spid="54"/>
                                        </p:tgtEl>
                                        <p:attrNameLst>
                                          <p:attrName>style.visibility</p:attrName>
                                        </p:attrNameLst>
                                      </p:cBhvr>
                                      <p:to>
                                        <p:strVal val="hidden"/>
                                      </p:to>
                                    </p:se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51" presetClass="entr" presetSubtype="0" fill="hold" grpId="0" nodeType="clickEffect">
                                  <p:stCondLst>
                                    <p:cond delay="0"/>
                                  </p:stCondLst>
                                  <p:childTnLst>
                                    <p:set>
                                      <p:cBhvr>
                                        <p:cTn id="216" dur="1" fill="hold">
                                          <p:stCondLst>
                                            <p:cond delay="0"/>
                                          </p:stCondLst>
                                        </p:cTn>
                                        <p:tgtEl>
                                          <p:spTgt spid="56"/>
                                        </p:tgtEl>
                                        <p:attrNameLst>
                                          <p:attrName>style.visibility</p:attrName>
                                        </p:attrNameLst>
                                      </p:cBhvr>
                                      <p:to>
                                        <p:strVal val="visible"/>
                                      </p:to>
                                    </p:set>
                                    <p:animEffect transition="in" filter="fade">
                                      <p:cBhvr>
                                        <p:cTn id="217" dur="770" decel="100000"/>
                                        <p:tgtEl>
                                          <p:spTgt spid="56"/>
                                        </p:tgtEl>
                                      </p:cBhvr>
                                    </p:animEffect>
                                    <p:animScale>
                                      <p:cBhvr>
                                        <p:cTn id="218" dur="770" decel="100000"/>
                                        <p:tgtEl>
                                          <p:spTgt spid="56"/>
                                        </p:tgtEl>
                                      </p:cBhvr>
                                      <p:from x="10000" y="10000"/>
                                      <p:to x="200000" y="450000"/>
                                    </p:animScale>
                                    <p:animScale>
                                      <p:cBhvr>
                                        <p:cTn id="219" dur="1230" accel="100000" fill="hold">
                                          <p:stCondLst>
                                            <p:cond delay="770"/>
                                          </p:stCondLst>
                                        </p:cTn>
                                        <p:tgtEl>
                                          <p:spTgt spid="56"/>
                                        </p:tgtEl>
                                      </p:cBhvr>
                                      <p:from x="200000" y="450000"/>
                                      <p:to x="100000" y="100000"/>
                                    </p:animScale>
                                    <p:set>
                                      <p:cBhvr>
                                        <p:cTn id="220" dur="770" fill="hold"/>
                                        <p:tgtEl>
                                          <p:spTgt spid="56"/>
                                        </p:tgtEl>
                                        <p:attrNameLst>
                                          <p:attrName>ppt_x</p:attrName>
                                        </p:attrNameLst>
                                      </p:cBhvr>
                                      <p:to>
                                        <p:strVal val="(0.5)"/>
                                      </p:to>
                                    </p:set>
                                    <p:anim from="(0.5)" to="(#ppt_x)" calcmode="lin" valueType="num">
                                      <p:cBhvr>
                                        <p:cTn id="221" dur="1230" accel="100000" fill="hold">
                                          <p:stCondLst>
                                            <p:cond delay="770"/>
                                          </p:stCondLst>
                                        </p:cTn>
                                        <p:tgtEl>
                                          <p:spTgt spid="56"/>
                                        </p:tgtEl>
                                        <p:attrNameLst>
                                          <p:attrName>ppt_x</p:attrName>
                                        </p:attrNameLst>
                                      </p:cBhvr>
                                    </p:anim>
                                    <p:set>
                                      <p:cBhvr>
                                        <p:cTn id="222" dur="770" fill="hold"/>
                                        <p:tgtEl>
                                          <p:spTgt spid="56"/>
                                        </p:tgtEl>
                                        <p:attrNameLst>
                                          <p:attrName>ppt_y</p:attrName>
                                        </p:attrNameLst>
                                      </p:cBhvr>
                                      <p:to>
                                        <p:strVal val="(#ppt_y+0.4)"/>
                                      </p:to>
                                    </p:set>
                                    <p:anim from="(#ppt_y+0.4)" to="(#ppt_y)" calcmode="lin" valueType="num">
                                      <p:cBhvr>
                                        <p:cTn id="223" dur="1230" accel="100000" fill="hold">
                                          <p:stCondLst>
                                            <p:cond delay="770"/>
                                          </p:stCondLst>
                                        </p:cTn>
                                        <p:tgtEl>
                                          <p:spTgt spid="56"/>
                                        </p:tgtEl>
                                        <p:attrNameLst>
                                          <p:attrName>ppt_y</p:attrName>
                                        </p:attrNameLst>
                                      </p:cBhvr>
                                    </p:anim>
                                  </p:childTnLst>
                                </p:cTn>
                              </p:par>
                              <p:par>
                                <p:cTn id="224" presetID="51" presetClass="entr" presetSubtype="0" fill="hold" grpId="0" nodeType="withEffect">
                                  <p:stCondLst>
                                    <p:cond delay="0"/>
                                  </p:stCondLst>
                                  <p:childTnLst>
                                    <p:set>
                                      <p:cBhvr>
                                        <p:cTn id="225" dur="1" fill="hold">
                                          <p:stCondLst>
                                            <p:cond delay="0"/>
                                          </p:stCondLst>
                                        </p:cTn>
                                        <p:tgtEl>
                                          <p:spTgt spid="55"/>
                                        </p:tgtEl>
                                        <p:attrNameLst>
                                          <p:attrName>style.visibility</p:attrName>
                                        </p:attrNameLst>
                                      </p:cBhvr>
                                      <p:to>
                                        <p:strVal val="visible"/>
                                      </p:to>
                                    </p:set>
                                    <p:animEffect transition="in" filter="fade">
                                      <p:cBhvr>
                                        <p:cTn id="226" dur="770" decel="100000"/>
                                        <p:tgtEl>
                                          <p:spTgt spid="55"/>
                                        </p:tgtEl>
                                      </p:cBhvr>
                                    </p:animEffect>
                                    <p:animScale>
                                      <p:cBhvr>
                                        <p:cTn id="227" dur="770" decel="100000"/>
                                        <p:tgtEl>
                                          <p:spTgt spid="55"/>
                                        </p:tgtEl>
                                      </p:cBhvr>
                                      <p:from x="10000" y="10000"/>
                                      <p:to x="200000" y="450000"/>
                                    </p:animScale>
                                    <p:animScale>
                                      <p:cBhvr>
                                        <p:cTn id="228" dur="1230" accel="100000" fill="hold">
                                          <p:stCondLst>
                                            <p:cond delay="770"/>
                                          </p:stCondLst>
                                        </p:cTn>
                                        <p:tgtEl>
                                          <p:spTgt spid="55"/>
                                        </p:tgtEl>
                                      </p:cBhvr>
                                      <p:from x="200000" y="450000"/>
                                      <p:to x="100000" y="100000"/>
                                    </p:animScale>
                                    <p:set>
                                      <p:cBhvr>
                                        <p:cTn id="229" dur="770" fill="hold"/>
                                        <p:tgtEl>
                                          <p:spTgt spid="55"/>
                                        </p:tgtEl>
                                        <p:attrNameLst>
                                          <p:attrName>ppt_x</p:attrName>
                                        </p:attrNameLst>
                                      </p:cBhvr>
                                      <p:to>
                                        <p:strVal val="(0.5)"/>
                                      </p:to>
                                    </p:set>
                                    <p:anim from="(0.5)" to="(#ppt_x)" calcmode="lin" valueType="num">
                                      <p:cBhvr>
                                        <p:cTn id="230" dur="1230" accel="100000" fill="hold">
                                          <p:stCondLst>
                                            <p:cond delay="770"/>
                                          </p:stCondLst>
                                        </p:cTn>
                                        <p:tgtEl>
                                          <p:spTgt spid="55"/>
                                        </p:tgtEl>
                                        <p:attrNameLst>
                                          <p:attrName>ppt_x</p:attrName>
                                        </p:attrNameLst>
                                      </p:cBhvr>
                                    </p:anim>
                                    <p:set>
                                      <p:cBhvr>
                                        <p:cTn id="231" dur="770" fill="hold"/>
                                        <p:tgtEl>
                                          <p:spTgt spid="55"/>
                                        </p:tgtEl>
                                        <p:attrNameLst>
                                          <p:attrName>ppt_y</p:attrName>
                                        </p:attrNameLst>
                                      </p:cBhvr>
                                      <p:to>
                                        <p:strVal val="(#ppt_y+0.4)"/>
                                      </p:to>
                                    </p:set>
                                    <p:anim from="(#ppt_y+0.4)" to="(#ppt_y)" calcmode="lin" valueType="num">
                                      <p:cBhvr>
                                        <p:cTn id="232" dur="1230" accel="100000" fill="hold">
                                          <p:stCondLst>
                                            <p:cond delay="770"/>
                                          </p:stCondLst>
                                        </p:cTn>
                                        <p:tgtEl>
                                          <p:spTgt spid="55"/>
                                        </p:tgtEl>
                                        <p:attrNameLst>
                                          <p:attrName>ppt_y</p:attrName>
                                        </p:attrNameLst>
                                      </p:cBhvr>
                                    </p:anim>
                                  </p:childTnLst>
                                </p:cTn>
                              </p:par>
                            </p:childTnLst>
                          </p:cTn>
                        </p:par>
                      </p:childTnLst>
                    </p:cTn>
                  </p:par>
                  <p:par>
                    <p:cTn id="233" fill="hold" nodeType="clickPar">
                      <p:stCondLst>
                        <p:cond delay="indefinite"/>
                      </p:stCondLst>
                      <p:childTnLst>
                        <p:par>
                          <p:cTn id="234" fill="hold" nodeType="withGroup">
                            <p:stCondLst>
                              <p:cond delay="0"/>
                            </p:stCondLst>
                            <p:childTnLst>
                              <p:par>
                                <p:cTn id="235" presetID="5" presetClass="exit" presetSubtype="10" fill="hold" grpId="1" nodeType="clickEffect">
                                  <p:stCondLst>
                                    <p:cond delay="0"/>
                                  </p:stCondLst>
                                  <p:childTnLst>
                                    <p:animEffect transition="out" filter="checkerboard(across)">
                                      <p:cBhvr>
                                        <p:cTn id="236" dur="500"/>
                                        <p:tgtEl>
                                          <p:spTgt spid="56"/>
                                        </p:tgtEl>
                                      </p:cBhvr>
                                    </p:animEffect>
                                    <p:set>
                                      <p:cBhvr>
                                        <p:cTn id="237" dur="1" fill="hold">
                                          <p:stCondLst>
                                            <p:cond delay="499"/>
                                          </p:stCondLst>
                                        </p:cTn>
                                        <p:tgtEl>
                                          <p:spTgt spid="56"/>
                                        </p:tgtEl>
                                        <p:attrNameLst>
                                          <p:attrName>style.visibility</p:attrName>
                                        </p:attrNameLst>
                                      </p:cBhvr>
                                      <p:to>
                                        <p:strVal val="hidden"/>
                                      </p:to>
                                    </p:se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51" presetClass="entr" presetSubtype="0" fill="hold" grpId="0" nodeType="clickEffect">
                                  <p:stCondLst>
                                    <p:cond delay="0"/>
                                  </p:stCondLst>
                                  <p:childTnLst>
                                    <p:set>
                                      <p:cBhvr>
                                        <p:cTn id="241" dur="1" fill="hold">
                                          <p:stCondLst>
                                            <p:cond delay="0"/>
                                          </p:stCondLst>
                                        </p:cTn>
                                        <p:tgtEl>
                                          <p:spTgt spid="58"/>
                                        </p:tgtEl>
                                        <p:attrNameLst>
                                          <p:attrName>style.visibility</p:attrName>
                                        </p:attrNameLst>
                                      </p:cBhvr>
                                      <p:to>
                                        <p:strVal val="visible"/>
                                      </p:to>
                                    </p:set>
                                    <p:animEffect transition="in" filter="fade">
                                      <p:cBhvr>
                                        <p:cTn id="242" dur="770" decel="100000"/>
                                        <p:tgtEl>
                                          <p:spTgt spid="58"/>
                                        </p:tgtEl>
                                      </p:cBhvr>
                                    </p:animEffect>
                                    <p:animScale>
                                      <p:cBhvr>
                                        <p:cTn id="243" dur="770" decel="100000"/>
                                        <p:tgtEl>
                                          <p:spTgt spid="58"/>
                                        </p:tgtEl>
                                      </p:cBhvr>
                                      <p:from x="10000" y="10000"/>
                                      <p:to x="200000" y="450000"/>
                                    </p:animScale>
                                    <p:animScale>
                                      <p:cBhvr>
                                        <p:cTn id="244" dur="1230" accel="100000" fill="hold">
                                          <p:stCondLst>
                                            <p:cond delay="770"/>
                                          </p:stCondLst>
                                        </p:cTn>
                                        <p:tgtEl>
                                          <p:spTgt spid="58"/>
                                        </p:tgtEl>
                                      </p:cBhvr>
                                      <p:from x="200000" y="450000"/>
                                      <p:to x="100000" y="100000"/>
                                    </p:animScale>
                                    <p:set>
                                      <p:cBhvr>
                                        <p:cTn id="245" dur="770" fill="hold"/>
                                        <p:tgtEl>
                                          <p:spTgt spid="58"/>
                                        </p:tgtEl>
                                        <p:attrNameLst>
                                          <p:attrName>ppt_x</p:attrName>
                                        </p:attrNameLst>
                                      </p:cBhvr>
                                      <p:to>
                                        <p:strVal val="(0.5)"/>
                                      </p:to>
                                    </p:set>
                                    <p:anim from="(0.5)" to="(#ppt_x)" calcmode="lin" valueType="num">
                                      <p:cBhvr>
                                        <p:cTn id="246" dur="1230" accel="100000" fill="hold">
                                          <p:stCondLst>
                                            <p:cond delay="770"/>
                                          </p:stCondLst>
                                        </p:cTn>
                                        <p:tgtEl>
                                          <p:spTgt spid="58"/>
                                        </p:tgtEl>
                                        <p:attrNameLst>
                                          <p:attrName>ppt_x</p:attrName>
                                        </p:attrNameLst>
                                      </p:cBhvr>
                                    </p:anim>
                                    <p:set>
                                      <p:cBhvr>
                                        <p:cTn id="247" dur="770" fill="hold"/>
                                        <p:tgtEl>
                                          <p:spTgt spid="58"/>
                                        </p:tgtEl>
                                        <p:attrNameLst>
                                          <p:attrName>ppt_y</p:attrName>
                                        </p:attrNameLst>
                                      </p:cBhvr>
                                      <p:to>
                                        <p:strVal val="(#ppt_y+0.4)"/>
                                      </p:to>
                                    </p:set>
                                    <p:anim from="(#ppt_y+0.4)" to="(#ppt_y)" calcmode="lin" valueType="num">
                                      <p:cBhvr>
                                        <p:cTn id="248" dur="1230" accel="100000" fill="hold">
                                          <p:stCondLst>
                                            <p:cond delay="770"/>
                                          </p:stCondLst>
                                        </p:cTn>
                                        <p:tgtEl>
                                          <p:spTgt spid="58"/>
                                        </p:tgtEl>
                                        <p:attrNameLst>
                                          <p:attrName>ppt_y</p:attrName>
                                        </p:attrNameLst>
                                      </p:cBhvr>
                                    </p:anim>
                                  </p:childTnLst>
                                </p:cTn>
                              </p:par>
                              <p:par>
                                <p:cTn id="249" presetID="51" presetClass="entr" presetSubtype="0" fill="hold" grpId="0" nodeType="withEffect">
                                  <p:stCondLst>
                                    <p:cond delay="0"/>
                                  </p:stCondLst>
                                  <p:childTnLst>
                                    <p:set>
                                      <p:cBhvr>
                                        <p:cTn id="250" dur="1" fill="hold">
                                          <p:stCondLst>
                                            <p:cond delay="0"/>
                                          </p:stCondLst>
                                        </p:cTn>
                                        <p:tgtEl>
                                          <p:spTgt spid="57"/>
                                        </p:tgtEl>
                                        <p:attrNameLst>
                                          <p:attrName>style.visibility</p:attrName>
                                        </p:attrNameLst>
                                      </p:cBhvr>
                                      <p:to>
                                        <p:strVal val="visible"/>
                                      </p:to>
                                    </p:set>
                                    <p:animEffect transition="in" filter="fade">
                                      <p:cBhvr>
                                        <p:cTn id="251" dur="770" decel="100000"/>
                                        <p:tgtEl>
                                          <p:spTgt spid="57"/>
                                        </p:tgtEl>
                                      </p:cBhvr>
                                    </p:animEffect>
                                    <p:animScale>
                                      <p:cBhvr>
                                        <p:cTn id="252" dur="770" decel="100000"/>
                                        <p:tgtEl>
                                          <p:spTgt spid="57"/>
                                        </p:tgtEl>
                                      </p:cBhvr>
                                      <p:from x="10000" y="10000"/>
                                      <p:to x="200000" y="450000"/>
                                    </p:animScale>
                                    <p:animScale>
                                      <p:cBhvr>
                                        <p:cTn id="253" dur="1230" accel="100000" fill="hold">
                                          <p:stCondLst>
                                            <p:cond delay="770"/>
                                          </p:stCondLst>
                                        </p:cTn>
                                        <p:tgtEl>
                                          <p:spTgt spid="57"/>
                                        </p:tgtEl>
                                      </p:cBhvr>
                                      <p:from x="200000" y="450000"/>
                                      <p:to x="100000" y="100000"/>
                                    </p:animScale>
                                    <p:set>
                                      <p:cBhvr>
                                        <p:cTn id="254" dur="770" fill="hold"/>
                                        <p:tgtEl>
                                          <p:spTgt spid="57"/>
                                        </p:tgtEl>
                                        <p:attrNameLst>
                                          <p:attrName>ppt_x</p:attrName>
                                        </p:attrNameLst>
                                      </p:cBhvr>
                                      <p:to>
                                        <p:strVal val="(0.5)"/>
                                      </p:to>
                                    </p:set>
                                    <p:anim from="(0.5)" to="(#ppt_x)" calcmode="lin" valueType="num">
                                      <p:cBhvr>
                                        <p:cTn id="255" dur="1230" accel="100000" fill="hold">
                                          <p:stCondLst>
                                            <p:cond delay="770"/>
                                          </p:stCondLst>
                                        </p:cTn>
                                        <p:tgtEl>
                                          <p:spTgt spid="57"/>
                                        </p:tgtEl>
                                        <p:attrNameLst>
                                          <p:attrName>ppt_x</p:attrName>
                                        </p:attrNameLst>
                                      </p:cBhvr>
                                    </p:anim>
                                    <p:set>
                                      <p:cBhvr>
                                        <p:cTn id="256" dur="770" fill="hold"/>
                                        <p:tgtEl>
                                          <p:spTgt spid="57"/>
                                        </p:tgtEl>
                                        <p:attrNameLst>
                                          <p:attrName>ppt_y</p:attrName>
                                        </p:attrNameLst>
                                      </p:cBhvr>
                                      <p:to>
                                        <p:strVal val="(#ppt_y+0.4)"/>
                                      </p:to>
                                    </p:set>
                                    <p:anim from="(#ppt_y+0.4)" to="(#ppt_y)" calcmode="lin" valueType="num">
                                      <p:cBhvr>
                                        <p:cTn id="257" dur="1230" accel="100000" fill="hold">
                                          <p:stCondLst>
                                            <p:cond delay="770"/>
                                          </p:stCondLst>
                                        </p:cTn>
                                        <p:tgtEl>
                                          <p:spTgt spid="57"/>
                                        </p:tgtEl>
                                        <p:attrNameLst>
                                          <p:attrName>ppt_y</p:attrName>
                                        </p:attrNameLst>
                                      </p:cBhvr>
                                    </p:anim>
                                  </p:childTnLst>
                                </p:cTn>
                              </p:par>
                            </p:childTnLst>
                          </p:cTn>
                        </p:par>
                      </p:childTnLst>
                    </p:cTn>
                  </p:par>
                  <p:par>
                    <p:cTn id="258" fill="hold" nodeType="clickPar">
                      <p:stCondLst>
                        <p:cond delay="indefinite"/>
                      </p:stCondLst>
                      <p:childTnLst>
                        <p:par>
                          <p:cTn id="259" fill="hold" nodeType="withGroup">
                            <p:stCondLst>
                              <p:cond delay="0"/>
                            </p:stCondLst>
                            <p:childTnLst>
                              <p:par>
                                <p:cTn id="260" presetID="5" presetClass="exit" presetSubtype="10" fill="hold" grpId="1" nodeType="clickEffect">
                                  <p:stCondLst>
                                    <p:cond delay="0"/>
                                  </p:stCondLst>
                                  <p:childTnLst>
                                    <p:animEffect transition="out" filter="checkerboard(across)">
                                      <p:cBhvr>
                                        <p:cTn id="261" dur="500"/>
                                        <p:tgtEl>
                                          <p:spTgt spid="58"/>
                                        </p:tgtEl>
                                      </p:cBhvr>
                                    </p:animEffect>
                                    <p:set>
                                      <p:cBhvr>
                                        <p:cTn id="262" dur="1" fill="hold">
                                          <p:stCondLst>
                                            <p:cond delay="499"/>
                                          </p:stCondLst>
                                        </p:cTn>
                                        <p:tgtEl>
                                          <p:spTgt spid="58"/>
                                        </p:tgtEl>
                                        <p:attrNameLst>
                                          <p:attrName>style.visibility</p:attrName>
                                        </p:attrNameLst>
                                      </p:cBhvr>
                                      <p:to>
                                        <p:strVal val="hidden"/>
                                      </p:to>
                                    </p:se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2" presetClass="exit" presetSubtype="4" fill="hold" grpId="1" nodeType="clickEffect">
                                  <p:stCondLst>
                                    <p:cond delay="0"/>
                                  </p:stCondLst>
                                  <p:childTnLst>
                                    <p:anim calcmode="lin" valueType="num">
                                      <p:cBhvr additive="base">
                                        <p:cTn id="266" dur="500"/>
                                        <p:tgtEl>
                                          <p:spTgt spid="48"/>
                                        </p:tgtEl>
                                        <p:attrNameLst>
                                          <p:attrName>ppt_x</p:attrName>
                                        </p:attrNameLst>
                                      </p:cBhvr>
                                      <p:tavLst>
                                        <p:tav tm="0">
                                          <p:val>
                                            <p:strVal val="ppt_x"/>
                                          </p:val>
                                        </p:tav>
                                        <p:tav tm="100000">
                                          <p:val>
                                            <p:strVal val="ppt_x"/>
                                          </p:val>
                                        </p:tav>
                                      </p:tavLst>
                                    </p:anim>
                                    <p:anim calcmode="lin" valueType="num">
                                      <p:cBhvr additive="base">
                                        <p:cTn id="267" dur="500"/>
                                        <p:tgtEl>
                                          <p:spTgt spid="48"/>
                                        </p:tgtEl>
                                        <p:attrNameLst>
                                          <p:attrName>ppt_y</p:attrName>
                                        </p:attrNameLst>
                                      </p:cBhvr>
                                      <p:tavLst>
                                        <p:tav tm="0">
                                          <p:val>
                                            <p:strVal val="ppt_y"/>
                                          </p:val>
                                        </p:tav>
                                        <p:tav tm="100000">
                                          <p:val>
                                            <p:strVal val="1+ppt_h/2"/>
                                          </p:val>
                                        </p:tav>
                                      </p:tavLst>
                                    </p:anim>
                                    <p:set>
                                      <p:cBhvr>
                                        <p:cTn id="268" dur="1" fill="hold">
                                          <p:stCondLst>
                                            <p:cond delay="499"/>
                                          </p:stCondLst>
                                        </p:cTn>
                                        <p:tgtEl>
                                          <p:spTgt spid="48"/>
                                        </p:tgtEl>
                                        <p:attrNameLst>
                                          <p:attrName>style.visibility</p:attrName>
                                        </p:attrNameLst>
                                      </p:cBhvr>
                                      <p:to>
                                        <p:strVal val="hidden"/>
                                      </p:to>
                                    </p:se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15" presetClass="entr" presetSubtype="0" fill="hold" grpId="0" nodeType="clickEffect">
                                  <p:stCondLst>
                                    <p:cond delay="0"/>
                                  </p:stCondLst>
                                  <p:childTnLst>
                                    <p:set>
                                      <p:cBhvr>
                                        <p:cTn id="272" dur="1" fill="hold">
                                          <p:stCondLst>
                                            <p:cond delay="0"/>
                                          </p:stCondLst>
                                        </p:cTn>
                                        <p:tgtEl>
                                          <p:spTgt spid="59"/>
                                        </p:tgtEl>
                                        <p:attrNameLst>
                                          <p:attrName>style.visibility</p:attrName>
                                        </p:attrNameLst>
                                      </p:cBhvr>
                                      <p:to>
                                        <p:strVal val="visible"/>
                                      </p:to>
                                    </p:set>
                                    <p:anim calcmode="lin" valueType="num">
                                      <p:cBhvr>
                                        <p:cTn id="273" dur="1000" fill="hold"/>
                                        <p:tgtEl>
                                          <p:spTgt spid="59"/>
                                        </p:tgtEl>
                                        <p:attrNameLst>
                                          <p:attrName>ppt_w</p:attrName>
                                        </p:attrNameLst>
                                      </p:cBhvr>
                                      <p:tavLst>
                                        <p:tav tm="0">
                                          <p:val>
                                            <p:fltVal val="0"/>
                                          </p:val>
                                        </p:tav>
                                        <p:tav tm="100000">
                                          <p:val>
                                            <p:strVal val="#ppt_w"/>
                                          </p:val>
                                        </p:tav>
                                      </p:tavLst>
                                    </p:anim>
                                    <p:anim calcmode="lin" valueType="num">
                                      <p:cBhvr>
                                        <p:cTn id="274" dur="1000" fill="hold"/>
                                        <p:tgtEl>
                                          <p:spTgt spid="59"/>
                                        </p:tgtEl>
                                        <p:attrNameLst>
                                          <p:attrName>ppt_h</p:attrName>
                                        </p:attrNameLst>
                                      </p:cBhvr>
                                      <p:tavLst>
                                        <p:tav tm="0">
                                          <p:val>
                                            <p:fltVal val="0"/>
                                          </p:val>
                                        </p:tav>
                                        <p:tav tm="100000">
                                          <p:val>
                                            <p:strVal val="#ppt_h"/>
                                          </p:val>
                                        </p:tav>
                                      </p:tavLst>
                                    </p:anim>
                                    <p:anim calcmode="lin" valueType="num">
                                      <p:cBhvr>
                                        <p:cTn id="275" dur="1000" fill="hold"/>
                                        <p:tgtEl>
                                          <p:spTgt spid="59"/>
                                        </p:tgtEl>
                                        <p:attrNameLst>
                                          <p:attrName>ppt_x</p:attrName>
                                        </p:attrNameLst>
                                      </p:cBhvr>
                                      <p:tavLst>
                                        <p:tav tm="0" fmla="#ppt_x+(cos(-2*pi*(1-$))*-#ppt_x-sin(-2*pi*(1-$))*(1-#ppt_y))*(1-$)">
                                          <p:val>
                                            <p:fltVal val="0"/>
                                          </p:val>
                                        </p:tav>
                                        <p:tav tm="100000">
                                          <p:val>
                                            <p:fltVal val="1"/>
                                          </p:val>
                                        </p:tav>
                                      </p:tavLst>
                                    </p:anim>
                                    <p:anim calcmode="lin" valueType="num">
                                      <p:cBhvr>
                                        <p:cTn id="276" dur="1000" fill="hold"/>
                                        <p:tgtEl>
                                          <p:spTgt spid="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1" grpId="1"/>
      <p:bldP spid="54" grpId="0"/>
      <p:bldP spid="54" grpId="1"/>
      <p:bldP spid="14" grpId="0" animBg="1"/>
      <p:bldP spid="14" grpId="1" animBg="1"/>
      <p:bldP spid="15" grpId="0"/>
      <p:bldP spid="15" grpId="1"/>
      <p:bldP spid="44" grpId="0"/>
      <p:bldP spid="44" grpId="1"/>
      <p:bldP spid="56" grpId="0"/>
      <p:bldP spid="56" grpId="1"/>
      <p:bldP spid="31751" grpId="0"/>
      <p:bldP spid="20" grpId="0"/>
      <p:bldP spid="45" grpId="0"/>
      <p:bldP spid="46" grpId="0"/>
      <p:bldP spid="47" grpId="0"/>
      <p:bldP spid="48" grpId="0"/>
      <p:bldP spid="48" grpId="1"/>
      <p:bldP spid="58" grpId="0"/>
      <p:bldP spid="58" grpId="1"/>
      <p:bldP spid="59" grpId="0"/>
      <p:bldP spid="13" grpId="0"/>
      <p:bldP spid="13" grpId="1"/>
      <p:bldP spid="37" grpId="0"/>
      <p:bldP spid="41" grpId="0"/>
      <p:bldP spid="42" grpId="0"/>
      <p:bldP spid="43" grpId="0"/>
      <p:bldP spid="49" grpId="0" animBg="1"/>
      <p:bldP spid="50" grpId="0"/>
      <p:bldP spid="50" grpId="1"/>
      <p:bldP spid="52" grpId="0" animBg="1"/>
      <p:bldP spid="53" grpId="0" animBg="1"/>
      <p:bldP spid="55" grpId="0" animBg="1"/>
      <p:bldP spid="57" grpId="0" animBg="1"/>
      <p:bldP spid="60" grpId="0" animBg="1"/>
      <p:bldP spid="61" grpId="0"/>
      <p:bldP spid="62" grpId="0"/>
      <p:bldP spid="63" grpId="0"/>
      <p:bldP spid="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8"/>
          <p:cNvSpPr>
            <a:spLocks noGrp="1"/>
          </p:cNvSpPr>
          <p:nvPr>
            <p:ph type="title" idx="4294967295"/>
          </p:nvPr>
        </p:nvSpPr>
        <p:spPr>
          <a:xfrm>
            <a:off x="152400" y="127000"/>
            <a:ext cx="8991600" cy="635000"/>
          </a:xfrm>
        </p:spPr>
        <p:txBody>
          <a:bodyPr/>
          <a:lstStyle/>
          <a:p>
            <a:pPr algn="l"/>
            <a:r>
              <a:rPr lang="en-US" sz="3000" b="1">
                <a:solidFill>
                  <a:schemeClr val="bg1"/>
                </a:solidFill>
                <a:ea typeface="ＭＳ Ｐゴシック" charset="-128"/>
                <a:cs typeface="ＭＳ Ｐゴシック" charset="-128"/>
              </a:rPr>
              <a:t>Practice – Interactive Worksheet</a:t>
            </a:r>
          </a:p>
        </p:txBody>
      </p:sp>
      <p:sp>
        <p:nvSpPr>
          <p:cNvPr id="36867" name="AutoShape 34"/>
          <p:cNvSpPr>
            <a:spLocks noChangeArrowheads="1"/>
          </p:cNvSpPr>
          <p:nvPr/>
        </p:nvSpPr>
        <p:spPr bwMode="auto">
          <a:xfrm>
            <a:off x="228600" y="881063"/>
            <a:ext cx="8686800" cy="4910137"/>
          </a:xfrm>
          <a:prstGeom prst="roundRect">
            <a:avLst>
              <a:gd name="adj" fmla="val 7954"/>
            </a:avLst>
          </a:prstGeom>
          <a:solidFill>
            <a:schemeClr val="tx1">
              <a:alpha val="50195"/>
            </a:schemeClr>
          </a:solidFill>
          <a:ln w="19050">
            <a:solidFill>
              <a:schemeClr val="bg1"/>
            </a:solidFill>
            <a:round/>
            <a:headEnd/>
            <a:tailEnd/>
          </a:ln>
        </p:spPr>
        <p:txBody>
          <a:bodyPr wrap="none" anchor="ctr">
            <a:prstTxWarp prst="textNoShape">
              <a:avLst/>
            </a:prstTxWarp>
          </a:bodyPr>
          <a:lstStyle/>
          <a:p>
            <a:endParaRPr lang="en-US"/>
          </a:p>
        </p:txBody>
      </p:sp>
      <p:sp>
        <p:nvSpPr>
          <p:cNvPr id="36868" name="Slide Number Placeholder 4"/>
          <p:cNvSpPr>
            <a:spLocks noGrp="1"/>
          </p:cNvSpPr>
          <p:nvPr>
            <p:ph type="sldNum" sz="quarter" idx="12"/>
          </p:nvPr>
        </p:nvSpPr>
        <p:spPr bwMode="auto">
          <a:noFill/>
          <a:ln>
            <a:miter lim="800000"/>
            <a:headEnd/>
            <a:tailEnd/>
          </a:ln>
        </p:spPr>
        <p:txBody>
          <a:bodyPr/>
          <a:lstStyle/>
          <a:p>
            <a:fld id="{678E65B0-BE3E-0D4D-A2BD-961CF5157D42}" type="slidenum">
              <a:rPr lang="en-US"/>
              <a:pPr/>
              <a:t>11</a:t>
            </a:fld>
            <a:endParaRPr lang="en-US"/>
          </a:p>
        </p:txBody>
      </p:sp>
      <p:sp>
        <p:nvSpPr>
          <p:cNvPr id="36869" name="TextBox 5"/>
          <p:cNvSpPr txBox="1">
            <a:spLocks noChangeArrowheads="1"/>
          </p:cNvSpPr>
          <p:nvPr/>
        </p:nvSpPr>
        <p:spPr bwMode="auto">
          <a:xfrm>
            <a:off x="381000" y="990600"/>
            <a:ext cx="8382000" cy="1570038"/>
          </a:xfrm>
          <a:prstGeom prst="rect">
            <a:avLst/>
          </a:prstGeom>
          <a:noFill/>
          <a:ln w="9525">
            <a:noFill/>
            <a:miter lim="800000"/>
            <a:headEnd/>
            <a:tailEnd/>
          </a:ln>
        </p:spPr>
        <p:txBody>
          <a:bodyPr>
            <a:prstTxWarp prst="textNoShape">
              <a:avLst/>
            </a:prstTxWarp>
            <a:spAutoFit/>
          </a:bodyPr>
          <a:lstStyle/>
          <a:p>
            <a:pPr marL="457200" indent="-457200"/>
            <a:r>
              <a:rPr lang="en-US" sz="2400">
                <a:solidFill>
                  <a:schemeClr val="bg1"/>
                </a:solidFill>
              </a:rPr>
              <a:t>Many kids learn better when the alternate solving problems with their teacher. Watch me solve one, and then you’ll do one, then I’ll do one…</a:t>
            </a:r>
          </a:p>
          <a:p>
            <a:pPr marL="457200" indent="-457200"/>
            <a:endParaRPr lang="en-US" sz="2400">
              <a:solidFill>
                <a:schemeClr val="bg1"/>
              </a:solidFill>
            </a:endParaRPr>
          </a:p>
        </p:txBody>
      </p:sp>
      <p:pic>
        <p:nvPicPr>
          <p:cNvPr id="36870" name="Picture 8"/>
          <p:cNvPicPr>
            <a:picLocks noChangeAspect="1" noChangeArrowheads="1"/>
          </p:cNvPicPr>
          <p:nvPr/>
        </p:nvPicPr>
        <p:blipFill>
          <a:blip r:embed="rId3"/>
          <a:srcRect l="24680" t="17838" r="25641" b="49821"/>
          <a:stretch>
            <a:fillRect/>
          </a:stretch>
        </p:blipFill>
        <p:spPr bwMode="auto">
          <a:xfrm>
            <a:off x="990600" y="2209800"/>
            <a:ext cx="7159625" cy="3505200"/>
          </a:xfrm>
          <a:prstGeom prst="rect">
            <a:avLst/>
          </a:prstGeom>
          <a:noFill/>
          <a:ln w="9525">
            <a:noFill/>
            <a:miter lim="800000"/>
            <a:headEnd/>
            <a:tailEnd/>
          </a:ln>
        </p:spPr>
      </p:pic>
      <p:sp>
        <p:nvSpPr>
          <p:cNvPr id="8" name="TextBox 7">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3789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37892" name="Slide Number Placeholder 4"/>
          <p:cNvSpPr>
            <a:spLocks noGrp="1"/>
          </p:cNvSpPr>
          <p:nvPr>
            <p:ph type="sldNum" sz="quarter" idx="12"/>
          </p:nvPr>
        </p:nvSpPr>
        <p:spPr bwMode="auto">
          <a:noFill/>
          <a:ln>
            <a:miter lim="800000"/>
            <a:headEnd/>
            <a:tailEnd/>
          </a:ln>
        </p:spPr>
        <p:txBody>
          <a:bodyPr/>
          <a:lstStyle/>
          <a:p>
            <a:pPr algn="ctr"/>
            <a:fld id="{4B49FCF7-E505-1C42-BCFC-BFD2948829E0}" type="slidenum">
              <a:rPr lang="en-US"/>
              <a:pPr algn="ctr"/>
              <a:t>12</a:t>
            </a:fld>
            <a:endParaRPr lang="en-US"/>
          </a:p>
        </p:txBody>
      </p:sp>
      <p:grpSp>
        <p:nvGrpSpPr>
          <p:cNvPr id="37893" name="Problem in Blue"/>
          <p:cNvGrpSpPr>
            <a:grpSpLocks/>
          </p:cNvGrpSpPr>
          <p:nvPr/>
        </p:nvGrpSpPr>
        <p:grpSpPr bwMode="auto">
          <a:xfrm>
            <a:off x="533400" y="1295400"/>
            <a:ext cx="2971800" cy="3505200"/>
            <a:chOff x="533400" y="1295400"/>
            <a:chExt cx="2971800" cy="3505200"/>
          </a:xfrm>
        </p:grpSpPr>
        <p:sp>
          <p:nvSpPr>
            <p:cNvPr id="37904"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#1) How many times have your been on an airplane?</a:t>
              </a:r>
            </a:p>
          </p:txBody>
        </p:sp>
        <p:sp>
          <p:nvSpPr>
            <p:cNvPr id="37905"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37906"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grpSp>
        <p:nvGrpSpPr>
          <p:cNvPr id="3" name="Problem in Red"/>
          <p:cNvGrpSpPr>
            <a:grpSpLocks/>
          </p:cNvGrpSpPr>
          <p:nvPr/>
        </p:nvGrpSpPr>
        <p:grpSpPr bwMode="auto">
          <a:xfrm>
            <a:off x="4800600" y="1295400"/>
            <a:ext cx="3276600" cy="3657600"/>
            <a:chOff x="4800600" y="1295400"/>
            <a:chExt cx="2362200" cy="3657600"/>
          </a:xfrm>
        </p:grpSpPr>
        <p:grpSp>
          <p:nvGrpSpPr>
            <p:cNvPr id="37900" name="Problem in Red"/>
            <p:cNvGrpSpPr>
              <a:grpSpLocks/>
            </p:cNvGrpSpPr>
            <p:nvPr/>
          </p:nvGrpSpPr>
          <p:grpSpPr bwMode="auto">
            <a:xfrm>
              <a:off x="4800600" y="1295400"/>
              <a:ext cx="2362200" cy="3657600"/>
              <a:chOff x="533400" y="1295400"/>
              <a:chExt cx="2362200" cy="3657600"/>
            </a:xfrm>
          </p:grpSpPr>
          <p:sp>
            <p:nvSpPr>
              <p:cNvPr id="37902"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#2) How long does it take to get your haircut? </a:t>
                </a:r>
              </a:p>
            </p:txBody>
          </p:sp>
          <p:sp>
            <p:nvSpPr>
              <p:cNvPr id="37903"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37901"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37895" name="Answers to #1 button">
            <a:hlinkClick r:id="rId3"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35" name="Answers to #2 button">
            <a:hlinkClick r:id="rId4"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
        <p:nvSpPr>
          <p:cNvPr id="37897"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37898"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3891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38916" name="Slide Number Placeholder 4"/>
          <p:cNvSpPr>
            <a:spLocks noGrp="1"/>
          </p:cNvSpPr>
          <p:nvPr>
            <p:ph type="sldNum" sz="quarter" idx="12"/>
          </p:nvPr>
        </p:nvSpPr>
        <p:spPr bwMode="auto">
          <a:noFill/>
          <a:ln>
            <a:miter lim="800000"/>
            <a:headEnd/>
            <a:tailEnd/>
          </a:ln>
        </p:spPr>
        <p:txBody>
          <a:bodyPr/>
          <a:lstStyle/>
          <a:p>
            <a:pPr algn="ctr"/>
            <a:fld id="{30DFDC94-26AF-4647-8D80-4710BC1720CB}" type="slidenum">
              <a:rPr lang="en-US"/>
              <a:pPr algn="ctr"/>
              <a:t>13</a:t>
            </a:fld>
            <a:endParaRPr lang="en-US"/>
          </a:p>
        </p:txBody>
      </p:sp>
      <p:grpSp>
        <p:nvGrpSpPr>
          <p:cNvPr id="38917" name="Problem in Blue"/>
          <p:cNvGrpSpPr>
            <a:grpSpLocks/>
          </p:cNvGrpSpPr>
          <p:nvPr/>
        </p:nvGrpSpPr>
        <p:grpSpPr bwMode="auto">
          <a:xfrm>
            <a:off x="533400" y="1295400"/>
            <a:ext cx="2971800" cy="3505200"/>
            <a:chOff x="533400" y="1295400"/>
            <a:chExt cx="2971800" cy="3505200"/>
          </a:xfrm>
        </p:grpSpPr>
        <p:sp>
          <p:nvSpPr>
            <p:cNvPr id="38929"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#1) How many times have your been on an airplane?</a:t>
              </a:r>
            </a:p>
          </p:txBody>
        </p:sp>
        <p:sp>
          <p:nvSpPr>
            <p:cNvPr id="38930"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38931"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37" name="TextBox 36"/>
          <p:cNvSpPr txBox="1">
            <a:spLocks noChangeArrowheads="1"/>
          </p:cNvSpPr>
          <p:nvPr/>
        </p:nvSpPr>
        <p:spPr bwMode="auto">
          <a:xfrm>
            <a:off x="1600200" y="41148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38919" name="Problem in Red"/>
          <p:cNvGrpSpPr>
            <a:grpSpLocks/>
          </p:cNvGrpSpPr>
          <p:nvPr/>
        </p:nvGrpSpPr>
        <p:grpSpPr bwMode="auto">
          <a:xfrm>
            <a:off x="4800600" y="1295400"/>
            <a:ext cx="3276600" cy="3657600"/>
            <a:chOff x="4800600" y="1295400"/>
            <a:chExt cx="2362200" cy="3657600"/>
          </a:xfrm>
        </p:grpSpPr>
        <p:grpSp>
          <p:nvGrpSpPr>
            <p:cNvPr id="38925" name="Problem in Red"/>
            <p:cNvGrpSpPr>
              <a:grpSpLocks/>
            </p:cNvGrpSpPr>
            <p:nvPr/>
          </p:nvGrpSpPr>
          <p:grpSpPr bwMode="auto">
            <a:xfrm>
              <a:off x="4800600" y="1295400"/>
              <a:ext cx="2362200" cy="3657600"/>
              <a:chOff x="533400" y="1295400"/>
              <a:chExt cx="2362200" cy="3657600"/>
            </a:xfrm>
          </p:grpSpPr>
          <p:sp>
            <p:nvSpPr>
              <p:cNvPr id="38927"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#2) How long does it take to get your haircut? </a:t>
                </a:r>
              </a:p>
            </p:txBody>
          </p:sp>
          <p:sp>
            <p:nvSpPr>
              <p:cNvPr id="38928"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38926"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38920"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38921"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38923"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38924"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39939"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39940" name="Slide Number Placeholder 4"/>
          <p:cNvSpPr>
            <a:spLocks noGrp="1"/>
          </p:cNvSpPr>
          <p:nvPr>
            <p:ph type="sldNum" sz="quarter" idx="12"/>
          </p:nvPr>
        </p:nvSpPr>
        <p:spPr bwMode="auto">
          <a:noFill/>
          <a:ln>
            <a:miter lim="800000"/>
            <a:headEnd/>
            <a:tailEnd/>
          </a:ln>
        </p:spPr>
        <p:txBody>
          <a:bodyPr/>
          <a:lstStyle/>
          <a:p>
            <a:pPr algn="ctr"/>
            <a:fld id="{D97380D4-AB22-DE46-BA0C-3E5DE1978B8D}" type="slidenum">
              <a:rPr lang="en-US"/>
              <a:pPr algn="ctr"/>
              <a:t>14</a:t>
            </a:fld>
            <a:endParaRPr lang="en-US"/>
          </a:p>
        </p:txBody>
      </p:sp>
      <p:grpSp>
        <p:nvGrpSpPr>
          <p:cNvPr id="39941" name="Problem in Blue"/>
          <p:cNvGrpSpPr>
            <a:grpSpLocks/>
          </p:cNvGrpSpPr>
          <p:nvPr/>
        </p:nvGrpSpPr>
        <p:grpSpPr bwMode="auto">
          <a:xfrm>
            <a:off x="533400" y="1295400"/>
            <a:ext cx="2971800" cy="3505200"/>
            <a:chOff x="533400" y="1295400"/>
            <a:chExt cx="2971800" cy="3505200"/>
          </a:xfrm>
        </p:grpSpPr>
        <p:sp>
          <p:nvSpPr>
            <p:cNvPr id="39954"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#1) How many times have your been on an airplane?</a:t>
              </a:r>
            </a:p>
          </p:txBody>
        </p:sp>
        <p:sp>
          <p:nvSpPr>
            <p:cNvPr id="39955"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39956"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grpSp>
        <p:nvGrpSpPr>
          <p:cNvPr id="39942" name="Problem in Red"/>
          <p:cNvGrpSpPr>
            <a:grpSpLocks/>
          </p:cNvGrpSpPr>
          <p:nvPr/>
        </p:nvGrpSpPr>
        <p:grpSpPr bwMode="auto">
          <a:xfrm>
            <a:off x="4800600" y="1295400"/>
            <a:ext cx="3276600" cy="3657600"/>
            <a:chOff x="4800600" y="1295400"/>
            <a:chExt cx="2362200" cy="3657600"/>
          </a:xfrm>
        </p:grpSpPr>
        <p:grpSp>
          <p:nvGrpSpPr>
            <p:cNvPr id="39950" name="Problem in Red"/>
            <p:cNvGrpSpPr>
              <a:grpSpLocks/>
            </p:cNvGrpSpPr>
            <p:nvPr/>
          </p:nvGrpSpPr>
          <p:grpSpPr bwMode="auto">
            <a:xfrm>
              <a:off x="4800600" y="1295400"/>
              <a:ext cx="2362200" cy="3657600"/>
              <a:chOff x="533400" y="1295400"/>
              <a:chExt cx="2362200" cy="3657600"/>
            </a:xfrm>
          </p:grpSpPr>
          <p:sp>
            <p:nvSpPr>
              <p:cNvPr id="39952"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#2) How long does it take to get your haircut? </a:t>
                </a:r>
              </a:p>
            </p:txBody>
          </p:sp>
          <p:sp>
            <p:nvSpPr>
              <p:cNvPr id="39953"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39951"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39" name="TextBox 38"/>
          <p:cNvSpPr txBox="1">
            <a:spLocks noChangeArrowheads="1"/>
          </p:cNvSpPr>
          <p:nvPr/>
        </p:nvSpPr>
        <p:spPr bwMode="auto">
          <a:xfrm>
            <a:off x="5943600" y="3657600"/>
            <a:ext cx="11430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sp>
        <p:nvSpPr>
          <p:cNvPr id="39944"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39945"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39947"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39948"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
        <p:nvSpPr>
          <p:cNvPr id="39949" name="TextBox 23"/>
          <p:cNvSpPr txBox="1">
            <a:spLocks noChangeArrowheads="1"/>
          </p:cNvSpPr>
          <p:nvPr/>
        </p:nvSpPr>
        <p:spPr bwMode="auto">
          <a:xfrm>
            <a:off x="1600200" y="41148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0963"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0964" name="Slide Number Placeholder 4"/>
          <p:cNvSpPr>
            <a:spLocks noGrp="1"/>
          </p:cNvSpPr>
          <p:nvPr>
            <p:ph type="sldNum" sz="quarter" idx="12"/>
          </p:nvPr>
        </p:nvSpPr>
        <p:spPr bwMode="auto">
          <a:noFill/>
          <a:ln>
            <a:miter lim="800000"/>
            <a:headEnd/>
            <a:tailEnd/>
          </a:ln>
        </p:spPr>
        <p:txBody>
          <a:bodyPr/>
          <a:lstStyle/>
          <a:p>
            <a:pPr algn="ctr"/>
            <a:fld id="{4EF20A5E-95DA-C745-B749-B61CC9DEE5F7}" type="slidenum">
              <a:rPr lang="en-US"/>
              <a:pPr algn="ctr"/>
              <a:t>15</a:t>
            </a:fld>
            <a:endParaRPr lang="en-US"/>
          </a:p>
        </p:txBody>
      </p:sp>
      <p:grpSp>
        <p:nvGrpSpPr>
          <p:cNvPr id="40965" name="Problem in Blue"/>
          <p:cNvGrpSpPr>
            <a:grpSpLocks/>
          </p:cNvGrpSpPr>
          <p:nvPr/>
        </p:nvGrpSpPr>
        <p:grpSpPr bwMode="auto">
          <a:xfrm>
            <a:off x="533400" y="1295400"/>
            <a:ext cx="2971800" cy="3505200"/>
            <a:chOff x="533400" y="1295400"/>
            <a:chExt cx="2971800" cy="3505200"/>
          </a:xfrm>
        </p:grpSpPr>
        <p:sp>
          <p:nvSpPr>
            <p:cNvPr id="40976"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#3) Does A, B, C, or D show up most often on the MCAS?</a:t>
              </a:r>
            </a:p>
          </p:txBody>
        </p:sp>
        <p:sp>
          <p:nvSpPr>
            <p:cNvPr id="40977"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0978"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grpSp>
        <p:nvGrpSpPr>
          <p:cNvPr id="3" name="Problem in Red"/>
          <p:cNvGrpSpPr>
            <a:grpSpLocks/>
          </p:cNvGrpSpPr>
          <p:nvPr/>
        </p:nvGrpSpPr>
        <p:grpSpPr bwMode="auto">
          <a:xfrm>
            <a:off x="4800600" y="1295400"/>
            <a:ext cx="3276600" cy="3657600"/>
            <a:chOff x="4800600" y="1295400"/>
            <a:chExt cx="2362200" cy="3657600"/>
          </a:xfrm>
        </p:grpSpPr>
        <p:grpSp>
          <p:nvGrpSpPr>
            <p:cNvPr id="40972" name="Problem in Red"/>
            <p:cNvGrpSpPr>
              <a:grpSpLocks/>
            </p:cNvGrpSpPr>
            <p:nvPr/>
          </p:nvGrpSpPr>
          <p:grpSpPr bwMode="auto">
            <a:xfrm>
              <a:off x="4800600" y="1295400"/>
              <a:ext cx="2362200" cy="3657600"/>
              <a:chOff x="533400" y="1295400"/>
              <a:chExt cx="2362200" cy="3657600"/>
            </a:xfrm>
          </p:grpSpPr>
          <p:sp>
            <p:nvSpPr>
              <p:cNvPr id="40974"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#4) What is everyone in the classes favorite flavor ice cream?</a:t>
                </a:r>
              </a:p>
            </p:txBody>
          </p:sp>
          <p:sp>
            <p:nvSpPr>
              <p:cNvPr id="40975"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0973"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40967" name="Answers to #1 button">
            <a:hlinkClick r:id="rId3"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35" name="Answers to #2 button">
            <a:hlinkClick r:id="rId4"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
        <p:nvSpPr>
          <p:cNvPr id="40969"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0970"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1987"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1988" name="Slide Number Placeholder 4"/>
          <p:cNvSpPr>
            <a:spLocks noGrp="1"/>
          </p:cNvSpPr>
          <p:nvPr>
            <p:ph type="sldNum" sz="quarter" idx="12"/>
          </p:nvPr>
        </p:nvSpPr>
        <p:spPr bwMode="auto">
          <a:noFill/>
          <a:ln>
            <a:miter lim="800000"/>
            <a:headEnd/>
            <a:tailEnd/>
          </a:ln>
        </p:spPr>
        <p:txBody>
          <a:bodyPr/>
          <a:lstStyle/>
          <a:p>
            <a:pPr algn="ctr"/>
            <a:fld id="{ECA11D8A-D53E-844E-B16D-AEF12DBFC3AC}" type="slidenum">
              <a:rPr lang="en-US"/>
              <a:pPr algn="ctr"/>
              <a:t>16</a:t>
            </a:fld>
            <a:endParaRPr lang="en-US"/>
          </a:p>
        </p:txBody>
      </p:sp>
      <p:grpSp>
        <p:nvGrpSpPr>
          <p:cNvPr id="41989" name="Problem in Blue"/>
          <p:cNvGrpSpPr>
            <a:grpSpLocks/>
          </p:cNvGrpSpPr>
          <p:nvPr/>
        </p:nvGrpSpPr>
        <p:grpSpPr bwMode="auto">
          <a:xfrm>
            <a:off x="533400" y="1295400"/>
            <a:ext cx="2971800" cy="3505200"/>
            <a:chOff x="533400" y="1295400"/>
            <a:chExt cx="2971800" cy="3505200"/>
          </a:xfrm>
        </p:grpSpPr>
        <p:sp>
          <p:nvSpPr>
            <p:cNvPr id="42001"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#3) Does A, B, C, or D show up most often on the MCAS?</a:t>
              </a:r>
            </a:p>
          </p:txBody>
        </p:sp>
        <p:sp>
          <p:nvSpPr>
            <p:cNvPr id="42002"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2003"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37" name="TextBox 36"/>
          <p:cNvSpPr txBox="1">
            <a:spLocks noChangeArrowheads="1"/>
          </p:cNvSpPr>
          <p:nvPr/>
        </p:nvSpPr>
        <p:spPr bwMode="auto">
          <a:xfrm>
            <a:off x="1600200" y="41148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41991" name="Problem in Red"/>
          <p:cNvGrpSpPr>
            <a:grpSpLocks/>
          </p:cNvGrpSpPr>
          <p:nvPr/>
        </p:nvGrpSpPr>
        <p:grpSpPr bwMode="auto">
          <a:xfrm>
            <a:off x="4800600" y="1295400"/>
            <a:ext cx="3276600" cy="3657600"/>
            <a:chOff x="4800600" y="1295400"/>
            <a:chExt cx="2362200" cy="3657600"/>
          </a:xfrm>
        </p:grpSpPr>
        <p:grpSp>
          <p:nvGrpSpPr>
            <p:cNvPr id="41997" name="Problem in Red"/>
            <p:cNvGrpSpPr>
              <a:grpSpLocks/>
            </p:cNvGrpSpPr>
            <p:nvPr/>
          </p:nvGrpSpPr>
          <p:grpSpPr bwMode="auto">
            <a:xfrm>
              <a:off x="4800600" y="1295400"/>
              <a:ext cx="2362200" cy="3657600"/>
              <a:chOff x="533400" y="1295400"/>
              <a:chExt cx="2362200" cy="3657600"/>
            </a:xfrm>
          </p:grpSpPr>
          <p:sp>
            <p:nvSpPr>
              <p:cNvPr id="41999"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#4) What is everyone in the classes favorite flavor ice cream?</a:t>
                </a:r>
              </a:p>
            </p:txBody>
          </p:sp>
          <p:sp>
            <p:nvSpPr>
              <p:cNvPr id="42000"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1998"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41992"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1993"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41995"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41996"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301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3012" name="Slide Number Placeholder 4"/>
          <p:cNvSpPr>
            <a:spLocks noGrp="1"/>
          </p:cNvSpPr>
          <p:nvPr>
            <p:ph type="sldNum" sz="quarter" idx="12"/>
          </p:nvPr>
        </p:nvSpPr>
        <p:spPr bwMode="auto">
          <a:noFill/>
          <a:ln>
            <a:miter lim="800000"/>
            <a:headEnd/>
            <a:tailEnd/>
          </a:ln>
        </p:spPr>
        <p:txBody>
          <a:bodyPr/>
          <a:lstStyle/>
          <a:p>
            <a:pPr algn="ctr"/>
            <a:fld id="{F6ABF940-F8C4-2F4E-9B5D-A0D783E9D70D}" type="slidenum">
              <a:rPr lang="en-US"/>
              <a:pPr algn="ctr"/>
              <a:t>17</a:t>
            </a:fld>
            <a:endParaRPr lang="en-US"/>
          </a:p>
        </p:txBody>
      </p:sp>
      <p:grpSp>
        <p:nvGrpSpPr>
          <p:cNvPr id="43013" name="Problem in Blue"/>
          <p:cNvGrpSpPr>
            <a:grpSpLocks/>
          </p:cNvGrpSpPr>
          <p:nvPr/>
        </p:nvGrpSpPr>
        <p:grpSpPr bwMode="auto">
          <a:xfrm>
            <a:off x="533400" y="1295400"/>
            <a:ext cx="2971800" cy="3505200"/>
            <a:chOff x="533400" y="1295400"/>
            <a:chExt cx="2971800" cy="3505200"/>
          </a:xfrm>
        </p:grpSpPr>
        <p:sp>
          <p:nvSpPr>
            <p:cNvPr id="43026"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#3) Does A, B, C, or D show up most often on the MCAS?</a:t>
              </a:r>
            </a:p>
          </p:txBody>
        </p:sp>
        <p:sp>
          <p:nvSpPr>
            <p:cNvPr id="43027"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3028"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43014" name="TextBox 36"/>
          <p:cNvSpPr txBox="1">
            <a:spLocks noChangeArrowheads="1"/>
          </p:cNvSpPr>
          <p:nvPr/>
        </p:nvSpPr>
        <p:spPr bwMode="auto">
          <a:xfrm>
            <a:off x="1600200" y="41148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43015" name="Problem in Red"/>
          <p:cNvGrpSpPr>
            <a:grpSpLocks/>
          </p:cNvGrpSpPr>
          <p:nvPr/>
        </p:nvGrpSpPr>
        <p:grpSpPr bwMode="auto">
          <a:xfrm>
            <a:off x="4800600" y="1295400"/>
            <a:ext cx="3276600" cy="3657600"/>
            <a:chOff x="4800600" y="1295400"/>
            <a:chExt cx="2362200" cy="3657600"/>
          </a:xfrm>
        </p:grpSpPr>
        <p:grpSp>
          <p:nvGrpSpPr>
            <p:cNvPr id="43022" name="Problem in Red"/>
            <p:cNvGrpSpPr>
              <a:grpSpLocks/>
            </p:cNvGrpSpPr>
            <p:nvPr/>
          </p:nvGrpSpPr>
          <p:grpSpPr bwMode="auto">
            <a:xfrm>
              <a:off x="4800600" y="1295400"/>
              <a:ext cx="2362200" cy="3657600"/>
              <a:chOff x="533400" y="1295400"/>
              <a:chExt cx="2362200" cy="3657600"/>
            </a:xfrm>
          </p:grpSpPr>
          <p:sp>
            <p:nvSpPr>
              <p:cNvPr id="43024"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#4) What is everyone in the classes favorite flavor ice cream?</a:t>
                </a:r>
              </a:p>
            </p:txBody>
          </p:sp>
          <p:sp>
            <p:nvSpPr>
              <p:cNvPr id="43025"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3023"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39" name="TextBox 38"/>
          <p:cNvSpPr txBox="1">
            <a:spLocks noChangeArrowheads="1"/>
          </p:cNvSpPr>
          <p:nvPr/>
        </p:nvSpPr>
        <p:spPr bwMode="auto">
          <a:xfrm>
            <a:off x="5943600" y="3657600"/>
            <a:ext cx="11430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sp>
        <p:nvSpPr>
          <p:cNvPr id="43017"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3018"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43020"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43021"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403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4036" name="Slide Number Placeholder 4"/>
          <p:cNvSpPr>
            <a:spLocks noGrp="1"/>
          </p:cNvSpPr>
          <p:nvPr>
            <p:ph type="sldNum" sz="quarter" idx="12"/>
          </p:nvPr>
        </p:nvSpPr>
        <p:spPr bwMode="auto">
          <a:noFill/>
          <a:ln>
            <a:miter lim="800000"/>
            <a:headEnd/>
            <a:tailEnd/>
          </a:ln>
        </p:spPr>
        <p:txBody>
          <a:bodyPr/>
          <a:lstStyle/>
          <a:p>
            <a:pPr algn="ctr"/>
            <a:fld id="{A730E000-E1CF-2247-BB83-335E15A8C4BB}" type="slidenum">
              <a:rPr lang="en-US"/>
              <a:pPr algn="ctr"/>
              <a:t>18</a:t>
            </a:fld>
            <a:endParaRPr lang="en-US"/>
          </a:p>
        </p:txBody>
      </p:sp>
      <p:grpSp>
        <p:nvGrpSpPr>
          <p:cNvPr id="44037" name="Problem in Blue"/>
          <p:cNvGrpSpPr>
            <a:grpSpLocks/>
          </p:cNvGrpSpPr>
          <p:nvPr/>
        </p:nvGrpSpPr>
        <p:grpSpPr bwMode="auto">
          <a:xfrm>
            <a:off x="533400" y="1295400"/>
            <a:ext cx="2971800" cy="3505200"/>
            <a:chOff x="533400" y="1295400"/>
            <a:chExt cx="2971800" cy="3505200"/>
          </a:xfrm>
        </p:grpSpPr>
        <p:sp>
          <p:nvSpPr>
            <p:cNvPr id="44048"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#5) What is the best way to study for a math test?</a:t>
              </a:r>
            </a:p>
          </p:txBody>
        </p:sp>
        <p:sp>
          <p:nvSpPr>
            <p:cNvPr id="44049"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4050"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grpSp>
        <p:nvGrpSpPr>
          <p:cNvPr id="3" name="Problem in Red"/>
          <p:cNvGrpSpPr>
            <a:grpSpLocks/>
          </p:cNvGrpSpPr>
          <p:nvPr/>
        </p:nvGrpSpPr>
        <p:grpSpPr bwMode="auto">
          <a:xfrm>
            <a:off x="4800600" y="1295400"/>
            <a:ext cx="3276600" cy="3657600"/>
            <a:chOff x="4800600" y="1295400"/>
            <a:chExt cx="2362200" cy="3657600"/>
          </a:xfrm>
        </p:grpSpPr>
        <p:grpSp>
          <p:nvGrpSpPr>
            <p:cNvPr id="44044" name="Problem in Red"/>
            <p:cNvGrpSpPr>
              <a:grpSpLocks/>
            </p:cNvGrpSpPr>
            <p:nvPr/>
          </p:nvGrpSpPr>
          <p:grpSpPr bwMode="auto">
            <a:xfrm>
              <a:off x="4800600" y="1295400"/>
              <a:ext cx="2362200" cy="3657600"/>
              <a:chOff x="533400" y="1295400"/>
              <a:chExt cx="2362200" cy="3657600"/>
            </a:xfrm>
          </p:grpSpPr>
          <p:sp>
            <p:nvSpPr>
              <p:cNvPr id="44046"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#6) How many hours of sleep do you get at night?</a:t>
                </a:r>
              </a:p>
            </p:txBody>
          </p:sp>
          <p:sp>
            <p:nvSpPr>
              <p:cNvPr id="44047"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4045"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44039" name="Answers to #1 button">
            <a:hlinkClick r:id="rId3"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35" name="Answers to #2 button">
            <a:hlinkClick r:id="rId4"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
        <p:nvSpPr>
          <p:cNvPr id="44041"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4042"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5059"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5060" name="Slide Number Placeholder 4"/>
          <p:cNvSpPr>
            <a:spLocks noGrp="1"/>
          </p:cNvSpPr>
          <p:nvPr>
            <p:ph type="sldNum" sz="quarter" idx="12"/>
          </p:nvPr>
        </p:nvSpPr>
        <p:spPr bwMode="auto">
          <a:noFill/>
          <a:ln>
            <a:miter lim="800000"/>
            <a:headEnd/>
            <a:tailEnd/>
          </a:ln>
        </p:spPr>
        <p:txBody>
          <a:bodyPr/>
          <a:lstStyle/>
          <a:p>
            <a:pPr algn="ctr"/>
            <a:fld id="{37B72086-64CD-234A-BD3C-CBA693737A44}" type="slidenum">
              <a:rPr lang="en-US"/>
              <a:pPr algn="ctr"/>
              <a:t>19</a:t>
            </a:fld>
            <a:endParaRPr lang="en-US"/>
          </a:p>
        </p:txBody>
      </p:sp>
      <p:grpSp>
        <p:nvGrpSpPr>
          <p:cNvPr id="45061" name="Problem in Blue"/>
          <p:cNvGrpSpPr>
            <a:grpSpLocks/>
          </p:cNvGrpSpPr>
          <p:nvPr/>
        </p:nvGrpSpPr>
        <p:grpSpPr bwMode="auto">
          <a:xfrm>
            <a:off x="533400" y="1295400"/>
            <a:ext cx="2971800" cy="3505200"/>
            <a:chOff x="533400" y="1295400"/>
            <a:chExt cx="2971800" cy="3505200"/>
          </a:xfrm>
        </p:grpSpPr>
        <p:sp>
          <p:nvSpPr>
            <p:cNvPr id="45073"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#5) What is the best way to study for a math test?</a:t>
              </a:r>
            </a:p>
          </p:txBody>
        </p:sp>
        <p:sp>
          <p:nvSpPr>
            <p:cNvPr id="45074"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5075"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37" name="TextBox 36"/>
          <p:cNvSpPr txBox="1">
            <a:spLocks noChangeArrowheads="1"/>
          </p:cNvSpPr>
          <p:nvPr/>
        </p:nvSpPr>
        <p:spPr bwMode="auto">
          <a:xfrm>
            <a:off x="1600200" y="34290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45063" name="Problem in Red"/>
          <p:cNvGrpSpPr>
            <a:grpSpLocks/>
          </p:cNvGrpSpPr>
          <p:nvPr/>
        </p:nvGrpSpPr>
        <p:grpSpPr bwMode="auto">
          <a:xfrm>
            <a:off x="4800600" y="1295400"/>
            <a:ext cx="3276600" cy="3657600"/>
            <a:chOff x="4800600" y="1295400"/>
            <a:chExt cx="2362200" cy="3657600"/>
          </a:xfrm>
        </p:grpSpPr>
        <p:grpSp>
          <p:nvGrpSpPr>
            <p:cNvPr id="45069" name="Problem in Red"/>
            <p:cNvGrpSpPr>
              <a:grpSpLocks/>
            </p:cNvGrpSpPr>
            <p:nvPr/>
          </p:nvGrpSpPr>
          <p:grpSpPr bwMode="auto">
            <a:xfrm>
              <a:off x="4800600" y="1295400"/>
              <a:ext cx="2362200" cy="3657600"/>
              <a:chOff x="533400" y="1295400"/>
              <a:chExt cx="2362200" cy="3657600"/>
            </a:xfrm>
          </p:grpSpPr>
          <p:sp>
            <p:nvSpPr>
              <p:cNvPr id="45071"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#6) How many hours of sleep do you get at night?</a:t>
                </a:r>
              </a:p>
            </p:txBody>
          </p:sp>
          <p:sp>
            <p:nvSpPr>
              <p:cNvPr id="45072"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5070"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45064"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5065"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45067"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45068"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Launch A</a:t>
            </a:r>
          </a:p>
        </p:txBody>
      </p:sp>
      <p:sp>
        <p:nvSpPr>
          <p:cNvPr id="17411" name="AutoShape 34"/>
          <p:cNvSpPr>
            <a:spLocks noChangeArrowheads="1"/>
          </p:cNvSpPr>
          <p:nvPr/>
        </p:nvSpPr>
        <p:spPr bwMode="auto">
          <a:xfrm>
            <a:off x="228600" y="804863"/>
            <a:ext cx="8686800" cy="4910137"/>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a:p>
        </p:txBody>
      </p:sp>
      <p:sp>
        <p:nvSpPr>
          <p:cNvPr id="21508" name="Slide Number Placeholder 4"/>
          <p:cNvSpPr>
            <a:spLocks noGrp="1"/>
          </p:cNvSpPr>
          <p:nvPr>
            <p:ph type="sldNum" sz="quarter" idx="12"/>
          </p:nvPr>
        </p:nvSpPr>
        <p:spPr bwMode="auto">
          <a:noFill/>
          <a:ln>
            <a:miter lim="800000"/>
            <a:headEnd/>
            <a:tailEnd/>
          </a:ln>
        </p:spPr>
        <p:txBody>
          <a:bodyPr/>
          <a:lstStyle/>
          <a:p>
            <a:pPr algn="ctr"/>
            <a:fld id="{C8C3833F-8104-8944-83BB-E18759914DE2}" type="slidenum">
              <a:rPr lang="en-US"/>
              <a:pPr algn="ctr"/>
              <a:t>2</a:t>
            </a:fld>
            <a:endParaRPr lang="en-US"/>
          </a:p>
        </p:txBody>
      </p:sp>
      <p:sp>
        <p:nvSpPr>
          <p:cNvPr id="31749" name="TextBox 5"/>
          <p:cNvSpPr txBox="1">
            <a:spLocks noChangeArrowheads="1"/>
          </p:cNvSpPr>
          <p:nvPr/>
        </p:nvSpPr>
        <p:spPr bwMode="auto">
          <a:xfrm>
            <a:off x="762000" y="1295400"/>
            <a:ext cx="7620000" cy="4524375"/>
          </a:xfrm>
          <a:prstGeom prst="rect">
            <a:avLst/>
          </a:prstGeom>
          <a:noFill/>
          <a:ln w="9525">
            <a:noFill/>
            <a:miter lim="800000"/>
            <a:headEnd/>
            <a:tailEnd/>
          </a:ln>
        </p:spPr>
        <p:txBody>
          <a:bodyPr>
            <a:prstTxWarp prst="textNoShape">
              <a:avLst/>
            </a:prstTxWarp>
            <a:spAutoFit/>
          </a:bodyPr>
          <a:lstStyle/>
          <a:p>
            <a:r>
              <a:rPr lang="en-US" sz="2400" dirty="0"/>
              <a:t>What is the definition  of a </a:t>
            </a:r>
            <a:r>
              <a:rPr lang="en-US" sz="2400" dirty="0">
                <a:solidFill>
                  <a:srgbClr val="C00000"/>
                </a:solidFill>
              </a:rPr>
              <a:t>statistical question</a:t>
            </a:r>
            <a:r>
              <a:rPr lang="en-US" sz="2400" dirty="0"/>
              <a:t>?</a:t>
            </a:r>
          </a:p>
          <a:p>
            <a:endParaRPr lang="en-US" sz="2400" dirty="0"/>
          </a:p>
          <a:p>
            <a:r>
              <a:rPr lang="en-US" sz="2400" dirty="0"/>
              <a:t>A </a:t>
            </a:r>
            <a:r>
              <a:rPr lang="en-US" sz="2400" dirty="0">
                <a:solidFill>
                  <a:srgbClr val="C00000"/>
                </a:solidFill>
              </a:rPr>
              <a:t>statistical question</a:t>
            </a:r>
            <a:r>
              <a:rPr lang="en-US" sz="2400" dirty="0"/>
              <a:t> is a question where the answer can change depending on who it is asked to, and when it is asked. </a:t>
            </a:r>
          </a:p>
          <a:p>
            <a:endParaRPr lang="en-US" sz="2400" dirty="0"/>
          </a:p>
          <a:p>
            <a:r>
              <a:rPr lang="en-US" sz="2400" dirty="0"/>
              <a:t>This kind of change is called </a:t>
            </a:r>
            <a:r>
              <a:rPr lang="en-US" sz="2400" dirty="0">
                <a:solidFill>
                  <a:srgbClr val="C00000"/>
                </a:solidFill>
              </a:rPr>
              <a:t>variability</a:t>
            </a:r>
            <a:r>
              <a:rPr lang="en-US" sz="2400" dirty="0"/>
              <a:t>.</a:t>
            </a: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p:txBody>
      </p:sp>
      <p:sp>
        <p:nvSpPr>
          <p:cNvPr id="21510" name="TextBox 32"/>
          <p:cNvSpPr txBox="1">
            <a:spLocks noChangeArrowheads="1"/>
          </p:cNvSpPr>
          <p:nvPr/>
        </p:nvSpPr>
        <p:spPr bwMode="auto">
          <a:xfrm>
            <a:off x="4495800" y="152400"/>
            <a:ext cx="4419600" cy="523875"/>
          </a:xfrm>
          <a:prstGeom prst="rect">
            <a:avLst/>
          </a:prstGeom>
          <a:noFill/>
          <a:ln w="9525">
            <a:noFill/>
            <a:miter lim="800000"/>
            <a:headEnd/>
            <a:tailEnd/>
          </a:ln>
        </p:spPr>
        <p:txBody>
          <a:bodyPr>
            <a:prstTxWarp prst="textNoShape">
              <a:avLst/>
            </a:prstTxWarp>
            <a:spAutoFit/>
          </a:bodyPr>
          <a:lstStyle/>
          <a:p>
            <a:pPr algn="ctr"/>
            <a:r>
              <a:rPr lang="en-US" sz="2800" b="1">
                <a:solidFill>
                  <a:schemeClr val="bg1"/>
                </a:solidFill>
              </a:rPr>
              <a:t>Vocabulary</a:t>
            </a:r>
          </a:p>
        </p:txBody>
      </p:sp>
      <p:sp>
        <p:nvSpPr>
          <p:cNvPr id="8" name="TextBox 7">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9">
                                            <p:txEl>
                                              <p:pRg st="2" end="2"/>
                                            </p:txEl>
                                          </p:spTgt>
                                        </p:tgtEl>
                                        <p:attrNameLst>
                                          <p:attrName>style.visibility</p:attrName>
                                        </p:attrNameLst>
                                      </p:cBhvr>
                                      <p:to>
                                        <p:strVal val="visible"/>
                                      </p:to>
                                    </p:set>
                                    <p:animEffect transition="in" filter="fade">
                                      <p:cBhvr>
                                        <p:cTn id="7" dur="2000"/>
                                        <p:tgtEl>
                                          <p:spTgt spid="3174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9">
                                            <p:txEl>
                                              <p:pRg st="4" end="4"/>
                                            </p:txEl>
                                          </p:spTgt>
                                        </p:tgtEl>
                                        <p:attrNameLst>
                                          <p:attrName>style.visibility</p:attrName>
                                        </p:attrNameLst>
                                      </p:cBhvr>
                                      <p:to>
                                        <p:strVal val="visible"/>
                                      </p:to>
                                    </p:set>
                                    <p:animEffect transition="in" filter="fade">
                                      <p:cBhvr>
                                        <p:cTn id="12" dur="2000"/>
                                        <p:tgtEl>
                                          <p:spTgt spid="317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6083"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6084" name="Slide Number Placeholder 4"/>
          <p:cNvSpPr>
            <a:spLocks noGrp="1"/>
          </p:cNvSpPr>
          <p:nvPr>
            <p:ph type="sldNum" sz="quarter" idx="12"/>
          </p:nvPr>
        </p:nvSpPr>
        <p:spPr bwMode="auto">
          <a:noFill/>
          <a:ln>
            <a:miter lim="800000"/>
            <a:headEnd/>
            <a:tailEnd/>
          </a:ln>
        </p:spPr>
        <p:txBody>
          <a:bodyPr/>
          <a:lstStyle/>
          <a:p>
            <a:pPr algn="ctr"/>
            <a:fld id="{57F03976-3591-9D46-91BB-5C7D46F2A8C4}" type="slidenum">
              <a:rPr lang="en-US"/>
              <a:pPr algn="ctr"/>
              <a:t>20</a:t>
            </a:fld>
            <a:endParaRPr lang="en-US"/>
          </a:p>
        </p:txBody>
      </p:sp>
      <p:grpSp>
        <p:nvGrpSpPr>
          <p:cNvPr id="46085" name="Problem in Blue"/>
          <p:cNvGrpSpPr>
            <a:grpSpLocks/>
          </p:cNvGrpSpPr>
          <p:nvPr/>
        </p:nvGrpSpPr>
        <p:grpSpPr bwMode="auto">
          <a:xfrm>
            <a:off x="533400" y="1295400"/>
            <a:ext cx="2971800" cy="3505200"/>
            <a:chOff x="533400" y="1295400"/>
            <a:chExt cx="2971800" cy="3505200"/>
          </a:xfrm>
        </p:grpSpPr>
        <p:sp>
          <p:nvSpPr>
            <p:cNvPr id="46098" name="TextBox 5"/>
            <p:cNvSpPr txBox="1">
              <a:spLocks noChangeArrowheads="1"/>
            </p:cNvSpPr>
            <p:nvPr/>
          </p:nvSpPr>
          <p:spPr bwMode="auto">
            <a:xfrm>
              <a:off x="533400" y="1295400"/>
              <a:ext cx="2971800" cy="1200329"/>
            </a:xfrm>
            <a:prstGeom prst="rect">
              <a:avLst/>
            </a:prstGeom>
            <a:noFill/>
            <a:ln w="9525">
              <a:noFill/>
              <a:miter lim="800000"/>
              <a:headEnd/>
              <a:tailEnd/>
            </a:ln>
          </p:spPr>
          <p:txBody>
            <a:bodyPr>
              <a:prstTxWarp prst="textNoShape">
                <a:avLst/>
              </a:prstTxWarp>
              <a:spAutoFit/>
            </a:bodyPr>
            <a:lstStyle/>
            <a:p>
              <a:r>
                <a:rPr lang="en-US" sz="2400"/>
                <a:t>#5) What is the best way to study for a math test?</a:t>
              </a:r>
            </a:p>
          </p:txBody>
        </p:sp>
        <p:sp>
          <p:nvSpPr>
            <p:cNvPr id="46099"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6100"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46086" name="TextBox 36"/>
          <p:cNvSpPr txBox="1">
            <a:spLocks noChangeArrowheads="1"/>
          </p:cNvSpPr>
          <p:nvPr/>
        </p:nvSpPr>
        <p:spPr bwMode="auto">
          <a:xfrm>
            <a:off x="1600200" y="34290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46087" name="Problem in Red"/>
          <p:cNvGrpSpPr>
            <a:grpSpLocks/>
          </p:cNvGrpSpPr>
          <p:nvPr/>
        </p:nvGrpSpPr>
        <p:grpSpPr bwMode="auto">
          <a:xfrm>
            <a:off x="4800600" y="1295400"/>
            <a:ext cx="3276600" cy="3657600"/>
            <a:chOff x="4800600" y="1295400"/>
            <a:chExt cx="2362200" cy="3657600"/>
          </a:xfrm>
        </p:grpSpPr>
        <p:grpSp>
          <p:nvGrpSpPr>
            <p:cNvPr id="46094" name="Problem in Red"/>
            <p:cNvGrpSpPr>
              <a:grpSpLocks/>
            </p:cNvGrpSpPr>
            <p:nvPr/>
          </p:nvGrpSpPr>
          <p:grpSpPr bwMode="auto">
            <a:xfrm>
              <a:off x="4800600" y="1295400"/>
              <a:ext cx="2362200" cy="3657600"/>
              <a:chOff x="533400" y="1295400"/>
              <a:chExt cx="2362200" cy="3657600"/>
            </a:xfrm>
          </p:grpSpPr>
          <p:sp>
            <p:nvSpPr>
              <p:cNvPr id="46096"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#6) How many hours of sleep do you get at night?</a:t>
                </a:r>
              </a:p>
            </p:txBody>
          </p:sp>
          <p:sp>
            <p:nvSpPr>
              <p:cNvPr id="46097"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6095"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39" name="TextBox 38"/>
          <p:cNvSpPr txBox="1">
            <a:spLocks noChangeArrowheads="1"/>
          </p:cNvSpPr>
          <p:nvPr/>
        </p:nvSpPr>
        <p:spPr bwMode="auto">
          <a:xfrm>
            <a:off x="5943600" y="3657600"/>
            <a:ext cx="11430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sp>
        <p:nvSpPr>
          <p:cNvPr id="46089"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6090"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46092"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46093"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7107"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7108" name="Slide Number Placeholder 4"/>
          <p:cNvSpPr>
            <a:spLocks noGrp="1"/>
          </p:cNvSpPr>
          <p:nvPr>
            <p:ph type="sldNum" sz="quarter" idx="12"/>
          </p:nvPr>
        </p:nvSpPr>
        <p:spPr bwMode="auto">
          <a:noFill/>
          <a:ln>
            <a:miter lim="800000"/>
            <a:headEnd/>
            <a:tailEnd/>
          </a:ln>
        </p:spPr>
        <p:txBody>
          <a:bodyPr/>
          <a:lstStyle/>
          <a:p>
            <a:pPr algn="ctr"/>
            <a:fld id="{E4D2363B-C2C4-5D43-A818-15E18B708389}" type="slidenum">
              <a:rPr lang="en-US"/>
              <a:pPr algn="ctr"/>
              <a:t>21</a:t>
            </a:fld>
            <a:endParaRPr lang="en-US"/>
          </a:p>
        </p:txBody>
      </p:sp>
      <p:grpSp>
        <p:nvGrpSpPr>
          <p:cNvPr id="47109" name="Problem in Blue"/>
          <p:cNvGrpSpPr>
            <a:grpSpLocks/>
          </p:cNvGrpSpPr>
          <p:nvPr/>
        </p:nvGrpSpPr>
        <p:grpSpPr bwMode="auto">
          <a:xfrm>
            <a:off x="533400" y="1295400"/>
            <a:ext cx="2971800" cy="3505200"/>
            <a:chOff x="533400" y="1295400"/>
            <a:chExt cx="2971800" cy="3505200"/>
          </a:xfrm>
        </p:grpSpPr>
        <p:sp>
          <p:nvSpPr>
            <p:cNvPr id="47120" name="TextBox 5"/>
            <p:cNvSpPr txBox="1">
              <a:spLocks noChangeArrowheads="1"/>
            </p:cNvSpPr>
            <p:nvPr/>
          </p:nvSpPr>
          <p:spPr bwMode="auto">
            <a:xfrm>
              <a:off x="533400" y="1295400"/>
              <a:ext cx="2971800" cy="830997"/>
            </a:xfrm>
            <a:prstGeom prst="rect">
              <a:avLst/>
            </a:prstGeom>
            <a:noFill/>
            <a:ln w="9525">
              <a:noFill/>
              <a:miter lim="800000"/>
              <a:headEnd/>
              <a:tailEnd/>
            </a:ln>
          </p:spPr>
          <p:txBody>
            <a:bodyPr>
              <a:prstTxWarp prst="textNoShape">
                <a:avLst/>
              </a:prstTxWarp>
              <a:spAutoFit/>
            </a:bodyPr>
            <a:lstStyle/>
            <a:p>
              <a:r>
                <a:rPr lang="en-US" sz="2400"/>
                <a:t>#7) What is the best song ever?</a:t>
              </a:r>
            </a:p>
          </p:txBody>
        </p:sp>
        <p:sp>
          <p:nvSpPr>
            <p:cNvPr id="47121"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7122"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grpSp>
        <p:nvGrpSpPr>
          <p:cNvPr id="3" name="Problem in Red"/>
          <p:cNvGrpSpPr>
            <a:grpSpLocks/>
          </p:cNvGrpSpPr>
          <p:nvPr/>
        </p:nvGrpSpPr>
        <p:grpSpPr bwMode="auto">
          <a:xfrm>
            <a:off x="4800600" y="1295400"/>
            <a:ext cx="3276600" cy="3657600"/>
            <a:chOff x="4800600" y="1295400"/>
            <a:chExt cx="2362200" cy="3657600"/>
          </a:xfrm>
        </p:grpSpPr>
        <p:grpSp>
          <p:nvGrpSpPr>
            <p:cNvPr id="47116" name="Problem in Red"/>
            <p:cNvGrpSpPr>
              <a:grpSpLocks/>
            </p:cNvGrpSpPr>
            <p:nvPr/>
          </p:nvGrpSpPr>
          <p:grpSpPr bwMode="auto">
            <a:xfrm>
              <a:off x="4800600" y="1295400"/>
              <a:ext cx="2362200" cy="3657600"/>
              <a:chOff x="533400" y="1295400"/>
              <a:chExt cx="2362200" cy="3657600"/>
            </a:xfrm>
          </p:grpSpPr>
          <p:sp>
            <p:nvSpPr>
              <p:cNvPr id="47118"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#8) What is the formula for the area of a parallelogram?</a:t>
                </a:r>
              </a:p>
            </p:txBody>
          </p:sp>
          <p:sp>
            <p:nvSpPr>
              <p:cNvPr id="47119"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7117"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47111" name="Answers to #1 button">
            <a:hlinkClick r:id="rId3"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35" name="Answers to #2 button">
            <a:hlinkClick r:id="rId4"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
        <p:nvSpPr>
          <p:cNvPr id="47113"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7114"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813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8132" name="Slide Number Placeholder 4"/>
          <p:cNvSpPr>
            <a:spLocks noGrp="1"/>
          </p:cNvSpPr>
          <p:nvPr>
            <p:ph type="sldNum" sz="quarter" idx="12"/>
          </p:nvPr>
        </p:nvSpPr>
        <p:spPr bwMode="auto">
          <a:noFill/>
          <a:ln>
            <a:miter lim="800000"/>
            <a:headEnd/>
            <a:tailEnd/>
          </a:ln>
        </p:spPr>
        <p:txBody>
          <a:bodyPr/>
          <a:lstStyle/>
          <a:p>
            <a:pPr algn="ctr"/>
            <a:fld id="{F4D49AF9-6DA6-7946-8FA3-E819FB53C0C3}" type="slidenum">
              <a:rPr lang="en-US"/>
              <a:pPr algn="ctr"/>
              <a:t>22</a:t>
            </a:fld>
            <a:endParaRPr lang="en-US"/>
          </a:p>
        </p:txBody>
      </p:sp>
      <p:grpSp>
        <p:nvGrpSpPr>
          <p:cNvPr id="48133" name="Problem in Blue"/>
          <p:cNvGrpSpPr>
            <a:grpSpLocks/>
          </p:cNvGrpSpPr>
          <p:nvPr/>
        </p:nvGrpSpPr>
        <p:grpSpPr bwMode="auto">
          <a:xfrm>
            <a:off x="533400" y="1295400"/>
            <a:ext cx="2971800" cy="3505200"/>
            <a:chOff x="533400" y="1295400"/>
            <a:chExt cx="2971800" cy="3505200"/>
          </a:xfrm>
        </p:grpSpPr>
        <p:sp>
          <p:nvSpPr>
            <p:cNvPr id="48145" name="TextBox 5"/>
            <p:cNvSpPr txBox="1">
              <a:spLocks noChangeArrowheads="1"/>
            </p:cNvSpPr>
            <p:nvPr/>
          </p:nvSpPr>
          <p:spPr bwMode="auto">
            <a:xfrm>
              <a:off x="533400" y="1295400"/>
              <a:ext cx="2971800" cy="830997"/>
            </a:xfrm>
            <a:prstGeom prst="rect">
              <a:avLst/>
            </a:prstGeom>
            <a:noFill/>
            <a:ln w="9525">
              <a:noFill/>
              <a:miter lim="800000"/>
              <a:headEnd/>
              <a:tailEnd/>
            </a:ln>
          </p:spPr>
          <p:txBody>
            <a:bodyPr>
              <a:prstTxWarp prst="textNoShape">
                <a:avLst/>
              </a:prstTxWarp>
              <a:spAutoFit/>
            </a:bodyPr>
            <a:lstStyle/>
            <a:p>
              <a:r>
                <a:rPr lang="en-US" sz="2400"/>
                <a:t>#7) What is the best song ever?</a:t>
              </a:r>
            </a:p>
          </p:txBody>
        </p:sp>
        <p:sp>
          <p:nvSpPr>
            <p:cNvPr id="48146"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8147"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37" name="TextBox 36"/>
          <p:cNvSpPr txBox="1">
            <a:spLocks noChangeArrowheads="1"/>
          </p:cNvSpPr>
          <p:nvPr/>
        </p:nvSpPr>
        <p:spPr bwMode="auto">
          <a:xfrm>
            <a:off x="1600200" y="34290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48135" name="Problem in Red"/>
          <p:cNvGrpSpPr>
            <a:grpSpLocks/>
          </p:cNvGrpSpPr>
          <p:nvPr/>
        </p:nvGrpSpPr>
        <p:grpSpPr bwMode="auto">
          <a:xfrm>
            <a:off x="4800600" y="1295400"/>
            <a:ext cx="3276600" cy="3657600"/>
            <a:chOff x="4800600" y="1295400"/>
            <a:chExt cx="2362200" cy="3657600"/>
          </a:xfrm>
        </p:grpSpPr>
        <p:grpSp>
          <p:nvGrpSpPr>
            <p:cNvPr id="48141" name="Problem in Red"/>
            <p:cNvGrpSpPr>
              <a:grpSpLocks/>
            </p:cNvGrpSpPr>
            <p:nvPr/>
          </p:nvGrpSpPr>
          <p:grpSpPr bwMode="auto">
            <a:xfrm>
              <a:off x="4800600" y="1295400"/>
              <a:ext cx="2362200" cy="3657600"/>
              <a:chOff x="533400" y="1295400"/>
              <a:chExt cx="2362200" cy="3657600"/>
            </a:xfrm>
          </p:grpSpPr>
          <p:sp>
            <p:nvSpPr>
              <p:cNvPr id="48143"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#8) What is the formula for the area of a parallelogram?</a:t>
                </a:r>
              </a:p>
            </p:txBody>
          </p:sp>
          <p:sp>
            <p:nvSpPr>
              <p:cNvPr id="48144"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8142"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48136"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8137"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48139"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48140"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Is the following a statistical question?</a:t>
            </a:r>
          </a:p>
        </p:txBody>
      </p:sp>
      <p:sp>
        <p:nvSpPr>
          <p:cNvPr id="4915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49156" name="Slide Number Placeholder 4"/>
          <p:cNvSpPr>
            <a:spLocks noGrp="1"/>
          </p:cNvSpPr>
          <p:nvPr>
            <p:ph type="sldNum" sz="quarter" idx="12"/>
          </p:nvPr>
        </p:nvSpPr>
        <p:spPr bwMode="auto">
          <a:noFill/>
          <a:ln>
            <a:miter lim="800000"/>
            <a:headEnd/>
            <a:tailEnd/>
          </a:ln>
        </p:spPr>
        <p:txBody>
          <a:bodyPr/>
          <a:lstStyle/>
          <a:p>
            <a:pPr algn="ctr"/>
            <a:fld id="{9F883F7C-F730-D046-811F-656806257382}" type="slidenum">
              <a:rPr lang="en-US"/>
              <a:pPr algn="ctr"/>
              <a:t>23</a:t>
            </a:fld>
            <a:endParaRPr lang="en-US"/>
          </a:p>
        </p:txBody>
      </p:sp>
      <p:grpSp>
        <p:nvGrpSpPr>
          <p:cNvPr id="49157" name="Problem in Blue"/>
          <p:cNvGrpSpPr>
            <a:grpSpLocks/>
          </p:cNvGrpSpPr>
          <p:nvPr/>
        </p:nvGrpSpPr>
        <p:grpSpPr bwMode="auto">
          <a:xfrm>
            <a:off x="533400" y="1295400"/>
            <a:ext cx="2971800" cy="3505200"/>
            <a:chOff x="533400" y="1295400"/>
            <a:chExt cx="2971800" cy="3505200"/>
          </a:xfrm>
        </p:grpSpPr>
        <p:sp>
          <p:nvSpPr>
            <p:cNvPr id="49170" name="TextBox 5"/>
            <p:cNvSpPr txBox="1">
              <a:spLocks noChangeArrowheads="1"/>
            </p:cNvSpPr>
            <p:nvPr/>
          </p:nvSpPr>
          <p:spPr bwMode="auto">
            <a:xfrm>
              <a:off x="533400" y="1295400"/>
              <a:ext cx="2971800" cy="830997"/>
            </a:xfrm>
            <a:prstGeom prst="rect">
              <a:avLst/>
            </a:prstGeom>
            <a:noFill/>
            <a:ln w="9525">
              <a:noFill/>
              <a:miter lim="800000"/>
              <a:headEnd/>
              <a:tailEnd/>
            </a:ln>
          </p:spPr>
          <p:txBody>
            <a:bodyPr>
              <a:prstTxWarp prst="textNoShape">
                <a:avLst/>
              </a:prstTxWarp>
              <a:spAutoFit/>
            </a:bodyPr>
            <a:lstStyle/>
            <a:p>
              <a:r>
                <a:rPr lang="en-US" sz="2400"/>
                <a:t>#7) What is the best song ever?</a:t>
              </a:r>
            </a:p>
          </p:txBody>
        </p:sp>
        <p:sp>
          <p:nvSpPr>
            <p:cNvPr id="49171" name="TextBox 22"/>
            <p:cNvSpPr txBox="1">
              <a:spLocks noChangeArrowheads="1"/>
            </p:cNvSpPr>
            <p:nvPr/>
          </p:nvSpPr>
          <p:spPr bwMode="auto">
            <a:xfrm>
              <a:off x="762000" y="3653135"/>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sp>
          <p:nvSpPr>
            <p:cNvPr id="49172" name="TextBox 23"/>
            <p:cNvSpPr txBox="1">
              <a:spLocks noChangeArrowheads="1"/>
            </p:cNvSpPr>
            <p:nvPr/>
          </p:nvSpPr>
          <p:spPr bwMode="auto">
            <a:xfrm>
              <a:off x="762000" y="4338935"/>
              <a:ext cx="2133600" cy="461665"/>
            </a:xfrm>
            <a:prstGeom prst="rect">
              <a:avLst/>
            </a:prstGeom>
            <a:noFill/>
            <a:ln w="9525">
              <a:noFill/>
              <a:miter lim="800000"/>
              <a:headEnd/>
              <a:tailEnd/>
            </a:ln>
          </p:spPr>
          <p:txBody>
            <a:bodyPr>
              <a:prstTxWarp prst="textNoShape">
                <a:avLst/>
              </a:prstTxWarp>
              <a:spAutoFit/>
            </a:bodyPr>
            <a:lstStyle/>
            <a:p>
              <a:r>
                <a:rPr lang="en-US" sz="2400"/>
                <a:t>No =  ____ </a:t>
              </a:r>
            </a:p>
          </p:txBody>
        </p:sp>
      </p:grpSp>
      <p:sp>
        <p:nvSpPr>
          <p:cNvPr id="49158" name="TextBox 36"/>
          <p:cNvSpPr txBox="1">
            <a:spLocks noChangeArrowheads="1"/>
          </p:cNvSpPr>
          <p:nvPr/>
        </p:nvSpPr>
        <p:spPr bwMode="auto">
          <a:xfrm>
            <a:off x="1600200" y="3429000"/>
            <a:ext cx="9906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grpSp>
        <p:nvGrpSpPr>
          <p:cNvPr id="49159" name="Problem in Red"/>
          <p:cNvGrpSpPr>
            <a:grpSpLocks/>
          </p:cNvGrpSpPr>
          <p:nvPr/>
        </p:nvGrpSpPr>
        <p:grpSpPr bwMode="auto">
          <a:xfrm>
            <a:off x="4800600" y="1295400"/>
            <a:ext cx="3276600" cy="3657600"/>
            <a:chOff x="4800600" y="1295400"/>
            <a:chExt cx="2362200" cy="3657600"/>
          </a:xfrm>
        </p:grpSpPr>
        <p:grpSp>
          <p:nvGrpSpPr>
            <p:cNvPr id="49166" name="Problem in Red"/>
            <p:cNvGrpSpPr>
              <a:grpSpLocks/>
            </p:cNvGrpSpPr>
            <p:nvPr/>
          </p:nvGrpSpPr>
          <p:grpSpPr bwMode="auto">
            <a:xfrm>
              <a:off x="4800600" y="1295400"/>
              <a:ext cx="2362200" cy="3657600"/>
              <a:chOff x="533400" y="1295400"/>
              <a:chExt cx="2362200" cy="3657600"/>
            </a:xfrm>
          </p:grpSpPr>
          <p:sp>
            <p:nvSpPr>
              <p:cNvPr id="49168" name="TextBox 26"/>
              <p:cNvSpPr txBox="1">
                <a:spLocks noChangeArrowheads="1"/>
              </p:cNvSpPr>
              <p:nvPr/>
            </p:nvSpPr>
            <p:spPr bwMode="auto">
              <a:xfrm>
                <a:off x="533400" y="1295400"/>
                <a:ext cx="2286000" cy="1200329"/>
              </a:xfrm>
              <a:prstGeom prst="rect">
                <a:avLst/>
              </a:prstGeom>
              <a:noFill/>
              <a:ln w="9525">
                <a:noFill/>
                <a:miter lim="800000"/>
                <a:headEnd/>
                <a:tailEnd/>
              </a:ln>
            </p:spPr>
            <p:txBody>
              <a:bodyPr>
                <a:prstTxWarp prst="textNoShape">
                  <a:avLst/>
                </a:prstTxWarp>
                <a:spAutoFit/>
              </a:bodyPr>
              <a:lstStyle/>
              <a:p>
                <a:r>
                  <a:rPr lang="en-US" sz="2400"/>
                  <a:t>#8) What is the formula for the area of a parallelogram?</a:t>
                </a:r>
              </a:p>
            </p:txBody>
          </p:sp>
          <p:sp>
            <p:nvSpPr>
              <p:cNvPr id="49169" name="TextBox 33"/>
              <p:cNvSpPr txBox="1">
                <a:spLocks noChangeArrowheads="1"/>
              </p:cNvSpPr>
              <p:nvPr/>
            </p:nvSpPr>
            <p:spPr bwMode="auto">
              <a:xfrm>
                <a:off x="685800" y="4491335"/>
                <a:ext cx="2209800" cy="461665"/>
              </a:xfrm>
              <a:prstGeom prst="rect">
                <a:avLst/>
              </a:prstGeom>
              <a:noFill/>
              <a:ln w="9525">
                <a:noFill/>
                <a:miter lim="800000"/>
                <a:headEnd/>
                <a:tailEnd/>
              </a:ln>
            </p:spPr>
            <p:txBody>
              <a:bodyPr>
                <a:prstTxWarp prst="textNoShape">
                  <a:avLst/>
                </a:prstTxWarp>
                <a:spAutoFit/>
              </a:bodyPr>
              <a:lstStyle/>
              <a:p>
                <a:r>
                  <a:rPr lang="en-US" sz="2400"/>
                  <a:t>  No = ______ </a:t>
                </a:r>
              </a:p>
            </p:txBody>
          </p:sp>
        </p:grpSp>
        <p:sp>
          <p:nvSpPr>
            <p:cNvPr id="49167" name="TextBox 37"/>
            <p:cNvSpPr txBox="1">
              <a:spLocks noChangeArrowheads="1"/>
            </p:cNvSpPr>
            <p:nvPr/>
          </p:nvSpPr>
          <p:spPr bwMode="auto">
            <a:xfrm>
              <a:off x="5029200" y="3886200"/>
              <a:ext cx="1981200" cy="461665"/>
            </a:xfrm>
            <a:prstGeom prst="rect">
              <a:avLst/>
            </a:prstGeom>
            <a:noFill/>
            <a:ln w="9525">
              <a:noFill/>
              <a:miter lim="800000"/>
              <a:headEnd/>
              <a:tailEnd/>
            </a:ln>
          </p:spPr>
          <p:txBody>
            <a:bodyPr>
              <a:prstTxWarp prst="textNoShape">
                <a:avLst/>
              </a:prstTxWarp>
              <a:spAutoFit/>
            </a:bodyPr>
            <a:lstStyle/>
            <a:p>
              <a:r>
                <a:rPr lang="en-US" sz="2400"/>
                <a:t>Yes =  _____ </a:t>
              </a:r>
            </a:p>
          </p:txBody>
        </p:sp>
      </p:grpSp>
      <p:sp>
        <p:nvSpPr>
          <p:cNvPr id="39" name="TextBox 38"/>
          <p:cNvSpPr txBox="1">
            <a:spLocks noChangeArrowheads="1"/>
          </p:cNvSpPr>
          <p:nvPr/>
        </p:nvSpPr>
        <p:spPr bwMode="auto">
          <a:xfrm>
            <a:off x="5867400" y="4191000"/>
            <a:ext cx="11430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a:t>
            </a:r>
          </a:p>
        </p:txBody>
      </p:sp>
      <p:sp>
        <p:nvSpPr>
          <p:cNvPr id="49161"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49162"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49164" name="Answers to #1 button">
            <a:hlinkClick r:id="rId4" action="ppaction://hlinksldjump"/>
          </p:cNvPr>
          <p:cNvSpPr txBox="1">
            <a:spLocks noChangeArrowheads="1"/>
          </p:cNvSpPr>
          <p:nvPr/>
        </p:nvSpPr>
        <p:spPr bwMode="auto">
          <a:xfrm>
            <a:off x="914400" y="5105400"/>
            <a:ext cx="20574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a:t>
            </a:r>
          </a:p>
        </p:txBody>
      </p:sp>
      <p:sp>
        <p:nvSpPr>
          <p:cNvPr id="49165" name="Answers to #2 button">
            <a:hlinkClick r:id="rId5" action="ppaction://hlinksldjump"/>
          </p:cNvPr>
          <p:cNvSpPr txBox="1">
            <a:spLocks noChangeArrowheads="1"/>
          </p:cNvSpPr>
          <p:nvPr/>
        </p:nvSpPr>
        <p:spPr bwMode="auto">
          <a:xfrm>
            <a:off x="5562600" y="5105400"/>
            <a:ext cx="21336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0179"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0180" name="Slide Number Placeholder 4"/>
          <p:cNvSpPr>
            <a:spLocks noGrp="1"/>
          </p:cNvSpPr>
          <p:nvPr>
            <p:ph type="sldNum" sz="quarter" idx="12"/>
          </p:nvPr>
        </p:nvSpPr>
        <p:spPr bwMode="auto">
          <a:noFill/>
          <a:ln>
            <a:miter lim="800000"/>
            <a:headEnd/>
            <a:tailEnd/>
          </a:ln>
        </p:spPr>
        <p:txBody>
          <a:bodyPr/>
          <a:lstStyle/>
          <a:p>
            <a:pPr algn="ctr"/>
            <a:fld id="{0BDA0567-00B3-F541-B7DD-8A624350AA96}" type="slidenum">
              <a:rPr lang="en-US"/>
              <a:pPr algn="ctr"/>
              <a:t>24</a:t>
            </a:fld>
            <a:endParaRPr lang="en-US"/>
          </a:p>
        </p:txBody>
      </p:sp>
      <p:sp>
        <p:nvSpPr>
          <p:cNvPr id="50181" name="Answers to #1 button">
            <a:hlinkClick r:id="rId3" action="ppaction://hlinksldjump"/>
          </p:cNvPr>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9a)</a:t>
            </a:r>
          </a:p>
        </p:txBody>
      </p:sp>
      <p:sp>
        <p:nvSpPr>
          <p:cNvPr id="50182"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0183"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3" name="TextBox 22"/>
          <p:cNvSpPr txBox="1">
            <a:spLocks noChangeArrowheads="1"/>
          </p:cNvSpPr>
          <p:nvPr/>
        </p:nvSpPr>
        <p:spPr bwMode="auto">
          <a:xfrm>
            <a:off x="5403850" y="2014538"/>
            <a:ext cx="3282950" cy="1570037"/>
          </a:xfrm>
          <a:prstGeom prst="rect">
            <a:avLst/>
          </a:prstGeom>
          <a:noFill/>
          <a:ln w="9525">
            <a:noFill/>
            <a:miter lim="800000"/>
            <a:headEnd/>
            <a:tailEnd/>
          </a:ln>
        </p:spPr>
        <p:txBody>
          <a:bodyPr>
            <a:prstTxWarp prst="textNoShape">
              <a:avLst/>
            </a:prstTxWarp>
            <a:spAutoFit/>
          </a:bodyPr>
          <a:lstStyle/>
          <a:p>
            <a:r>
              <a:rPr lang="en-US" sz="3200"/>
              <a:t>9 a) What was the most sleep I got in one night?</a:t>
            </a:r>
            <a:endParaRPr lang="en-US"/>
          </a:p>
        </p:txBody>
      </p:sp>
      <p:pic>
        <p:nvPicPr>
          <p:cNvPr id="50185" name="Picture 12"/>
          <p:cNvPicPr>
            <a:picLocks noChangeAspect="1" noChangeArrowheads="1"/>
          </p:cNvPicPr>
          <p:nvPr/>
        </p:nvPicPr>
        <p:blipFill>
          <a:blip r:embed="rId4"/>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1203"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1204" name="Slide Number Placeholder 4"/>
          <p:cNvSpPr>
            <a:spLocks noGrp="1"/>
          </p:cNvSpPr>
          <p:nvPr>
            <p:ph type="sldNum" sz="quarter" idx="12"/>
          </p:nvPr>
        </p:nvSpPr>
        <p:spPr bwMode="auto">
          <a:noFill/>
          <a:ln>
            <a:miter lim="800000"/>
            <a:headEnd/>
            <a:tailEnd/>
          </a:ln>
        </p:spPr>
        <p:txBody>
          <a:bodyPr/>
          <a:lstStyle/>
          <a:p>
            <a:pPr algn="ctr"/>
            <a:fld id="{2BC8F76D-27CF-C849-9AF2-7F4CA412299D}" type="slidenum">
              <a:rPr lang="en-US"/>
              <a:pPr algn="ctr"/>
              <a:t>25</a:t>
            </a:fld>
            <a:endParaRPr lang="en-US"/>
          </a:p>
        </p:txBody>
      </p:sp>
      <p:sp>
        <p:nvSpPr>
          <p:cNvPr id="37" name="TextBox 36"/>
          <p:cNvSpPr txBox="1">
            <a:spLocks noChangeArrowheads="1"/>
          </p:cNvSpPr>
          <p:nvPr/>
        </p:nvSpPr>
        <p:spPr bwMode="auto">
          <a:xfrm>
            <a:off x="5867400" y="38100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10 hours</a:t>
            </a:r>
          </a:p>
        </p:txBody>
      </p:sp>
      <p:sp>
        <p:nvSpPr>
          <p:cNvPr id="51206" name="Answers to #1 button"/>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9a)</a:t>
            </a:r>
          </a:p>
        </p:txBody>
      </p:sp>
      <p:sp>
        <p:nvSpPr>
          <p:cNvPr id="51207"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1208"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51209" name="TextBox 22"/>
          <p:cNvSpPr txBox="1">
            <a:spLocks noChangeArrowheads="1"/>
          </p:cNvSpPr>
          <p:nvPr/>
        </p:nvSpPr>
        <p:spPr bwMode="auto">
          <a:xfrm>
            <a:off x="5403850" y="2014538"/>
            <a:ext cx="3282950" cy="1570037"/>
          </a:xfrm>
          <a:prstGeom prst="rect">
            <a:avLst/>
          </a:prstGeom>
          <a:noFill/>
          <a:ln w="9525">
            <a:noFill/>
            <a:miter lim="800000"/>
            <a:headEnd/>
            <a:tailEnd/>
          </a:ln>
        </p:spPr>
        <p:txBody>
          <a:bodyPr>
            <a:prstTxWarp prst="textNoShape">
              <a:avLst/>
            </a:prstTxWarp>
            <a:spAutoFit/>
          </a:bodyPr>
          <a:lstStyle/>
          <a:p>
            <a:r>
              <a:rPr lang="en-US" sz="3200"/>
              <a:t>9 a) What was the most sleep I got in one night?</a:t>
            </a:r>
            <a:endParaRPr lang="en-US"/>
          </a:p>
        </p:txBody>
      </p:sp>
      <p:pic>
        <p:nvPicPr>
          <p:cNvPr id="51210" name="Picture 12"/>
          <p:cNvPicPr>
            <a:picLocks noChangeAspect="1" noChangeArrowheads="1"/>
          </p:cNvPicPr>
          <p:nvPr/>
        </p:nvPicPr>
        <p:blipFill>
          <a:blip r:embed="rId3"/>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2227"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2228" name="Slide Number Placeholder 4"/>
          <p:cNvSpPr>
            <a:spLocks noGrp="1"/>
          </p:cNvSpPr>
          <p:nvPr>
            <p:ph type="sldNum" sz="quarter" idx="12"/>
          </p:nvPr>
        </p:nvSpPr>
        <p:spPr bwMode="auto">
          <a:noFill/>
          <a:ln>
            <a:miter lim="800000"/>
            <a:headEnd/>
            <a:tailEnd/>
          </a:ln>
        </p:spPr>
        <p:txBody>
          <a:bodyPr/>
          <a:lstStyle/>
          <a:p>
            <a:pPr algn="ctr"/>
            <a:fld id="{84AB04EE-680D-BD41-9D8A-6EB00DC26DF0}" type="slidenum">
              <a:rPr lang="en-US"/>
              <a:pPr algn="ctr"/>
              <a:t>26</a:t>
            </a:fld>
            <a:endParaRPr lang="en-US"/>
          </a:p>
        </p:txBody>
      </p:sp>
      <p:sp>
        <p:nvSpPr>
          <p:cNvPr id="52229" name="Answers to #1 button">
            <a:hlinkClick r:id="rId3" action="ppaction://hlinksldjump"/>
          </p:cNvPr>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9b)</a:t>
            </a:r>
          </a:p>
        </p:txBody>
      </p:sp>
      <p:sp>
        <p:nvSpPr>
          <p:cNvPr id="52230"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2231"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3" name="TextBox 22"/>
          <p:cNvSpPr txBox="1">
            <a:spLocks noChangeArrowheads="1"/>
          </p:cNvSpPr>
          <p:nvPr/>
        </p:nvSpPr>
        <p:spPr bwMode="auto">
          <a:xfrm>
            <a:off x="5403850" y="2014538"/>
            <a:ext cx="3282950" cy="2062162"/>
          </a:xfrm>
          <a:prstGeom prst="rect">
            <a:avLst/>
          </a:prstGeom>
          <a:noFill/>
          <a:ln w="9525">
            <a:noFill/>
            <a:miter lim="800000"/>
            <a:headEnd/>
            <a:tailEnd/>
          </a:ln>
        </p:spPr>
        <p:txBody>
          <a:bodyPr>
            <a:prstTxWarp prst="textNoShape">
              <a:avLst/>
            </a:prstTxWarp>
            <a:spAutoFit/>
          </a:bodyPr>
          <a:lstStyle/>
          <a:p>
            <a:r>
              <a:rPr lang="en-US" sz="3200"/>
              <a:t>9 b) What was the least amount of sleep I got in one night?</a:t>
            </a:r>
            <a:endParaRPr lang="en-US"/>
          </a:p>
        </p:txBody>
      </p:sp>
      <p:pic>
        <p:nvPicPr>
          <p:cNvPr id="52233" name="Picture 12"/>
          <p:cNvPicPr>
            <a:picLocks noChangeAspect="1" noChangeArrowheads="1"/>
          </p:cNvPicPr>
          <p:nvPr/>
        </p:nvPicPr>
        <p:blipFill>
          <a:blip r:embed="rId4"/>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325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3252" name="Slide Number Placeholder 4"/>
          <p:cNvSpPr>
            <a:spLocks noGrp="1"/>
          </p:cNvSpPr>
          <p:nvPr>
            <p:ph type="sldNum" sz="quarter" idx="12"/>
          </p:nvPr>
        </p:nvSpPr>
        <p:spPr bwMode="auto">
          <a:noFill/>
          <a:ln>
            <a:miter lim="800000"/>
            <a:headEnd/>
            <a:tailEnd/>
          </a:ln>
        </p:spPr>
        <p:txBody>
          <a:bodyPr/>
          <a:lstStyle/>
          <a:p>
            <a:pPr algn="ctr"/>
            <a:fld id="{2B60770A-9C19-E340-AD1B-FBE9589432AF}" type="slidenum">
              <a:rPr lang="en-US"/>
              <a:pPr algn="ctr"/>
              <a:t>27</a:t>
            </a:fld>
            <a:endParaRPr lang="en-US"/>
          </a:p>
        </p:txBody>
      </p:sp>
      <p:sp>
        <p:nvSpPr>
          <p:cNvPr id="37" name="TextBox 36"/>
          <p:cNvSpPr txBox="1">
            <a:spLocks noChangeArrowheads="1"/>
          </p:cNvSpPr>
          <p:nvPr/>
        </p:nvSpPr>
        <p:spPr bwMode="auto">
          <a:xfrm>
            <a:off x="6019800" y="4168775"/>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6 hours</a:t>
            </a:r>
          </a:p>
        </p:txBody>
      </p:sp>
      <p:sp>
        <p:nvSpPr>
          <p:cNvPr id="53254" name="Answers to #1 button"/>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9b)</a:t>
            </a:r>
          </a:p>
        </p:txBody>
      </p:sp>
      <p:sp>
        <p:nvSpPr>
          <p:cNvPr id="53255"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3256"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53257" name="TextBox 22"/>
          <p:cNvSpPr txBox="1">
            <a:spLocks noChangeArrowheads="1"/>
          </p:cNvSpPr>
          <p:nvPr/>
        </p:nvSpPr>
        <p:spPr bwMode="auto">
          <a:xfrm>
            <a:off x="5403850" y="2014538"/>
            <a:ext cx="3282950" cy="2062162"/>
          </a:xfrm>
          <a:prstGeom prst="rect">
            <a:avLst/>
          </a:prstGeom>
          <a:noFill/>
          <a:ln w="9525">
            <a:noFill/>
            <a:miter lim="800000"/>
            <a:headEnd/>
            <a:tailEnd/>
          </a:ln>
        </p:spPr>
        <p:txBody>
          <a:bodyPr>
            <a:prstTxWarp prst="textNoShape">
              <a:avLst/>
            </a:prstTxWarp>
            <a:spAutoFit/>
          </a:bodyPr>
          <a:lstStyle/>
          <a:p>
            <a:r>
              <a:rPr lang="en-US" sz="3200"/>
              <a:t>9 b) What was the least amount of sleep I got in one night?</a:t>
            </a:r>
            <a:endParaRPr lang="en-US"/>
          </a:p>
        </p:txBody>
      </p:sp>
      <p:pic>
        <p:nvPicPr>
          <p:cNvPr id="53258" name="Picture 12"/>
          <p:cNvPicPr>
            <a:picLocks noChangeAspect="1" noChangeArrowheads="1"/>
          </p:cNvPicPr>
          <p:nvPr/>
        </p:nvPicPr>
        <p:blipFill>
          <a:blip r:embed="rId3"/>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427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4276" name="Slide Number Placeholder 4"/>
          <p:cNvSpPr>
            <a:spLocks noGrp="1"/>
          </p:cNvSpPr>
          <p:nvPr>
            <p:ph type="sldNum" sz="quarter" idx="12"/>
          </p:nvPr>
        </p:nvSpPr>
        <p:spPr bwMode="auto">
          <a:noFill/>
          <a:ln>
            <a:miter lim="800000"/>
            <a:headEnd/>
            <a:tailEnd/>
          </a:ln>
        </p:spPr>
        <p:txBody>
          <a:bodyPr/>
          <a:lstStyle/>
          <a:p>
            <a:pPr algn="ctr"/>
            <a:fld id="{0E94CF76-66AE-2547-BD75-3A7795EF7B38}" type="slidenum">
              <a:rPr lang="en-US"/>
              <a:pPr algn="ctr"/>
              <a:t>28</a:t>
            </a:fld>
            <a:endParaRPr lang="en-US"/>
          </a:p>
        </p:txBody>
      </p:sp>
      <p:sp>
        <p:nvSpPr>
          <p:cNvPr id="54277" name="Answers to #1 button">
            <a:hlinkClick r:id="rId3" action="ppaction://hlinksldjump"/>
          </p:cNvPr>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9c)</a:t>
            </a:r>
          </a:p>
        </p:txBody>
      </p:sp>
      <p:sp>
        <p:nvSpPr>
          <p:cNvPr id="54278"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4279"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3" name="TextBox 22"/>
          <p:cNvSpPr txBox="1">
            <a:spLocks noChangeArrowheads="1"/>
          </p:cNvSpPr>
          <p:nvPr/>
        </p:nvSpPr>
        <p:spPr bwMode="auto">
          <a:xfrm>
            <a:off x="5403850" y="2014538"/>
            <a:ext cx="3282950" cy="2062162"/>
          </a:xfrm>
          <a:prstGeom prst="rect">
            <a:avLst/>
          </a:prstGeom>
          <a:noFill/>
          <a:ln w="9525">
            <a:noFill/>
            <a:miter lim="800000"/>
            <a:headEnd/>
            <a:tailEnd/>
          </a:ln>
        </p:spPr>
        <p:txBody>
          <a:bodyPr>
            <a:prstTxWarp prst="textNoShape">
              <a:avLst/>
            </a:prstTxWarp>
            <a:spAutoFit/>
          </a:bodyPr>
          <a:lstStyle/>
          <a:p>
            <a:r>
              <a:rPr lang="en-US" sz="3200"/>
              <a:t>9 c) What was the most common amount of sleep I get?</a:t>
            </a:r>
            <a:endParaRPr lang="en-US"/>
          </a:p>
        </p:txBody>
      </p:sp>
      <p:pic>
        <p:nvPicPr>
          <p:cNvPr id="54281" name="Picture 12"/>
          <p:cNvPicPr>
            <a:picLocks noChangeAspect="1" noChangeArrowheads="1"/>
          </p:cNvPicPr>
          <p:nvPr/>
        </p:nvPicPr>
        <p:blipFill>
          <a:blip r:embed="rId4"/>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5299"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5300" name="Slide Number Placeholder 4"/>
          <p:cNvSpPr>
            <a:spLocks noGrp="1"/>
          </p:cNvSpPr>
          <p:nvPr>
            <p:ph type="sldNum" sz="quarter" idx="12"/>
          </p:nvPr>
        </p:nvSpPr>
        <p:spPr bwMode="auto">
          <a:noFill/>
          <a:ln>
            <a:miter lim="800000"/>
            <a:headEnd/>
            <a:tailEnd/>
          </a:ln>
        </p:spPr>
        <p:txBody>
          <a:bodyPr/>
          <a:lstStyle/>
          <a:p>
            <a:pPr algn="ctr"/>
            <a:fld id="{143B20C8-75AA-E143-8A80-E54A75E19EA0}" type="slidenum">
              <a:rPr lang="en-US"/>
              <a:pPr algn="ctr"/>
              <a:t>29</a:t>
            </a:fld>
            <a:endParaRPr lang="en-US"/>
          </a:p>
        </p:txBody>
      </p:sp>
      <p:sp>
        <p:nvSpPr>
          <p:cNvPr id="37" name="TextBox 36"/>
          <p:cNvSpPr txBox="1">
            <a:spLocks noChangeArrowheads="1"/>
          </p:cNvSpPr>
          <p:nvPr/>
        </p:nvSpPr>
        <p:spPr bwMode="auto">
          <a:xfrm>
            <a:off x="6019800" y="4168775"/>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8 hours</a:t>
            </a:r>
          </a:p>
        </p:txBody>
      </p:sp>
      <p:sp>
        <p:nvSpPr>
          <p:cNvPr id="55302" name="Answers to #1 button"/>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9c)</a:t>
            </a:r>
          </a:p>
        </p:txBody>
      </p:sp>
      <p:sp>
        <p:nvSpPr>
          <p:cNvPr id="55303"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5304"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55305" name="TextBox 22"/>
          <p:cNvSpPr txBox="1">
            <a:spLocks noChangeArrowheads="1"/>
          </p:cNvSpPr>
          <p:nvPr/>
        </p:nvSpPr>
        <p:spPr bwMode="auto">
          <a:xfrm>
            <a:off x="5403850" y="2014538"/>
            <a:ext cx="3282950" cy="2062162"/>
          </a:xfrm>
          <a:prstGeom prst="rect">
            <a:avLst/>
          </a:prstGeom>
          <a:noFill/>
          <a:ln w="9525">
            <a:noFill/>
            <a:miter lim="800000"/>
            <a:headEnd/>
            <a:tailEnd/>
          </a:ln>
        </p:spPr>
        <p:txBody>
          <a:bodyPr>
            <a:prstTxWarp prst="textNoShape">
              <a:avLst/>
            </a:prstTxWarp>
            <a:spAutoFit/>
          </a:bodyPr>
          <a:lstStyle/>
          <a:p>
            <a:r>
              <a:rPr lang="en-US" sz="3200"/>
              <a:t>9 c) What was the most common amount of sleep I get?</a:t>
            </a:r>
            <a:endParaRPr lang="en-US"/>
          </a:p>
        </p:txBody>
      </p:sp>
      <p:pic>
        <p:nvPicPr>
          <p:cNvPr id="55306" name="Picture 12"/>
          <p:cNvPicPr>
            <a:picLocks noChangeAspect="1" noChangeArrowheads="1"/>
          </p:cNvPicPr>
          <p:nvPr/>
        </p:nvPicPr>
        <p:blipFill>
          <a:blip r:embed="rId3"/>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34"/>
          <p:cNvSpPr>
            <a:spLocks noChangeArrowheads="1"/>
          </p:cNvSpPr>
          <p:nvPr/>
        </p:nvSpPr>
        <p:spPr bwMode="auto">
          <a:xfrm>
            <a:off x="228600" y="1447800"/>
            <a:ext cx="8686800" cy="4419600"/>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a:p>
        </p:txBody>
      </p:sp>
      <p:sp>
        <p:nvSpPr>
          <p:cNvPr id="22531" name="Rectangle 28"/>
          <p:cNvSpPr>
            <a:spLocks noGrp="1"/>
          </p:cNvSpPr>
          <p:nvPr>
            <p:ph type="title" idx="4294967295"/>
          </p:nvPr>
        </p:nvSpPr>
        <p:spPr>
          <a:xfrm>
            <a:off x="152400" y="0"/>
            <a:ext cx="8229600" cy="639763"/>
          </a:xfrm>
        </p:spPr>
        <p:txBody>
          <a:bodyPr/>
          <a:lstStyle/>
          <a:p>
            <a:pPr algn="l"/>
            <a:r>
              <a:rPr lang="en-US" sz="3200" b="1">
                <a:solidFill>
                  <a:schemeClr val="bg1"/>
                </a:solidFill>
                <a:ea typeface="ＭＳ Ｐゴシック" charset="-128"/>
                <a:cs typeface="ＭＳ Ｐゴシック" charset="-128"/>
              </a:rPr>
              <a:t>Launch B</a:t>
            </a:r>
          </a:p>
        </p:txBody>
      </p:sp>
      <p:sp>
        <p:nvSpPr>
          <p:cNvPr id="22532" name="Slide Number Placeholder 4"/>
          <p:cNvSpPr>
            <a:spLocks noGrp="1"/>
          </p:cNvSpPr>
          <p:nvPr>
            <p:ph type="sldNum" sz="quarter" idx="12"/>
          </p:nvPr>
        </p:nvSpPr>
        <p:spPr bwMode="auto">
          <a:noFill/>
          <a:ln>
            <a:miter lim="800000"/>
            <a:headEnd/>
            <a:tailEnd/>
          </a:ln>
        </p:spPr>
        <p:txBody>
          <a:bodyPr/>
          <a:lstStyle/>
          <a:p>
            <a:pPr algn="ctr"/>
            <a:fld id="{A786C5C1-6BCB-8746-822A-8BD4F64D2F39}" type="slidenum">
              <a:rPr lang="en-US"/>
              <a:pPr algn="ctr"/>
              <a:t>3</a:t>
            </a:fld>
            <a:endParaRPr lang="en-US"/>
          </a:p>
        </p:txBody>
      </p:sp>
      <p:sp>
        <p:nvSpPr>
          <p:cNvPr id="22533" name="TextBox 5"/>
          <p:cNvSpPr txBox="1">
            <a:spLocks noChangeArrowheads="1"/>
          </p:cNvSpPr>
          <p:nvPr/>
        </p:nvSpPr>
        <p:spPr bwMode="auto">
          <a:xfrm>
            <a:off x="533400" y="609600"/>
            <a:ext cx="7620000" cy="2678113"/>
          </a:xfrm>
          <a:prstGeom prst="rect">
            <a:avLst/>
          </a:prstGeom>
          <a:noFill/>
          <a:ln w="9525">
            <a:noFill/>
            <a:miter lim="800000"/>
            <a:headEnd/>
            <a:tailEnd/>
          </a:ln>
        </p:spPr>
        <p:txBody>
          <a:bodyPr>
            <a:prstTxWarp prst="textNoShape">
              <a:avLst/>
            </a:prstTxWarp>
            <a:spAutoFit/>
          </a:bodyPr>
          <a:lstStyle/>
          <a:p>
            <a:r>
              <a:rPr lang="en-US" sz="2400">
                <a:solidFill>
                  <a:schemeClr val="bg1"/>
                </a:solidFill>
              </a:rPr>
              <a:t>Can you determine whether the following questions are statistical question or not?</a:t>
            </a:r>
          </a:p>
          <a:p>
            <a:endParaRPr lang="en-US" sz="2400">
              <a:solidFill>
                <a:schemeClr val="bg1"/>
              </a:solidFill>
            </a:endParaRPr>
          </a:p>
          <a:p>
            <a:endParaRPr lang="en-US" sz="2400">
              <a:solidFill>
                <a:schemeClr val="bg1"/>
              </a:solidFill>
            </a:endParaRPr>
          </a:p>
          <a:p>
            <a:endParaRPr lang="en-US" sz="2400">
              <a:solidFill>
                <a:schemeClr val="bg1"/>
              </a:solidFill>
            </a:endParaRPr>
          </a:p>
          <a:p>
            <a:endParaRPr lang="en-US" sz="2400">
              <a:solidFill>
                <a:schemeClr val="bg1"/>
              </a:solidFill>
            </a:endParaRPr>
          </a:p>
          <a:p>
            <a:endParaRPr lang="en-US" sz="2400">
              <a:solidFill>
                <a:schemeClr val="bg1"/>
              </a:solidFill>
            </a:endParaRPr>
          </a:p>
        </p:txBody>
      </p:sp>
      <p:sp>
        <p:nvSpPr>
          <p:cNvPr id="11" name="TextBox 10"/>
          <p:cNvSpPr txBox="1">
            <a:spLocks noChangeArrowheads="1"/>
          </p:cNvSpPr>
          <p:nvPr/>
        </p:nvSpPr>
        <p:spPr bwMode="auto">
          <a:xfrm>
            <a:off x="304800" y="1595438"/>
            <a:ext cx="7620000" cy="461962"/>
          </a:xfrm>
          <a:prstGeom prst="rect">
            <a:avLst/>
          </a:prstGeom>
          <a:noFill/>
          <a:ln w="9525">
            <a:noFill/>
            <a:miter lim="800000"/>
            <a:headEnd/>
            <a:tailEnd/>
          </a:ln>
        </p:spPr>
        <p:txBody>
          <a:bodyPr>
            <a:prstTxWarp prst="textNoShape">
              <a:avLst/>
            </a:prstTxWarp>
            <a:spAutoFit/>
          </a:bodyPr>
          <a:lstStyle/>
          <a:p>
            <a:r>
              <a:rPr lang="en-US" sz="2400"/>
              <a:t>1. What did everyone in the class eat for breakfast today?</a:t>
            </a:r>
          </a:p>
        </p:txBody>
      </p:sp>
      <p:sp>
        <p:nvSpPr>
          <p:cNvPr id="12" name="TextBox 11"/>
          <p:cNvSpPr txBox="1">
            <a:spLocks noChangeArrowheads="1"/>
          </p:cNvSpPr>
          <p:nvPr/>
        </p:nvSpPr>
        <p:spPr bwMode="auto">
          <a:xfrm>
            <a:off x="4343400" y="2052638"/>
            <a:ext cx="3886200" cy="461962"/>
          </a:xfrm>
          <a:prstGeom prst="rect">
            <a:avLst/>
          </a:prstGeom>
          <a:noFill/>
          <a:ln w="9525">
            <a:noFill/>
            <a:miter lim="800000"/>
            <a:headEnd/>
            <a:tailEnd/>
          </a:ln>
        </p:spPr>
        <p:txBody>
          <a:bodyPr>
            <a:prstTxWarp prst="textNoShape">
              <a:avLst/>
            </a:prstTxWarp>
            <a:spAutoFit/>
          </a:bodyPr>
          <a:lstStyle/>
          <a:p>
            <a:r>
              <a:rPr lang="en-US" sz="2400">
                <a:solidFill>
                  <a:srgbClr val="00B0F0"/>
                </a:solidFill>
              </a:rPr>
              <a:t>Statistical Question! …Why?</a:t>
            </a:r>
          </a:p>
        </p:txBody>
      </p:sp>
      <p:sp>
        <p:nvSpPr>
          <p:cNvPr id="13" name="TextBox 12"/>
          <p:cNvSpPr txBox="1">
            <a:spLocks noChangeArrowheads="1"/>
          </p:cNvSpPr>
          <p:nvPr/>
        </p:nvSpPr>
        <p:spPr bwMode="auto">
          <a:xfrm>
            <a:off x="304800" y="2509838"/>
            <a:ext cx="7086600" cy="461962"/>
          </a:xfrm>
          <a:prstGeom prst="rect">
            <a:avLst/>
          </a:prstGeom>
          <a:noFill/>
          <a:ln w="9525">
            <a:noFill/>
            <a:miter lim="800000"/>
            <a:headEnd/>
            <a:tailEnd/>
          </a:ln>
        </p:spPr>
        <p:txBody>
          <a:bodyPr>
            <a:prstTxWarp prst="textNoShape">
              <a:avLst/>
            </a:prstTxWarp>
            <a:spAutoFit/>
          </a:bodyPr>
          <a:lstStyle/>
          <a:p>
            <a:r>
              <a:rPr lang="en-US" sz="2400"/>
              <a:t>2. What did YOU eat for breakfast today?</a:t>
            </a:r>
          </a:p>
        </p:txBody>
      </p:sp>
      <p:sp>
        <p:nvSpPr>
          <p:cNvPr id="14" name="TextBox 13"/>
          <p:cNvSpPr txBox="1">
            <a:spLocks noChangeArrowheads="1"/>
          </p:cNvSpPr>
          <p:nvPr/>
        </p:nvSpPr>
        <p:spPr bwMode="auto">
          <a:xfrm>
            <a:off x="4343400" y="2890838"/>
            <a:ext cx="6553200" cy="461962"/>
          </a:xfrm>
          <a:prstGeom prst="rect">
            <a:avLst/>
          </a:prstGeom>
          <a:noFill/>
          <a:ln w="9525">
            <a:noFill/>
            <a:miter lim="800000"/>
            <a:headEnd/>
            <a:tailEnd/>
          </a:ln>
        </p:spPr>
        <p:txBody>
          <a:bodyPr>
            <a:prstTxWarp prst="textNoShape">
              <a:avLst/>
            </a:prstTxWarp>
            <a:spAutoFit/>
          </a:bodyPr>
          <a:lstStyle/>
          <a:p>
            <a:r>
              <a:rPr lang="en-US" sz="2400">
                <a:solidFill>
                  <a:srgbClr val="FF0000"/>
                </a:solidFill>
              </a:rPr>
              <a:t>Not a statistical Question… Why?</a:t>
            </a:r>
          </a:p>
        </p:txBody>
      </p:sp>
      <p:sp>
        <p:nvSpPr>
          <p:cNvPr id="15" name="TextBox 14"/>
          <p:cNvSpPr txBox="1">
            <a:spLocks noChangeArrowheads="1"/>
          </p:cNvSpPr>
          <p:nvPr/>
        </p:nvSpPr>
        <p:spPr bwMode="auto">
          <a:xfrm>
            <a:off x="304800" y="3348038"/>
            <a:ext cx="8001000" cy="461962"/>
          </a:xfrm>
          <a:prstGeom prst="rect">
            <a:avLst/>
          </a:prstGeom>
          <a:noFill/>
          <a:ln w="9525">
            <a:noFill/>
            <a:miter lim="800000"/>
            <a:headEnd/>
            <a:tailEnd/>
          </a:ln>
        </p:spPr>
        <p:txBody>
          <a:bodyPr>
            <a:prstTxWarp prst="textNoShape">
              <a:avLst/>
            </a:prstTxWarp>
            <a:spAutoFit/>
          </a:bodyPr>
          <a:lstStyle/>
          <a:p>
            <a:r>
              <a:rPr lang="en-US" sz="2400"/>
              <a:t>3. How many people in the class ate breakfast today?</a:t>
            </a:r>
          </a:p>
        </p:txBody>
      </p:sp>
      <p:sp>
        <p:nvSpPr>
          <p:cNvPr id="16" name="TextBox 15"/>
          <p:cNvSpPr txBox="1">
            <a:spLocks noChangeArrowheads="1"/>
          </p:cNvSpPr>
          <p:nvPr/>
        </p:nvSpPr>
        <p:spPr bwMode="auto">
          <a:xfrm>
            <a:off x="4343400" y="3729038"/>
            <a:ext cx="4419600" cy="461962"/>
          </a:xfrm>
          <a:prstGeom prst="rect">
            <a:avLst/>
          </a:prstGeom>
          <a:noFill/>
          <a:ln w="9525">
            <a:noFill/>
            <a:miter lim="800000"/>
            <a:headEnd/>
            <a:tailEnd/>
          </a:ln>
        </p:spPr>
        <p:txBody>
          <a:bodyPr>
            <a:prstTxWarp prst="textNoShape">
              <a:avLst/>
            </a:prstTxWarp>
            <a:spAutoFit/>
          </a:bodyPr>
          <a:lstStyle/>
          <a:p>
            <a:r>
              <a:rPr lang="en-US" sz="2400">
                <a:solidFill>
                  <a:srgbClr val="FF0000"/>
                </a:solidFill>
              </a:rPr>
              <a:t>Not a statistical Question…Why?</a:t>
            </a:r>
          </a:p>
        </p:txBody>
      </p:sp>
      <p:sp>
        <p:nvSpPr>
          <p:cNvPr id="17" name="TextBox 16"/>
          <p:cNvSpPr txBox="1">
            <a:spLocks noChangeArrowheads="1"/>
          </p:cNvSpPr>
          <p:nvPr/>
        </p:nvSpPr>
        <p:spPr bwMode="auto">
          <a:xfrm>
            <a:off x="228600" y="4186238"/>
            <a:ext cx="7848600" cy="461962"/>
          </a:xfrm>
          <a:prstGeom prst="rect">
            <a:avLst/>
          </a:prstGeom>
          <a:noFill/>
          <a:ln w="9525">
            <a:noFill/>
            <a:miter lim="800000"/>
            <a:headEnd/>
            <a:tailEnd/>
          </a:ln>
        </p:spPr>
        <p:txBody>
          <a:bodyPr>
            <a:prstTxWarp prst="textNoShape">
              <a:avLst/>
            </a:prstTxWarp>
            <a:spAutoFit/>
          </a:bodyPr>
          <a:lstStyle/>
          <a:p>
            <a:r>
              <a:rPr lang="en-US" sz="2400"/>
              <a:t>4. Who was the first president of the U.S.A.?</a:t>
            </a:r>
          </a:p>
        </p:txBody>
      </p:sp>
      <p:sp>
        <p:nvSpPr>
          <p:cNvPr id="18" name="TextBox 17"/>
          <p:cNvSpPr txBox="1">
            <a:spLocks noChangeArrowheads="1"/>
          </p:cNvSpPr>
          <p:nvPr/>
        </p:nvSpPr>
        <p:spPr bwMode="auto">
          <a:xfrm>
            <a:off x="4343400" y="4567238"/>
            <a:ext cx="4495800" cy="461962"/>
          </a:xfrm>
          <a:prstGeom prst="rect">
            <a:avLst/>
          </a:prstGeom>
          <a:noFill/>
          <a:ln w="9525">
            <a:noFill/>
            <a:miter lim="800000"/>
            <a:headEnd/>
            <a:tailEnd/>
          </a:ln>
        </p:spPr>
        <p:txBody>
          <a:bodyPr>
            <a:prstTxWarp prst="textNoShape">
              <a:avLst/>
            </a:prstTxWarp>
            <a:spAutoFit/>
          </a:bodyPr>
          <a:lstStyle/>
          <a:p>
            <a:r>
              <a:rPr lang="en-US" sz="2400">
                <a:solidFill>
                  <a:srgbClr val="FF0000"/>
                </a:solidFill>
              </a:rPr>
              <a:t>Not a statistical Question… Why?</a:t>
            </a:r>
          </a:p>
        </p:txBody>
      </p:sp>
      <p:sp>
        <p:nvSpPr>
          <p:cNvPr id="19" name="TextBox 18"/>
          <p:cNvSpPr txBox="1">
            <a:spLocks noChangeArrowheads="1"/>
          </p:cNvSpPr>
          <p:nvPr/>
        </p:nvSpPr>
        <p:spPr bwMode="auto">
          <a:xfrm>
            <a:off x="228600" y="5024438"/>
            <a:ext cx="8001000" cy="461962"/>
          </a:xfrm>
          <a:prstGeom prst="rect">
            <a:avLst/>
          </a:prstGeom>
          <a:noFill/>
          <a:ln w="9525">
            <a:noFill/>
            <a:miter lim="800000"/>
            <a:headEnd/>
            <a:tailEnd/>
          </a:ln>
        </p:spPr>
        <p:txBody>
          <a:bodyPr>
            <a:prstTxWarp prst="textNoShape">
              <a:avLst/>
            </a:prstTxWarp>
            <a:spAutoFit/>
          </a:bodyPr>
          <a:lstStyle/>
          <a:p>
            <a:r>
              <a:rPr lang="en-US" sz="2400"/>
              <a:t>5. How many points does Lebron James have in each game? </a:t>
            </a:r>
          </a:p>
        </p:txBody>
      </p:sp>
      <p:sp>
        <p:nvSpPr>
          <p:cNvPr id="20" name="TextBox 19"/>
          <p:cNvSpPr txBox="1">
            <a:spLocks noChangeArrowheads="1"/>
          </p:cNvSpPr>
          <p:nvPr/>
        </p:nvSpPr>
        <p:spPr bwMode="auto">
          <a:xfrm>
            <a:off x="4343400" y="5405438"/>
            <a:ext cx="3886200" cy="461962"/>
          </a:xfrm>
          <a:prstGeom prst="rect">
            <a:avLst/>
          </a:prstGeom>
          <a:noFill/>
          <a:ln w="9525">
            <a:noFill/>
            <a:miter lim="800000"/>
            <a:headEnd/>
            <a:tailEnd/>
          </a:ln>
        </p:spPr>
        <p:txBody>
          <a:bodyPr>
            <a:prstTxWarp prst="textNoShape">
              <a:avLst/>
            </a:prstTxWarp>
            <a:spAutoFit/>
          </a:bodyPr>
          <a:lstStyle/>
          <a:p>
            <a:r>
              <a:rPr lang="en-US" sz="2400">
                <a:solidFill>
                  <a:srgbClr val="00B0F0"/>
                </a:solidFill>
              </a:rPr>
              <a:t>Statistical Question! … Why?</a:t>
            </a:r>
          </a:p>
        </p:txBody>
      </p:sp>
      <p:sp>
        <p:nvSpPr>
          <p:cNvPr id="22544" name="TextBox 32"/>
          <p:cNvSpPr txBox="1">
            <a:spLocks noChangeArrowheads="1"/>
          </p:cNvSpPr>
          <p:nvPr/>
        </p:nvSpPr>
        <p:spPr bwMode="auto">
          <a:xfrm>
            <a:off x="3429000" y="152400"/>
            <a:ext cx="5486400" cy="461963"/>
          </a:xfrm>
          <a:prstGeom prst="rect">
            <a:avLst/>
          </a:prstGeom>
          <a:noFill/>
          <a:ln w="9525">
            <a:noFill/>
            <a:miter lim="800000"/>
            <a:headEnd/>
            <a:tailEnd/>
          </a:ln>
        </p:spPr>
        <p:txBody>
          <a:bodyPr>
            <a:prstTxWarp prst="textNoShape">
              <a:avLst/>
            </a:prstTxWarp>
            <a:spAutoFit/>
          </a:bodyPr>
          <a:lstStyle/>
          <a:p>
            <a:pPr algn="ctr"/>
            <a:r>
              <a:rPr lang="en-US" sz="2400">
                <a:solidFill>
                  <a:schemeClr val="bg1"/>
                </a:solidFill>
              </a:rPr>
              <a:t>(Wait time: 30 seconds for each question)</a:t>
            </a:r>
          </a:p>
        </p:txBody>
      </p:sp>
      <p:sp>
        <p:nvSpPr>
          <p:cNvPr id="21" name="TextBox 20">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
                                        <p:tgtEl>
                                          <p:spTgt spid="11"/>
                                        </p:tgtEl>
                                      </p:cBhvr>
                                    </p:animEffect>
                                    <p:anim calcmode="lin" valueType="num">
                                      <p:cBhvr>
                                        <p:cTn id="8" dur="400" fill="hold"/>
                                        <p:tgtEl>
                                          <p:spTgt spid="11"/>
                                        </p:tgtEl>
                                        <p:attrNameLst>
                                          <p:attrName>ppt_x</p:attrName>
                                        </p:attrNameLst>
                                      </p:cBhvr>
                                      <p:tavLst>
                                        <p:tav tm="0">
                                          <p:val>
                                            <p:strVal val="#ppt_x"/>
                                          </p:val>
                                        </p:tav>
                                        <p:tav tm="100000">
                                          <p:val>
                                            <p:strVal val="#ppt_x"/>
                                          </p:val>
                                        </p:tav>
                                      </p:tavLst>
                                    </p:anim>
                                    <p:anim calcmode="lin" valueType="num">
                                      <p:cBhvr>
                                        <p:cTn id="9" dur="400" fill="hold"/>
                                        <p:tgtEl>
                                          <p:spTgt spid="11"/>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
                                        <p:tgtEl>
                                          <p:spTgt spid="12"/>
                                        </p:tgtEl>
                                      </p:cBhvr>
                                    </p:animEffect>
                                    <p:anim calcmode="lin" valueType="num">
                                      <p:cBhvr>
                                        <p:cTn id="17" dur="400" fill="hold"/>
                                        <p:tgtEl>
                                          <p:spTgt spid="12"/>
                                        </p:tgtEl>
                                        <p:attrNameLst>
                                          <p:attrName>ppt_x</p:attrName>
                                        </p:attrNameLst>
                                      </p:cBhvr>
                                      <p:tavLst>
                                        <p:tav tm="0">
                                          <p:val>
                                            <p:strVal val="#ppt_x"/>
                                          </p:val>
                                        </p:tav>
                                        <p:tav tm="100000">
                                          <p:val>
                                            <p:strVal val="#ppt_x"/>
                                          </p:val>
                                        </p:tav>
                                      </p:tavLst>
                                    </p:anim>
                                    <p:anim calcmode="lin" valueType="num">
                                      <p:cBhvr>
                                        <p:cTn id="18" dur="400" fill="hold"/>
                                        <p:tgtEl>
                                          <p:spTgt spid="12"/>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
                                        <p:tgtEl>
                                          <p:spTgt spid="13"/>
                                        </p:tgtEl>
                                      </p:cBhvr>
                                    </p:animEffect>
                                    <p:anim calcmode="lin" valueType="num">
                                      <p:cBhvr>
                                        <p:cTn id="26" dur="400" fill="hold"/>
                                        <p:tgtEl>
                                          <p:spTgt spid="13"/>
                                        </p:tgtEl>
                                        <p:attrNameLst>
                                          <p:attrName>ppt_x</p:attrName>
                                        </p:attrNameLst>
                                      </p:cBhvr>
                                      <p:tavLst>
                                        <p:tav tm="0">
                                          <p:val>
                                            <p:strVal val="#ppt_x"/>
                                          </p:val>
                                        </p:tav>
                                        <p:tav tm="100000">
                                          <p:val>
                                            <p:strVal val="#ppt_x"/>
                                          </p:val>
                                        </p:tav>
                                      </p:tavLst>
                                    </p:anim>
                                    <p:anim calcmode="lin" valueType="num">
                                      <p:cBhvr>
                                        <p:cTn id="27" dur="400" fill="hold"/>
                                        <p:tgtEl>
                                          <p:spTgt spid="13"/>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
                                        <p:tgtEl>
                                          <p:spTgt spid="14"/>
                                        </p:tgtEl>
                                      </p:cBhvr>
                                    </p:animEffect>
                                    <p:anim calcmode="lin" valueType="num">
                                      <p:cBhvr>
                                        <p:cTn id="35" dur="400" fill="hold"/>
                                        <p:tgtEl>
                                          <p:spTgt spid="14"/>
                                        </p:tgtEl>
                                        <p:attrNameLst>
                                          <p:attrName>ppt_x</p:attrName>
                                        </p:attrNameLst>
                                      </p:cBhvr>
                                      <p:tavLst>
                                        <p:tav tm="0">
                                          <p:val>
                                            <p:strVal val="#ppt_x"/>
                                          </p:val>
                                        </p:tav>
                                        <p:tav tm="100000">
                                          <p:val>
                                            <p:strVal val="#ppt_x"/>
                                          </p:val>
                                        </p:tav>
                                      </p:tavLst>
                                    </p:anim>
                                    <p:anim calcmode="lin" valueType="num">
                                      <p:cBhvr>
                                        <p:cTn id="36" dur="400" fill="hold"/>
                                        <p:tgtEl>
                                          <p:spTgt spid="14"/>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
                                        <p:tgtEl>
                                          <p:spTgt spid="15"/>
                                        </p:tgtEl>
                                      </p:cBhvr>
                                    </p:animEffect>
                                    <p:anim calcmode="lin" valueType="num">
                                      <p:cBhvr>
                                        <p:cTn id="44" dur="400" fill="hold"/>
                                        <p:tgtEl>
                                          <p:spTgt spid="15"/>
                                        </p:tgtEl>
                                        <p:attrNameLst>
                                          <p:attrName>ppt_x</p:attrName>
                                        </p:attrNameLst>
                                      </p:cBhvr>
                                      <p:tavLst>
                                        <p:tav tm="0">
                                          <p:val>
                                            <p:strVal val="#ppt_x"/>
                                          </p:val>
                                        </p:tav>
                                        <p:tav tm="100000">
                                          <p:val>
                                            <p:strVal val="#ppt_x"/>
                                          </p:val>
                                        </p:tav>
                                      </p:tavLst>
                                    </p:anim>
                                    <p:anim calcmode="lin" valueType="num">
                                      <p:cBhvr>
                                        <p:cTn id="45" dur="400" fill="hold"/>
                                        <p:tgtEl>
                                          <p:spTgt spid="15"/>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
                                        <p:tgtEl>
                                          <p:spTgt spid="16"/>
                                        </p:tgtEl>
                                      </p:cBhvr>
                                    </p:animEffect>
                                    <p:anim calcmode="lin" valueType="num">
                                      <p:cBhvr>
                                        <p:cTn id="53" dur="400" fill="hold"/>
                                        <p:tgtEl>
                                          <p:spTgt spid="16"/>
                                        </p:tgtEl>
                                        <p:attrNameLst>
                                          <p:attrName>ppt_x</p:attrName>
                                        </p:attrNameLst>
                                      </p:cBhvr>
                                      <p:tavLst>
                                        <p:tav tm="0">
                                          <p:val>
                                            <p:strVal val="#ppt_x"/>
                                          </p:val>
                                        </p:tav>
                                        <p:tav tm="100000">
                                          <p:val>
                                            <p:strVal val="#ppt_x"/>
                                          </p:val>
                                        </p:tav>
                                      </p:tavLst>
                                    </p:anim>
                                    <p:anim calcmode="lin" valueType="num">
                                      <p:cBhvr>
                                        <p:cTn id="54" dur="400" fill="hold"/>
                                        <p:tgtEl>
                                          <p:spTgt spid="16"/>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
                                        <p:tgtEl>
                                          <p:spTgt spid="17"/>
                                        </p:tgtEl>
                                      </p:cBhvr>
                                    </p:animEffect>
                                    <p:anim calcmode="lin" valueType="num">
                                      <p:cBhvr>
                                        <p:cTn id="62" dur="400" fill="hold"/>
                                        <p:tgtEl>
                                          <p:spTgt spid="17"/>
                                        </p:tgtEl>
                                        <p:attrNameLst>
                                          <p:attrName>ppt_x</p:attrName>
                                        </p:attrNameLst>
                                      </p:cBhvr>
                                      <p:tavLst>
                                        <p:tav tm="0">
                                          <p:val>
                                            <p:strVal val="#ppt_x"/>
                                          </p:val>
                                        </p:tav>
                                        <p:tav tm="100000">
                                          <p:val>
                                            <p:strVal val="#ppt_x"/>
                                          </p:val>
                                        </p:tav>
                                      </p:tavLst>
                                    </p:anim>
                                    <p:anim calcmode="lin" valueType="num">
                                      <p:cBhvr>
                                        <p:cTn id="63" dur="400" fill="hold"/>
                                        <p:tgtEl>
                                          <p:spTgt spid="17"/>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
                                        <p:tgtEl>
                                          <p:spTgt spid="18"/>
                                        </p:tgtEl>
                                      </p:cBhvr>
                                    </p:animEffect>
                                    <p:anim calcmode="lin" valueType="num">
                                      <p:cBhvr>
                                        <p:cTn id="71" dur="400" fill="hold"/>
                                        <p:tgtEl>
                                          <p:spTgt spid="18"/>
                                        </p:tgtEl>
                                        <p:attrNameLst>
                                          <p:attrName>ppt_x</p:attrName>
                                        </p:attrNameLst>
                                      </p:cBhvr>
                                      <p:tavLst>
                                        <p:tav tm="0">
                                          <p:val>
                                            <p:strVal val="#ppt_x"/>
                                          </p:val>
                                        </p:tav>
                                        <p:tav tm="100000">
                                          <p:val>
                                            <p:strVal val="#ppt_x"/>
                                          </p:val>
                                        </p:tav>
                                      </p:tavLst>
                                    </p:anim>
                                    <p:anim calcmode="lin" valueType="num">
                                      <p:cBhvr>
                                        <p:cTn id="72" dur="400" fill="hold"/>
                                        <p:tgtEl>
                                          <p:spTgt spid="18"/>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100"/>
                                        <p:tgtEl>
                                          <p:spTgt spid="19"/>
                                        </p:tgtEl>
                                      </p:cBhvr>
                                    </p:animEffect>
                                    <p:anim calcmode="lin" valueType="num">
                                      <p:cBhvr>
                                        <p:cTn id="80" dur="400" fill="hold"/>
                                        <p:tgtEl>
                                          <p:spTgt spid="19"/>
                                        </p:tgtEl>
                                        <p:attrNameLst>
                                          <p:attrName>ppt_x</p:attrName>
                                        </p:attrNameLst>
                                      </p:cBhvr>
                                      <p:tavLst>
                                        <p:tav tm="0">
                                          <p:val>
                                            <p:strVal val="#ppt_x"/>
                                          </p:val>
                                        </p:tav>
                                        <p:tav tm="100000">
                                          <p:val>
                                            <p:strVal val="#ppt_x"/>
                                          </p:val>
                                        </p:tav>
                                      </p:tavLst>
                                    </p:anim>
                                    <p:anim calcmode="lin" valueType="num">
                                      <p:cBhvr>
                                        <p:cTn id="81" dur="400" fill="hold"/>
                                        <p:tgtEl>
                                          <p:spTgt spid="19"/>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3" presetClass="entr" presetSubtype="0"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fade">
                                      <p:cBhvr>
                                        <p:cTn id="88" dur="100"/>
                                        <p:tgtEl>
                                          <p:spTgt spid="20"/>
                                        </p:tgtEl>
                                      </p:cBhvr>
                                    </p:animEffect>
                                    <p:anim calcmode="lin" valueType="num">
                                      <p:cBhvr>
                                        <p:cTn id="89" dur="400" fill="hold"/>
                                        <p:tgtEl>
                                          <p:spTgt spid="20"/>
                                        </p:tgtEl>
                                        <p:attrNameLst>
                                          <p:attrName>ppt_x</p:attrName>
                                        </p:attrNameLst>
                                      </p:cBhvr>
                                      <p:tavLst>
                                        <p:tav tm="0">
                                          <p:val>
                                            <p:strVal val="#ppt_x"/>
                                          </p:val>
                                        </p:tav>
                                        <p:tav tm="100000">
                                          <p:val>
                                            <p:strVal val="#ppt_x"/>
                                          </p:val>
                                        </p:tav>
                                      </p:tavLst>
                                    </p:anim>
                                    <p:anim calcmode="lin" valueType="num">
                                      <p:cBhvr>
                                        <p:cTn id="90" dur="400" fill="hold"/>
                                        <p:tgtEl>
                                          <p:spTgt spid="20"/>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6323"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6324" name="Slide Number Placeholder 4"/>
          <p:cNvSpPr>
            <a:spLocks noGrp="1"/>
          </p:cNvSpPr>
          <p:nvPr>
            <p:ph type="sldNum" sz="quarter" idx="12"/>
          </p:nvPr>
        </p:nvSpPr>
        <p:spPr bwMode="auto">
          <a:noFill/>
          <a:ln>
            <a:miter lim="800000"/>
            <a:headEnd/>
            <a:tailEnd/>
          </a:ln>
        </p:spPr>
        <p:txBody>
          <a:bodyPr/>
          <a:lstStyle/>
          <a:p>
            <a:pPr algn="ctr"/>
            <a:fld id="{68E49484-F9FB-B045-9008-D85F86200067}" type="slidenum">
              <a:rPr lang="en-US"/>
              <a:pPr algn="ctr"/>
              <a:t>30</a:t>
            </a:fld>
            <a:endParaRPr lang="en-US"/>
          </a:p>
        </p:txBody>
      </p:sp>
      <p:sp>
        <p:nvSpPr>
          <p:cNvPr id="56325" name="Answers to #1 button">
            <a:hlinkClick r:id="rId3" action="ppaction://hlinksldjump"/>
          </p:cNvPr>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9d)</a:t>
            </a:r>
          </a:p>
        </p:txBody>
      </p:sp>
      <p:sp>
        <p:nvSpPr>
          <p:cNvPr id="56326"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6327"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3" name="TextBox 22"/>
          <p:cNvSpPr txBox="1">
            <a:spLocks noChangeArrowheads="1"/>
          </p:cNvSpPr>
          <p:nvPr/>
        </p:nvSpPr>
        <p:spPr bwMode="auto">
          <a:xfrm>
            <a:off x="5403850" y="2014538"/>
            <a:ext cx="3282950" cy="1570037"/>
          </a:xfrm>
          <a:prstGeom prst="rect">
            <a:avLst/>
          </a:prstGeom>
          <a:noFill/>
          <a:ln w="9525">
            <a:noFill/>
            <a:miter lim="800000"/>
            <a:headEnd/>
            <a:tailEnd/>
          </a:ln>
        </p:spPr>
        <p:txBody>
          <a:bodyPr>
            <a:prstTxWarp prst="textNoShape">
              <a:avLst/>
            </a:prstTxWarp>
            <a:spAutoFit/>
          </a:bodyPr>
          <a:lstStyle/>
          <a:p>
            <a:r>
              <a:rPr lang="en-US" sz="3200"/>
              <a:t>9 d) How many nights did I sleep less than 9 hours?</a:t>
            </a:r>
            <a:endParaRPr lang="en-US"/>
          </a:p>
        </p:txBody>
      </p:sp>
      <p:pic>
        <p:nvPicPr>
          <p:cNvPr id="56329" name="Picture 12"/>
          <p:cNvPicPr>
            <a:picLocks noChangeAspect="1" noChangeArrowheads="1"/>
          </p:cNvPicPr>
          <p:nvPr/>
        </p:nvPicPr>
        <p:blipFill>
          <a:blip r:embed="rId4"/>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7347"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7348" name="Slide Number Placeholder 4"/>
          <p:cNvSpPr>
            <a:spLocks noGrp="1"/>
          </p:cNvSpPr>
          <p:nvPr>
            <p:ph type="sldNum" sz="quarter" idx="12"/>
          </p:nvPr>
        </p:nvSpPr>
        <p:spPr bwMode="auto">
          <a:noFill/>
          <a:ln>
            <a:miter lim="800000"/>
            <a:headEnd/>
            <a:tailEnd/>
          </a:ln>
        </p:spPr>
        <p:txBody>
          <a:bodyPr/>
          <a:lstStyle/>
          <a:p>
            <a:pPr algn="ctr"/>
            <a:fld id="{4ADB07A3-0D85-CF41-BBE5-BDE7695151B2}" type="slidenum">
              <a:rPr lang="en-US"/>
              <a:pPr algn="ctr"/>
              <a:t>31</a:t>
            </a:fld>
            <a:endParaRPr lang="en-US"/>
          </a:p>
        </p:txBody>
      </p:sp>
      <p:sp>
        <p:nvSpPr>
          <p:cNvPr id="37" name="TextBox 36"/>
          <p:cNvSpPr txBox="1">
            <a:spLocks noChangeArrowheads="1"/>
          </p:cNvSpPr>
          <p:nvPr/>
        </p:nvSpPr>
        <p:spPr bwMode="auto">
          <a:xfrm>
            <a:off x="5943600" y="38100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8 nights</a:t>
            </a:r>
          </a:p>
        </p:txBody>
      </p:sp>
      <p:sp>
        <p:nvSpPr>
          <p:cNvPr id="57350" name="Answers to #1 button"/>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9d)</a:t>
            </a:r>
          </a:p>
        </p:txBody>
      </p:sp>
      <p:sp>
        <p:nvSpPr>
          <p:cNvPr id="57351"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7352"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57353" name="TextBox 22"/>
          <p:cNvSpPr txBox="1">
            <a:spLocks noChangeArrowheads="1"/>
          </p:cNvSpPr>
          <p:nvPr/>
        </p:nvSpPr>
        <p:spPr bwMode="auto">
          <a:xfrm>
            <a:off x="5403850" y="2014538"/>
            <a:ext cx="3282950" cy="1570037"/>
          </a:xfrm>
          <a:prstGeom prst="rect">
            <a:avLst/>
          </a:prstGeom>
          <a:noFill/>
          <a:ln w="9525">
            <a:noFill/>
            <a:miter lim="800000"/>
            <a:headEnd/>
            <a:tailEnd/>
          </a:ln>
        </p:spPr>
        <p:txBody>
          <a:bodyPr>
            <a:prstTxWarp prst="textNoShape">
              <a:avLst/>
            </a:prstTxWarp>
            <a:spAutoFit/>
          </a:bodyPr>
          <a:lstStyle/>
          <a:p>
            <a:r>
              <a:rPr lang="en-US" sz="3200"/>
              <a:t>9 d) How many nights did I sleep less than 9 hours?</a:t>
            </a:r>
            <a:endParaRPr lang="en-US"/>
          </a:p>
        </p:txBody>
      </p:sp>
      <p:pic>
        <p:nvPicPr>
          <p:cNvPr id="57354" name="Picture 12"/>
          <p:cNvPicPr>
            <a:picLocks noChangeAspect="1" noChangeArrowheads="1"/>
          </p:cNvPicPr>
          <p:nvPr/>
        </p:nvPicPr>
        <p:blipFill>
          <a:blip r:embed="rId3"/>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837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8372" name="Slide Number Placeholder 4"/>
          <p:cNvSpPr>
            <a:spLocks noGrp="1"/>
          </p:cNvSpPr>
          <p:nvPr>
            <p:ph type="sldNum" sz="quarter" idx="12"/>
          </p:nvPr>
        </p:nvSpPr>
        <p:spPr bwMode="auto">
          <a:noFill/>
          <a:ln>
            <a:miter lim="800000"/>
            <a:headEnd/>
            <a:tailEnd/>
          </a:ln>
        </p:spPr>
        <p:txBody>
          <a:bodyPr/>
          <a:lstStyle/>
          <a:p>
            <a:pPr algn="ctr"/>
            <a:fld id="{A10D8EE4-BF66-8145-9B50-3D73DC434138}" type="slidenum">
              <a:rPr lang="en-US"/>
              <a:pPr algn="ctr"/>
              <a:t>32</a:t>
            </a:fld>
            <a:endParaRPr lang="en-US"/>
          </a:p>
        </p:txBody>
      </p:sp>
      <p:sp>
        <p:nvSpPr>
          <p:cNvPr id="58373" name="Answers to #1 button">
            <a:hlinkClick r:id="rId3" action="ppaction://hlinksldjump"/>
          </p:cNvPr>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9e)</a:t>
            </a:r>
          </a:p>
        </p:txBody>
      </p:sp>
      <p:sp>
        <p:nvSpPr>
          <p:cNvPr id="58374"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8375"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23" name="TextBox 22"/>
          <p:cNvSpPr txBox="1">
            <a:spLocks noChangeArrowheads="1"/>
          </p:cNvSpPr>
          <p:nvPr/>
        </p:nvSpPr>
        <p:spPr bwMode="auto">
          <a:xfrm>
            <a:off x="5480050" y="2014538"/>
            <a:ext cx="3282950" cy="1570037"/>
          </a:xfrm>
          <a:prstGeom prst="rect">
            <a:avLst/>
          </a:prstGeom>
          <a:noFill/>
          <a:ln w="9525">
            <a:noFill/>
            <a:miter lim="800000"/>
            <a:headEnd/>
            <a:tailEnd/>
          </a:ln>
        </p:spPr>
        <p:txBody>
          <a:bodyPr>
            <a:prstTxWarp prst="textNoShape">
              <a:avLst/>
            </a:prstTxWarp>
            <a:spAutoFit/>
          </a:bodyPr>
          <a:lstStyle/>
          <a:p>
            <a:r>
              <a:rPr lang="en-US" sz="3200"/>
              <a:t>9 e) How many nights did I sleep 7 hours?</a:t>
            </a:r>
            <a:endParaRPr lang="en-US"/>
          </a:p>
        </p:txBody>
      </p:sp>
      <p:pic>
        <p:nvPicPr>
          <p:cNvPr id="58377" name="Picture 12"/>
          <p:cNvPicPr>
            <a:picLocks noChangeAspect="1" noChangeArrowheads="1"/>
          </p:cNvPicPr>
          <p:nvPr/>
        </p:nvPicPr>
        <p:blipFill>
          <a:blip r:embed="rId4"/>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Line Plots</a:t>
            </a:r>
          </a:p>
        </p:txBody>
      </p:sp>
      <p:sp>
        <p:nvSpPr>
          <p:cNvPr id="5939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59396" name="Slide Number Placeholder 4"/>
          <p:cNvSpPr>
            <a:spLocks noGrp="1"/>
          </p:cNvSpPr>
          <p:nvPr>
            <p:ph type="sldNum" sz="quarter" idx="12"/>
          </p:nvPr>
        </p:nvSpPr>
        <p:spPr bwMode="auto">
          <a:noFill/>
          <a:ln>
            <a:miter lim="800000"/>
            <a:headEnd/>
            <a:tailEnd/>
          </a:ln>
        </p:spPr>
        <p:txBody>
          <a:bodyPr/>
          <a:lstStyle/>
          <a:p>
            <a:pPr algn="ctr"/>
            <a:fld id="{72CE6951-C8A0-CC46-8BEC-EAB3BB69CAF6}" type="slidenum">
              <a:rPr lang="en-US"/>
              <a:pPr algn="ctr"/>
              <a:t>33</a:t>
            </a:fld>
            <a:endParaRPr lang="en-US"/>
          </a:p>
        </p:txBody>
      </p:sp>
      <p:sp>
        <p:nvSpPr>
          <p:cNvPr id="37" name="TextBox 36"/>
          <p:cNvSpPr txBox="1">
            <a:spLocks noChangeArrowheads="1"/>
          </p:cNvSpPr>
          <p:nvPr/>
        </p:nvSpPr>
        <p:spPr bwMode="auto">
          <a:xfrm>
            <a:off x="5943600" y="3787775"/>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3 nights</a:t>
            </a:r>
          </a:p>
        </p:txBody>
      </p:sp>
      <p:sp>
        <p:nvSpPr>
          <p:cNvPr id="59398" name="Answers to #1 button"/>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9e)</a:t>
            </a:r>
          </a:p>
        </p:txBody>
      </p:sp>
      <p:sp>
        <p:nvSpPr>
          <p:cNvPr id="59399" name="TextBox 22"/>
          <p:cNvSpPr txBox="1">
            <a:spLocks noChangeArrowheads="1"/>
          </p:cNvSpPr>
          <p:nvPr/>
        </p:nvSpPr>
        <p:spPr bwMode="auto">
          <a:xfrm>
            <a:off x="457200" y="1066800"/>
            <a:ext cx="7696200" cy="1200150"/>
          </a:xfrm>
          <a:prstGeom prst="rect">
            <a:avLst/>
          </a:prstGeom>
          <a:noFill/>
          <a:ln w="9525">
            <a:noFill/>
            <a:miter lim="800000"/>
            <a:headEnd/>
            <a:tailEnd/>
          </a:ln>
        </p:spPr>
        <p:txBody>
          <a:bodyPr>
            <a:prstTxWarp prst="textNoShape">
              <a:avLst/>
            </a:prstTxWarp>
            <a:spAutoFit/>
          </a:bodyPr>
          <a:lstStyle/>
          <a:p>
            <a:r>
              <a:rPr lang="en-US" sz="2400"/>
              <a:t>I wanted to see how many hours a night I slept, and collected the data over the last 10 days in the line plot show below</a:t>
            </a:r>
          </a:p>
        </p:txBody>
      </p:sp>
      <p:sp>
        <p:nvSpPr>
          <p:cNvPr id="59400"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59401" name="TextBox 22"/>
          <p:cNvSpPr txBox="1">
            <a:spLocks noChangeArrowheads="1"/>
          </p:cNvSpPr>
          <p:nvPr/>
        </p:nvSpPr>
        <p:spPr bwMode="auto">
          <a:xfrm>
            <a:off x="5480050" y="2014538"/>
            <a:ext cx="3282950" cy="1570037"/>
          </a:xfrm>
          <a:prstGeom prst="rect">
            <a:avLst/>
          </a:prstGeom>
          <a:noFill/>
          <a:ln w="9525">
            <a:noFill/>
            <a:miter lim="800000"/>
            <a:headEnd/>
            <a:tailEnd/>
          </a:ln>
        </p:spPr>
        <p:txBody>
          <a:bodyPr>
            <a:prstTxWarp prst="textNoShape">
              <a:avLst/>
            </a:prstTxWarp>
            <a:spAutoFit/>
          </a:bodyPr>
          <a:lstStyle/>
          <a:p>
            <a:r>
              <a:rPr lang="en-US" sz="3200"/>
              <a:t>9 e) How many nights did I sleep 7 hours?</a:t>
            </a:r>
            <a:endParaRPr lang="en-US"/>
          </a:p>
        </p:txBody>
      </p:sp>
      <p:pic>
        <p:nvPicPr>
          <p:cNvPr id="59402" name="Picture 12"/>
          <p:cNvPicPr>
            <a:picLocks noChangeAspect="1" noChangeArrowheads="1"/>
          </p:cNvPicPr>
          <p:nvPr/>
        </p:nvPicPr>
        <p:blipFill>
          <a:blip r:embed="rId3"/>
          <a:srcRect l="6410" t="23363" r="50320" b="27921"/>
          <a:stretch>
            <a:fillRect/>
          </a:stretch>
        </p:blipFill>
        <p:spPr bwMode="auto">
          <a:xfrm>
            <a:off x="381000" y="2209800"/>
            <a:ext cx="4953000" cy="3352800"/>
          </a:xfrm>
          <a:prstGeom prst="rect">
            <a:avLst/>
          </a:prstGeom>
          <a:noFill/>
          <a:ln w="9525">
            <a:noFill/>
            <a:miter lim="800000"/>
            <a:headEnd/>
            <a:tailEnd/>
          </a:ln>
        </p:spPr>
      </p:pic>
      <p:sp>
        <p:nvSpPr>
          <p:cNvPr id="12" name="TextBox 11">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0419"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0420" name="Slide Number Placeholder 4"/>
          <p:cNvSpPr>
            <a:spLocks noGrp="1"/>
          </p:cNvSpPr>
          <p:nvPr>
            <p:ph type="sldNum" sz="quarter" idx="12"/>
          </p:nvPr>
        </p:nvSpPr>
        <p:spPr bwMode="auto">
          <a:noFill/>
          <a:ln>
            <a:miter lim="800000"/>
            <a:headEnd/>
            <a:tailEnd/>
          </a:ln>
        </p:spPr>
        <p:txBody>
          <a:bodyPr/>
          <a:lstStyle/>
          <a:p>
            <a:pPr algn="ctr"/>
            <a:fld id="{1CFBA180-A4E7-CE47-9391-AE3EC4D34125}" type="slidenum">
              <a:rPr lang="en-US"/>
              <a:pPr algn="ctr"/>
              <a:t>34</a:t>
            </a:fld>
            <a:endParaRPr lang="en-US"/>
          </a:p>
        </p:txBody>
      </p:sp>
      <p:sp>
        <p:nvSpPr>
          <p:cNvPr id="37" name="TextBox 36"/>
          <p:cNvSpPr txBox="1">
            <a:spLocks noChangeArrowheads="1"/>
          </p:cNvSpPr>
          <p:nvPr/>
        </p:nvSpPr>
        <p:spPr bwMode="auto">
          <a:xfrm>
            <a:off x="5715000" y="35814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17 people</a:t>
            </a:r>
          </a:p>
        </p:txBody>
      </p:sp>
      <p:sp>
        <p:nvSpPr>
          <p:cNvPr id="33" name="Answers to #1 button">
            <a:hlinkClick r:id="rId3" action="ppaction://hlinksldjump"/>
          </p:cNvPr>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10a)</a:t>
            </a:r>
          </a:p>
        </p:txBody>
      </p:sp>
      <p:sp>
        <p:nvSpPr>
          <p:cNvPr id="60423"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0424"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0425" name="Picture 21"/>
          <p:cNvPicPr>
            <a:picLocks noChangeAspect="1" noChangeArrowheads="1"/>
          </p:cNvPicPr>
          <p:nvPr/>
        </p:nvPicPr>
        <p:blipFill>
          <a:blip r:embed="rId4"/>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23" name="TextBox 22"/>
          <p:cNvSpPr txBox="1">
            <a:spLocks noChangeArrowheads="1"/>
          </p:cNvSpPr>
          <p:nvPr/>
        </p:nvSpPr>
        <p:spPr bwMode="auto">
          <a:xfrm>
            <a:off x="5403850" y="2122488"/>
            <a:ext cx="3206750" cy="1077912"/>
          </a:xfrm>
          <a:prstGeom prst="rect">
            <a:avLst/>
          </a:prstGeom>
          <a:noFill/>
          <a:ln w="9525">
            <a:noFill/>
            <a:miter lim="800000"/>
            <a:headEnd/>
            <a:tailEnd/>
          </a:ln>
        </p:spPr>
        <p:txBody>
          <a:bodyPr>
            <a:prstTxWarp prst="textNoShape">
              <a:avLst/>
            </a:prstTxWarp>
            <a:spAutoFit/>
          </a:bodyPr>
          <a:lstStyle/>
          <a:p>
            <a:r>
              <a:rPr lang="en-US" sz="3200"/>
              <a:t>10 a) How many people did I ask?</a:t>
            </a:r>
          </a:p>
        </p:txBody>
      </p:sp>
      <p:sp>
        <p:nvSpPr>
          <p:cNvPr id="60427" name="TextBox 23"/>
          <p:cNvSpPr txBox="1">
            <a:spLocks noChangeArrowheads="1"/>
          </p:cNvSpPr>
          <p:nvPr/>
        </p:nvSpPr>
        <p:spPr bwMode="auto">
          <a:xfrm>
            <a:off x="838200" y="1066800"/>
            <a:ext cx="75438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500" fill="hold"/>
                                        <p:tgtEl>
                                          <p:spTgt spid="37"/>
                                        </p:tgtEl>
                                        <p:attrNameLst>
                                          <p:attrName>ppt_x</p:attrName>
                                        </p:attrNameLst>
                                      </p:cBhvr>
                                      <p:tavLst>
                                        <p:tav tm="0">
                                          <p:val>
                                            <p:strVal val="#ppt_x"/>
                                          </p:val>
                                        </p:tav>
                                        <p:tav tm="100000">
                                          <p:val>
                                            <p:strVal val="#ppt_x"/>
                                          </p:val>
                                        </p:tav>
                                      </p:tavLst>
                                    </p:anim>
                                    <p:anim calcmode="lin" valueType="num">
                                      <p:cBhvr additive="base">
                                        <p:cTn id="1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33"/>
                  </p:tgtEl>
                </p:cond>
              </p:nextCondLst>
            </p:seq>
          </p:childTnLst>
        </p:cTn>
      </p:par>
    </p:tnLst>
    <p:bldLst>
      <p:bldP spid="37"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1443"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1444" name="Slide Number Placeholder 4"/>
          <p:cNvSpPr>
            <a:spLocks noGrp="1"/>
          </p:cNvSpPr>
          <p:nvPr>
            <p:ph type="sldNum" sz="quarter" idx="12"/>
          </p:nvPr>
        </p:nvSpPr>
        <p:spPr bwMode="auto">
          <a:noFill/>
          <a:ln>
            <a:miter lim="800000"/>
            <a:headEnd/>
            <a:tailEnd/>
          </a:ln>
        </p:spPr>
        <p:txBody>
          <a:bodyPr/>
          <a:lstStyle/>
          <a:p>
            <a:pPr algn="ctr"/>
            <a:fld id="{7690E5DA-CECD-964F-B63B-398A9C34A47D}" type="slidenum">
              <a:rPr lang="en-US"/>
              <a:pPr algn="ctr"/>
              <a:t>35</a:t>
            </a:fld>
            <a:endParaRPr lang="en-US"/>
          </a:p>
        </p:txBody>
      </p:sp>
      <p:sp>
        <p:nvSpPr>
          <p:cNvPr id="37" name="TextBox 36"/>
          <p:cNvSpPr txBox="1">
            <a:spLocks noChangeArrowheads="1"/>
          </p:cNvSpPr>
          <p:nvPr/>
        </p:nvSpPr>
        <p:spPr bwMode="auto">
          <a:xfrm>
            <a:off x="5715000" y="35814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17 people</a:t>
            </a:r>
          </a:p>
        </p:txBody>
      </p:sp>
      <p:sp>
        <p:nvSpPr>
          <p:cNvPr id="61446" name="Answers to #1 button"/>
          <p:cNvSpPr txBox="1">
            <a:spLocks noChangeArrowheads="1"/>
          </p:cNvSpPr>
          <p:nvPr/>
        </p:nvSpPr>
        <p:spPr bwMode="auto">
          <a:xfrm>
            <a:off x="3048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10a)</a:t>
            </a:r>
          </a:p>
        </p:txBody>
      </p:sp>
      <p:sp>
        <p:nvSpPr>
          <p:cNvPr id="61447"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1448"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1449" name="Picture 21"/>
          <p:cNvPicPr>
            <a:picLocks noChangeAspect="1" noChangeArrowheads="1"/>
          </p:cNvPicPr>
          <p:nvPr/>
        </p:nvPicPr>
        <p:blipFill>
          <a:blip r:embed="rId3"/>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61450" name="TextBox 22"/>
          <p:cNvSpPr txBox="1">
            <a:spLocks noChangeArrowheads="1"/>
          </p:cNvSpPr>
          <p:nvPr/>
        </p:nvSpPr>
        <p:spPr bwMode="auto">
          <a:xfrm>
            <a:off x="5403850" y="2122488"/>
            <a:ext cx="3206750" cy="1077912"/>
          </a:xfrm>
          <a:prstGeom prst="rect">
            <a:avLst/>
          </a:prstGeom>
          <a:noFill/>
          <a:ln w="9525">
            <a:noFill/>
            <a:miter lim="800000"/>
            <a:headEnd/>
            <a:tailEnd/>
          </a:ln>
        </p:spPr>
        <p:txBody>
          <a:bodyPr>
            <a:prstTxWarp prst="textNoShape">
              <a:avLst/>
            </a:prstTxWarp>
            <a:spAutoFit/>
          </a:bodyPr>
          <a:lstStyle/>
          <a:p>
            <a:r>
              <a:rPr lang="en-US" sz="3200"/>
              <a:t>10 a) How many people did I ask?</a:t>
            </a:r>
          </a:p>
        </p:txBody>
      </p:sp>
      <p:sp>
        <p:nvSpPr>
          <p:cNvPr id="61451" name="TextBox 23"/>
          <p:cNvSpPr txBox="1">
            <a:spLocks noChangeArrowheads="1"/>
          </p:cNvSpPr>
          <p:nvPr/>
        </p:nvSpPr>
        <p:spPr bwMode="auto">
          <a:xfrm>
            <a:off x="838200" y="1066800"/>
            <a:ext cx="75438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2467"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2468" name="Slide Number Placeholder 4"/>
          <p:cNvSpPr>
            <a:spLocks noGrp="1"/>
          </p:cNvSpPr>
          <p:nvPr>
            <p:ph type="sldNum" sz="quarter" idx="12"/>
          </p:nvPr>
        </p:nvSpPr>
        <p:spPr bwMode="auto">
          <a:noFill/>
          <a:ln>
            <a:miter lim="800000"/>
            <a:headEnd/>
            <a:tailEnd/>
          </a:ln>
        </p:spPr>
        <p:txBody>
          <a:bodyPr/>
          <a:lstStyle/>
          <a:p>
            <a:pPr algn="ctr"/>
            <a:fld id="{C9C9AA7C-E778-284B-858E-2CFBF68BE1DC}" type="slidenum">
              <a:rPr lang="en-US"/>
              <a:pPr algn="ctr"/>
              <a:t>36</a:t>
            </a:fld>
            <a:endParaRPr lang="en-US"/>
          </a:p>
        </p:txBody>
      </p:sp>
      <p:sp>
        <p:nvSpPr>
          <p:cNvPr id="62469" name="Answers to #1 button">
            <a:hlinkClick r:id="rId3" action="ppaction://hlinksldjump"/>
          </p:cNvPr>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10b)</a:t>
            </a:r>
          </a:p>
        </p:txBody>
      </p:sp>
      <p:sp>
        <p:nvSpPr>
          <p:cNvPr id="62470"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2471"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2472" name="Picture 21"/>
          <p:cNvPicPr>
            <a:picLocks noChangeAspect="1" noChangeArrowheads="1"/>
          </p:cNvPicPr>
          <p:nvPr/>
        </p:nvPicPr>
        <p:blipFill>
          <a:blip r:embed="rId4"/>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23" name="TextBox 22"/>
          <p:cNvSpPr txBox="1">
            <a:spLocks noChangeArrowheads="1"/>
          </p:cNvSpPr>
          <p:nvPr/>
        </p:nvSpPr>
        <p:spPr bwMode="auto">
          <a:xfrm>
            <a:off x="5327650" y="2014538"/>
            <a:ext cx="3206750" cy="1570037"/>
          </a:xfrm>
          <a:prstGeom prst="rect">
            <a:avLst/>
          </a:prstGeom>
          <a:noFill/>
          <a:ln w="9525">
            <a:noFill/>
            <a:miter lim="800000"/>
            <a:headEnd/>
            <a:tailEnd/>
          </a:ln>
        </p:spPr>
        <p:txBody>
          <a:bodyPr>
            <a:prstTxWarp prst="textNoShape">
              <a:avLst/>
            </a:prstTxWarp>
            <a:spAutoFit/>
          </a:bodyPr>
          <a:lstStyle/>
          <a:p>
            <a:r>
              <a:rPr lang="en-US" sz="3200"/>
              <a:t>10 b) What was the least popular sport?</a:t>
            </a:r>
            <a:endParaRPr lang="en-US"/>
          </a:p>
        </p:txBody>
      </p:sp>
      <p:sp>
        <p:nvSpPr>
          <p:cNvPr id="62474" name="TextBox 23"/>
          <p:cNvSpPr txBox="1">
            <a:spLocks noChangeArrowheads="1"/>
          </p:cNvSpPr>
          <p:nvPr/>
        </p:nvSpPr>
        <p:spPr bwMode="auto">
          <a:xfrm>
            <a:off x="838200" y="1066800"/>
            <a:ext cx="79248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349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3492" name="Slide Number Placeholder 4"/>
          <p:cNvSpPr>
            <a:spLocks noGrp="1"/>
          </p:cNvSpPr>
          <p:nvPr>
            <p:ph type="sldNum" sz="quarter" idx="12"/>
          </p:nvPr>
        </p:nvSpPr>
        <p:spPr bwMode="auto">
          <a:noFill/>
          <a:ln>
            <a:miter lim="800000"/>
            <a:headEnd/>
            <a:tailEnd/>
          </a:ln>
        </p:spPr>
        <p:txBody>
          <a:bodyPr/>
          <a:lstStyle/>
          <a:p>
            <a:pPr algn="ctr"/>
            <a:fld id="{2124F8CC-2A97-3D42-BD13-DB78DAEF88D5}" type="slidenum">
              <a:rPr lang="en-US"/>
              <a:pPr algn="ctr"/>
              <a:t>37</a:t>
            </a:fld>
            <a:endParaRPr lang="en-US"/>
          </a:p>
        </p:txBody>
      </p:sp>
      <p:sp>
        <p:nvSpPr>
          <p:cNvPr id="37" name="TextBox 36"/>
          <p:cNvSpPr txBox="1">
            <a:spLocks noChangeArrowheads="1"/>
          </p:cNvSpPr>
          <p:nvPr/>
        </p:nvSpPr>
        <p:spPr bwMode="auto">
          <a:xfrm>
            <a:off x="6019800" y="38100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Hockey</a:t>
            </a:r>
          </a:p>
        </p:txBody>
      </p:sp>
      <p:sp>
        <p:nvSpPr>
          <p:cNvPr id="63494" name="Answers to #1 button"/>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10b)</a:t>
            </a:r>
          </a:p>
        </p:txBody>
      </p:sp>
      <p:sp>
        <p:nvSpPr>
          <p:cNvPr id="63495"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3496"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3497" name="Picture 21"/>
          <p:cNvPicPr>
            <a:picLocks noChangeAspect="1" noChangeArrowheads="1"/>
          </p:cNvPicPr>
          <p:nvPr/>
        </p:nvPicPr>
        <p:blipFill>
          <a:blip r:embed="rId3"/>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63498" name="TextBox 22"/>
          <p:cNvSpPr txBox="1">
            <a:spLocks noChangeArrowheads="1"/>
          </p:cNvSpPr>
          <p:nvPr/>
        </p:nvSpPr>
        <p:spPr bwMode="auto">
          <a:xfrm>
            <a:off x="5327650" y="2014538"/>
            <a:ext cx="3206750" cy="1570037"/>
          </a:xfrm>
          <a:prstGeom prst="rect">
            <a:avLst/>
          </a:prstGeom>
          <a:noFill/>
          <a:ln w="9525">
            <a:noFill/>
            <a:miter lim="800000"/>
            <a:headEnd/>
            <a:tailEnd/>
          </a:ln>
        </p:spPr>
        <p:txBody>
          <a:bodyPr>
            <a:prstTxWarp prst="textNoShape">
              <a:avLst/>
            </a:prstTxWarp>
            <a:spAutoFit/>
          </a:bodyPr>
          <a:lstStyle/>
          <a:p>
            <a:r>
              <a:rPr lang="en-US" sz="3200"/>
              <a:t>10 b) What was the least popular sport?</a:t>
            </a:r>
            <a:endParaRPr lang="en-US"/>
          </a:p>
        </p:txBody>
      </p:sp>
      <p:sp>
        <p:nvSpPr>
          <p:cNvPr id="63499" name="TextBox 23"/>
          <p:cNvSpPr txBox="1">
            <a:spLocks noChangeArrowheads="1"/>
          </p:cNvSpPr>
          <p:nvPr/>
        </p:nvSpPr>
        <p:spPr bwMode="auto">
          <a:xfrm>
            <a:off x="838200" y="1066800"/>
            <a:ext cx="79248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451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4516" name="Slide Number Placeholder 4"/>
          <p:cNvSpPr>
            <a:spLocks noGrp="1"/>
          </p:cNvSpPr>
          <p:nvPr>
            <p:ph type="sldNum" sz="quarter" idx="12"/>
          </p:nvPr>
        </p:nvSpPr>
        <p:spPr bwMode="auto">
          <a:noFill/>
          <a:ln>
            <a:miter lim="800000"/>
            <a:headEnd/>
            <a:tailEnd/>
          </a:ln>
        </p:spPr>
        <p:txBody>
          <a:bodyPr/>
          <a:lstStyle/>
          <a:p>
            <a:pPr algn="ctr"/>
            <a:fld id="{B42E0DBA-8A49-4E4A-8B93-4C6770CAE16C}" type="slidenum">
              <a:rPr lang="en-US"/>
              <a:pPr algn="ctr"/>
              <a:t>38</a:t>
            </a:fld>
            <a:endParaRPr lang="en-US"/>
          </a:p>
        </p:txBody>
      </p:sp>
      <p:sp>
        <p:nvSpPr>
          <p:cNvPr id="64517" name="Answers to #1 button">
            <a:hlinkClick r:id="rId3" action="ppaction://hlinksldjump"/>
          </p:cNvPr>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10c)</a:t>
            </a:r>
          </a:p>
        </p:txBody>
      </p:sp>
      <p:sp>
        <p:nvSpPr>
          <p:cNvPr id="64518"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4519"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4520" name="Picture 21"/>
          <p:cNvPicPr>
            <a:picLocks noChangeAspect="1" noChangeArrowheads="1"/>
          </p:cNvPicPr>
          <p:nvPr/>
        </p:nvPicPr>
        <p:blipFill>
          <a:blip r:embed="rId4"/>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23" name="TextBox 22"/>
          <p:cNvSpPr txBox="1">
            <a:spLocks noChangeArrowheads="1"/>
          </p:cNvSpPr>
          <p:nvPr/>
        </p:nvSpPr>
        <p:spPr bwMode="auto">
          <a:xfrm>
            <a:off x="5480050" y="2087563"/>
            <a:ext cx="3054350" cy="1570037"/>
          </a:xfrm>
          <a:prstGeom prst="rect">
            <a:avLst/>
          </a:prstGeom>
          <a:noFill/>
          <a:ln w="9525">
            <a:noFill/>
            <a:miter lim="800000"/>
            <a:headEnd/>
            <a:tailEnd/>
          </a:ln>
        </p:spPr>
        <p:txBody>
          <a:bodyPr>
            <a:prstTxWarp prst="textNoShape">
              <a:avLst/>
            </a:prstTxWarp>
            <a:spAutoFit/>
          </a:bodyPr>
          <a:lstStyle/>
          <a:p>
            <a:r>
              <a:rPr lang="en-US" sz="3200"/>
              <a:t>10 c) What was the most popular sport?</a:t>
            </a:r>
            <a:endParaRPr lang="en-US"/>
          </a:p>
        </p:txBody>
      </p:sp>
      <p:sp>
        <p:nvSpPr>
          <p:cNvPr id="64522" name="TextBox 23"/>
          <p:cNvSpPr txBox="1">
            <a:spLocks noChangeArrowheads="1"/>
          </p:cNvSpPr>
          <p:nvPr/>
        </p:nvSpPr>
        <p:spPr bwMode="auto">
          <a:xfrm>
            <a:off x="838200" y="1066800"/>
            <a:ext cx="76962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5539"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5540" name="Slide Number Placeholder 4"/>
          <p:cNvSpPr>
            <a:spLocks noGrp="1"/>
          </p:cNvSpPr>
          <p:nvPr>
            <p:ph type="sldNum" sz="quarter" idx="12"/>
          </p:nvPr>
        </p:nvSpPr>
        <p:spPr bwMode="auto">
          <a:noFill/>
          <a:ln>
            <a:miter lim="800000"/>
            <a:headEnd/>
            <a:tailEnd/>
          </a:ln>
        </p:spPr>
        <p:txBody>
          <a:bodyPr/>
          <a:lstStyle/>
          <a:p>
            <a:pPr algn="ctr"/>
            <a:fld id="{E839152C-D44E-F648-A3A3-0A7389C883DA}" type="slidenum">
              <a:rPr lang="en-US"/>
              <a:pPr algn="ctr"/>
              <a:t>39</a:t>
            </a:fld>
            <a:endParaRPr lang="en-US"/>
          </a:p>
        </p:txBody>
      </p:sp>
      <p:sp>
        <p:nvSpPr>
          <p:cNvPr id="37" name="TextBox 36"/>
          <p:cNvSpPr txBox="1">
            <a:spLocks noChangeArrowheads="1"/>
          </p:cNvSpPr>
          <p:nvPr/>
        </p:nvSpPr>
        <p:spPr bwMode="auto">
          <a:xfrm>
            <a:off x="6096000" y="38862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Football</a:t>
            </a:r>
          </a:p>
        </p:txBody>
      </p:sp>
      <p:sp>
        <p:nvSpPr>
          <p:cNvPr id="65542" name="Answers to #1 button"/>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10c)</a:t>
            </a:r>
          </a:p>
        </p:txBody>
      </p:sp>
      <p:sp>
        <p:nvSpPr>
          <p:cNvPr id="65543"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5544"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5545" name="Picture 21"/>
          <p:cNvPicPr>
            <a:picLocks noChangeAspect="1" noChangeArrowheads="1"/>
          </p:cNvPicPr>
          <p:nvPr/>
        </p:nvPicPr>
        <p:blipFill>
          <a:blip r:embed="rId3"/>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65546" name="TextBox 22"/>
          <p:cNvSpPr txBox="1">
            <a:spLocks noChangeArrowheads="1"/>
          </p:cNvSpPr>
          <p:nvPr/>
        </p:nvSpPr>
        <p:spPr bwMode="auto">
          <a:xfrm>
            <a:off x="5480050" y="2087563"/>
            <a:ext cx="3054350" cy="1570037"/>
          </a:xfrm>
          <a:prstGeom prst="rect">
            <a:avLst/>
          </a:prstGeom>
          <a:noFill/>
          <a:ln w="9525">
            <a:noFill/>
            <a:miter lim="800000"/>
            <a:headEnd/>
            <a:tailEnd/>
          </a:ln>
        </p:spPr>
        <p:txBody>
          <a:bodyPr>
            <a:prstTxWarp prst="textNoShape">
              <a:avLst/>
            </a:prstTxWarp>
            <a:spAutoFit/>
          </a:bodyPr>
          <a:lstStyle/>
          <a:p>
            <a:r>
              <a:rPr lang="en-US" sz="3200"/>
              <a:t>10 c) What was the most popular sport?</a:t>
            </a:r>
            <a:endParaRPr lang="en-US"/>
          </a:p>
        </p:txBody>
      </p:sp>
      <p:sp>
        <p:nvSpPr>
          <p:cNvPr id="65547" name="TextBox 23"/>
          <p:cNvSpPr txBox="1">
            <a:spLocks noChangeArrowheads="1"/>
          </p:cNvSpPr>
          <p:nvPr/>
        </p:nvSpPr>
        <p:spPr bwMode="auto">
          <a:xfrm>
            <a:off x="838200" y="1066800"/>
            <a:ext cx="76962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Launch B</a:t>
            </a:r>
          </a:p>
        </p:txBody>
      </p:sp>
      <p:sp>
        <p:nvSpPr>
          <p:cNvPr id="1028" name="AutoShape 34"/>
          <p:cNvSpPr>
            <a:spLocks noChangeArrowheads="1"/>
          </p:cNvSpPr>
          <p:nvPr/>
        </p:nvSpPr>
        <p:spPr bwMode="auto">
          <a:xfrm>
            <a:off x="228600" y="804863"/>
            <a:ext cx="8686800" cy="4910137"/>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1029" name="Slide Number Placeholder 4"/>
          <p:cNvSpPr>
            <a:spLocks noGrp="1"/>
          </p:cNvSpPr>
          <p:nvPr>
            <p:ph type="sldNum" sz="quarter" idx="12"/>
          </p:nvPr>
        </p:nvSpPr>
        <p:spPr bwMode="auto">
          <a:noFill/>
          <a:ln>
            <a:miter lim="800000"/>
            <a:headEnd/>
            <a:tailEnd/>
          </a:ln>
        </p:spPr>
        <p:txBody>
          <a:bodyPr/>
          <a:lstStyle/>
          <a:p>
            <a:pPr algn="ctr"/>
            <a:fld id="{37878E9E-3E68-1349-96B4-993194D95531}" type="slidenum">
              <a:rPr lang="en-US"/>
              <a:pPr algn="ctr"/>
              <a:t>4</a:t>
            </a:fld>
            <a:endParaRPr lang="en-US"/>
          </a:p>
        </p:txBody>
      </p:sp>
      <p:sp>
        <p:nvSpPr>
          <p:cNvPr id="1030" name="TextBox 5"/>
          <p:cNvSpPr txBox="1">
            <a:spLocks noChangeArrowheads="1"/>
          </p:cNvSpPr>
          <p:nvPr/>
        </p:nvSpPr>
        <p:spPr bwMode="auto">
          <a:xfrm>
            <a:off x="647700" y="804863"/>
            <a:ext cx="7848600" cy="1570037"/>
          </a:xfrm>
          <a:prstGeom prst="rect">
            <a:avLst/>
          </a:prstGeom>
          <a:noFill/>
          <a:ln w="9525">
            <a:noFill/>
            <a:miter lim="800000"/>
            <a:headEnd/>
            <a:tailEnd/>
          </a:ln>
        </p:spPr>
        <p:txBody>
          <a:bodyPr>
            <a:prstTxWarp prst="textNoShape">
              <a:avLst/>
            </a:prstTxWarp>
            <a:spAutoFit/>
          </a:bodyPr>
          <a:lstStyle/>
          <a:p>
            <a:r>
              <a:rPr lang="en-US" sz="2400"/>
              <a:t>Let’s go back to our warm up question: </a:t>
            </a:r>
          </a:p>
          <a:p>
            <a:r>
              <a:rPr lang="en-US" sz="2400"/>
              <a:t>How many letters are in each students middle name?</a:t>
            </a:r>
          </a:p>
          <a:p>
            <a:endParaRPr lang="en-US" sz="2400">
              <a:solidFill>
                <a:schemeClr val="bg1"/>
              </a:solidFill>
            </a:endParaRPr>
          </a:p>
          <a:p>
            <a:r>
              <a:rPr lang="en-US" sz="2400">
                <a:solidFill>
                  <a:schemeClr val="bg1"/>
                </a:solidFill>
              </a:rPr>
              <a:t>Answers:</a:t>
            </a:r>
          </a:p>
        </p:txBody>
      </p:sp>
      <p:sp>
        <p:nvSpPr>
          <p:cNvPr id="7" name="TextBox 6"/>
          <p:cNvSpPr txBox="1">
            <a:spLocks noChangeArrowheads="1"/>
          </p:cNvSpPr>
          <p:nvPr/>
        </p:nvSpPr>
        <p:spPr bwMode="auto">
          <a:xfrm>
            <a:off x="1066800" y="4648200"/>
            <a:ext cx="6934200" cy="923925"/>
          </a:xfrm>
          <a:prstGeom prst="rect">
            <a:avLst/>
          </a:prstGeom>
          <a:noFill/>
          <a:ln w="9525">
            <a:noFill/>
            <a:miter lim="800000"/>
            <a:headEnd/>
            <a:tailEnd/>
          </a:ln>
        </p:spPr>
        <p:txBody>
          <a:bodyPr>
            <a:prstTxWarp prst="textNoShape">
              <a:avLst/>
            </a:prstTxWarp>
            <a:spAutoFit/>
          </a:bodyPr>
          <a:lstStyle/>
          <a:p>
            <a:r>
              <a:rPr lang="en-US" i="1">
                <a:solidFill>
                  <a:srgbClr val="FF0000"/>
                </a:solidFill>
              </a:rPr>
              <a:t>“I have no idea what all these numbers are saying! If only I could organize them better…”</a:t>
            </a:r>
          </a:p>
          <a:p>
            <a:endParaRPr lang="en-US"/>
          </a:p>
        </p:txBody>
      </p:sp>
      <p:sp>
        <p:nvSpPr>
          <p:cNvPr id="8" name="TextBox 7">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aphicFrame>
        <p:nvGraphicFramePr>
          <p:cNvPr id="9" name="Object 10"/>
          <p:cNvGraphicFramePr/>
          <p:nvPr/>
        </p:nvGraphicFramePr>
        <p:xfrm>
          <a:off x="2133600" y="1905000"/>
          <a:ext cx="4953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250" autoRev="1" fill="hold">
                                          <p:stCondLst>
                                            <p:cond delay="0"/>
                                          </p:stCondLst>
                                        </p:cTn>
                                        <p:tgtEl>
                                          <p:spTgt spid="7"/>
                                        </p:tgtEl>
                                        <p:attrNameLst>
                                          <p:attrName>ppt_w</p:attrName>
                                        </p:attrNameLst>
                                      </p:cBhvr>
                                    </p:anim>
                                    <p:anim by="(#ppt_w*0.50)" calcmode="lin" valueType="num">
                                      <p:cBhvr>
                                        <p:cTn id="8" dur="250" decel="50000" autoRev="1" fill="hold">
                                          <p:stCondLst>
                                            <p:cond delay="0"/>
                                          </p:stCondLst>
                                        </p:cTn>
                                        <p:tgtEl>
                                          <p:spTgt spid="7"/>
                                        </p:tgtEl>
                                        <p:attrNameLst>
                                          <p:attrName>ppt_x</p:attrName>
                                        </p:attrNameLst>
                                      </p:cBhvr>
                                    </p:anim>
                                    <p:anim from="(-#ppt_h/2)" to="(#ppt_y)" calcmode="lin" valueType="num">
                                      <p:cBhvr>
                                        <p:cTn id="9" dur="500" fill="hold">
                                          <p:stCondLst>
                                            <p:cond delay="0"/>
                                          </p:stCondLst>
                                        </p:cTn>
                                        <p:tgtEl>
                                          <p:spTgt spid="7"/>
                                        </p:tgtEl>
                                        <p:attrNameLst>
                                          <p:attrName>ppt_y</p:attrName>
                                        </p:attrNameLst>
                                      </p:cBhvr>
                                    </p:anim>
                                    <p:animRot by="21600000">
                                      <p:cBhvr>
                                        <p:cTn id="10" dur="5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6563"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6564" name="Slide Number Placeholder 4"/>
          <p:cNvSpPr>
            <a:spLocks noGrp="1"/>
          </p:cNvSpPr>
          <p:nvPr>
            <p:ph type="sldNum" sz="quarter" idx="12"/>
          </p:nvPr>
        </p:nvSpPr>
        <p:spPr bwMode="auto">
          <a:noFill/>
          <a:ln>
            <a:miter lim="800000"/>
            <a:headEnd/>
            <a:tailEnd/>
          </a:ln>
        </p:spPr>
        <p:txBody>
          <a:bodyPr/>
          <a:lstStyle/>
          <a:p>
            <a:pPr algn="ctr"/>
            <a:fld id="{C6C772AA-5B1C-9647-BCE3-2C2273A929B9}" type="slidenum">
              <a:rPr lang="en-US"/>
              <a:pPr algn="ctr"/>
              <a:t>40</a:t>
            </a:fld>
            <a:endParaRPr lang="en-US"/>
          </a:p>
        </p:txBody>
      </p:sp>
      <p:sp>
        <p:nvSpPr>
          <p:cNvPr id="66565" name="Answers to #1 button">
            <a:hlinkClick r:id="rId3" action="ppaction://hlinksldjump"/>
          </p:cNvPr>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10d)</a:t>
            </a:r>
          </a:p>
        </p:txBody>
      </p:sp>
      <p:sp>
        <p:nvSpPr>
          <p:cNvPr id="66566"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6567"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6568" name="Picture 21"/>
          <p:cNvPicPr>
            <a:picLocks noChangeAspect="1" noChangeArrowheads="1"/>
          </p:cNvPicPr>
          <p:nvPr/>
        </p:nvPicPr>
        <p:blipFill>
          <a:blip r:embed="rId4"/>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23" name="TextBox 22"/>
          <p:cNvSpPr txBox="1">
            <a:spLocks noChangeArrowheads="1"/>
          </p:cNvSpPr>
          <p:nvPr/>
        </p:nvSpPr>
        <p:spPr bwMode="auto">
          <a:xfrm>
            <a:off x="5480050" y="2014538"/>
            <a:ext cx="3054350" cy="1570037"/>
          </a:xfrm>
          <a:prstGeom prst="rect">
            <a:avLst/>
          </a:prstGeom>
          <a:noFill/>
          <a:ln w="9525">
            <a:noFill/>
            <a:miter lim="800000"/>
            <a:headEnd/>
            <a:tailEnd/>
          </a:ln>
        </p:spPr>
        <p:txBody>
          <a:bodyPr>
            <a:prstTxWarp prst="textNoShape">
              <a:avLst/>
            </a:prstTxWarp>
            <a:spAutoFit/>
          </a:bodyPr>
          <a:lstStyle/>
          <a:p>
            <a:r>
              <a:rPr lang="en-US" sz="3200"/>
              <a:t>10 d) How many people DIDN’T like baseball?</a:t>
            </a:r>
            <a:endParaRPr lang="en-US"/>
          </a:p>
        </p:txBody>
      </p:sp>
      <p:sp>
        <p:nvSpPr>
          <p:cNvPr id="66570" name="TextBox 23"/>
          <p:cNvSpPr txBox="1">
            <a:spLocks noChangeArrowheads="1"/>
          </p:cNvSpPr>
          <p:nvPr/>
        </p:nvSpPr>
        <p:spPr bwMode="auto">
          <a:xfrm>
            <a:off x="914400" y="990600"/>
            <a:ext cx="75438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7587"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7588" name="Slide Number Placeholder 4"/>
          <p:cNvSpPr>
            <a:spLocks noGrp="1"/>
          </p:cNvSpPr>
          <p:nvPr>
            <p:ph type="sldNum" sz="quarter" idx="12"/>
          </p:nvPr>
        </p:nvSpPr>
        <p:spPr bwMode="auto">
          <a:noFill/>
          <a:ln>
            <a:miter lim="800000"/>
            <a:headEnd/>
            <a:tailEnd/>
          </a:ln>
        </p:spPr>
        <p:txBody>
          <a:bodyPr/>
          <a:lstStyle/>
          <a:p>
            <a:pPr algn="ctr"/>
            <a:fld id="{6BAA1997-3010-9F43-A936-03947576ADB0}" type="slidenum">
              <a:rPr lang="en-US"/>
              <a:pPr algn="ctr"/>
              <a:t>41</a:t>
            </a:fld>
            <a:endParaRPr lang="en-US"/>
          </a:p>
        </p:txBody>
      </p:sp>
      <p:sp>
        <p:nvSpPr>
          <p:cNvPr id="37" name="TextBox 36"/>
          <p:cNvSpPr txBox="1">
            <a:spLocks noChangeArrowheads="1"/>
          </p:cNvSpPr>
          <p:nvPr/>
        </p:nvSpPr>
        <p:spPr bwMode="auto">
          <a:xfrm>
            <a:off x="5791200" y="38100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12 people</a:t>
            </a:r>
          </a:p>
        </p:txBody>
      </p:sp>
      <p:sp>
        <p:nvSpPr>
          <p:cNvPr id="67590" name="Answers to #1 button"/>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10d)</a:t>
            </a:r>
          </a:p>
        </p:txBody>
      </p:sp>
      <p:sp>
        <p:nvSpPr>
          <p:cNvPr id="67591"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7592"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7593" name="Picture 21"/>
          <p:cNvPicPr>
            <a:picLocks noChangeAspect="1" noChangeArrowheads="1"/>
          </p:cNvPicPr>
          <p:nvPr/>
        </p:nvPicPr>
        <p:blipFill>
          <a:blip r:embed="rId3"/>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67594" name="TextBox 22"/>
          <p:cNvSpPr txBox="1">
            <a:spLocks noChangeArrowheads="1"/>
          </p:cNvSpPr>
          <p:nvPr/>
        </p:nvSpPr>
        <p:spPr bwMode="auto">
          <a:xfrm>
            <a:off x="5480050" y="2014538"/>
            <a:ext cx="3054350" cy="1570037"/>
          </a:xfrm>
          <a:prstGeom prst="rect">
            <a:avLst/>
          </a:prstGeom>
          <a:noFill/>
          <a:ln w="9525">
            <a:noFill/>
            <a:miter lim="800000"/>
            <a:headEnd/>
            <a:tailEnd/>
          </a:ln>
        </p:spPr>
        <p:txBody>
          <a:bodyPr>
            <a:prstTxWarp prst="textNoShape">
              <a:avLst/>
            </a:prstTxWarp>
            <a:spAutoFit/>
          </a:bodyPr>
          <a:lstStyle/>
          <a:p>
            <a:r>
              <a:rPr lang="en-US" sz="3200"/>
              <a:t>10 d) How many people DIDN’T like baseball?</a:t>
            </a:r>
            <a:endParaRPr lang="en-US"/>
          </a:p>
        </p:txBody>
      </p:sp>
      <p:sp>
        <p:nvSpPr>
          <p:cNvPr id="67595" name="TextBox 23"/>
          <p:cNvSpPr txBox="1">
            <a:spLocks noChangeArrowheads="1"/>
          </p:cNvSpPr>
          <p:nvPr/>
        </p:nvSpPr>
        <p:spPr bwMode="auto">
          <a:xfrm>
            <a:off x="914400" y="990600"/>
            <a:ext cx="75438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8611"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8612" name="Slide Number Placeholder 4"/>
          <p:cNvSpPr>
            <a:spLocks noGrp="1"/>
          </p:cNvSpPr>
          <p:nvPr>
            <p:ph type="sldNum" sz="quarter" idx="12"/>
          </p:nvPr>
        </p:nvSpPr>
        <p:spPr bwMode="auto">
          <a:noFill/>
          <a:ln>
            <a:miter lim="800000"/>
            <a:headEnd/>
            <a:tailEnd/>
          </a:ln>
        </p:spPr>
        <p:txBody>
          <a:bodyPr/>
          <a:lstStyle/>
          <a:p>
            <a:pPr algn="ctr"/>
            <a:fld id="{39B963DC-5B37-0A45-AE4D-763AE65CAF1B}" type="slidenum">
              <a:rPr lang="en-US"/>
              <a:pPr algn="ctr"/>
              <a:t>42</a:t>
            </a:fld>
            <a:endParaRPr lang="en-US"/>
          </a:p>
        </p:txBody>
      </p:sp>
      <p:sp>
        <p:nvSpPr>
          <p:cNvPr id="68613" name="Answers to #1 button">
            <a:hlinkClick r:id="rId3" action="ppaction://hlinksldjump"/>
          </p:cNvPr>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10e)</a:t>
            </a:r>
          </a:p>
        </p:txBody>
      </p:sp>
      <p:sp>
        <p:nvSpPr>
          <p:cNvPr id="68614"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8615"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8616" name="Picture 21"/>
          <p:cNvPicPr>
            <a:picLocks noChangeAspect="1" noChangeArrowheads="1"/>
          </p:cNvPicPr>
          <p:nvPr/>
        </p:nvPicPr>
        <p:blipFill>
          <a:blip r:embed="rId4"/>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23" name="TextBox 22"/>
          <p:cNvSpPr txBox="1">
            <a:spLocks noChangeArrowheads="1"/>
          </p:cNvSpPr>
          <p:nvPr/>
        </p:nvSpPr>
        <p:spPr bwMode="auto">
          <a:xfrm>
            <a:off x="5327650" y="2014538"/>
            <a:ext cx="3435350" cy="1570037"/>
          </a:xfrm>
          <a:prstGeom prst="rect">
            <a:avLst/>
          </a:prstGeom>
          <a:noFill/>
          <a:ln w="9525">
            <a:noFill/>
            <a:miter lim="800000"/>
            <a:headEnd/>
            <a:tailEnd/>
          </a:ln>
        </p:spPr>
        <p:txBody>
          <a:bodyPr>
            <a:prstTxWarp prst="textNoShape">
              <a:avLst/>
            </a:prstTxWarp>
            <a:spAutoFit/>
          </a:bodyPr>
          <a:lstStyle/>
          <a:p>
            <a:r>
              <a:rPr lang="en-US" sz="3200"/>
              <a:t>10 e) How many people like either football or hockey?</a:t>
            </a:r>
            <a:endParaRPr lang="en-US"/>
          </a:p>
        </p:txBody>
      </p:sp>
      <p:sp>
        <p:nvSpPr>
          <p:cNvPr id="68618" name="TextBox 23"/>
          <p:cNvSpPr txBox="1">
            <a:spLocks noChangeArrowheads="1"/>
          </p:cNvSpPr>
          <p:nvPr/>
        </p:nvSpPr>
        <p:spPr bwMode="auto">
          <a:xfrm>
            <a:off x="838200" y="1066800"/>
            <a:ext cx="76200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5"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Practice: Interpreting Bar Graphs</a:t>
            </a:r>
          </a:p>
        </p:txBody>
      </p:sp>
      <p:sp>
        <p:nvSpPr>
          <p:cNvPr id="69635" name="AutoShape 34"/>
          <p:cNvSpPr>
            <a:spLocks noChangeArrowheads="1"/>
          </p:cNvSpPr>
          <p:nvPr/>
        </p:nvSpPr>
        <p:spPr bwMode="auto">
          <a:xfrm>
            <a:off x="228600" y="762000"/>
            <a:ext cx="8686800" cy="4910138"/>
          </a:xfrm>
          <a:prstGeom prst="roundRect">
            <a:avLst>
              <a:gd name="adj" fmla="val 7954"/>
            </a:avLst>
          </a:prstGeom>
          <a:solidFill>
            <a:schemeClr val="bg1"/>
          </a:solidFill>
          <a:ln w="19050">
            <a:solidFill>
              <a:schemeClr val="bg1"/>
            </a:solidFill>
            <a:round/>
            <a:headEnd/>
            <a:tailEnd/>
          </a:ln>
        </p:spPr>
        <p:txBody>
          <a:bodyPr wrap="none" anchor="ctr">
            <a:prstTxWarp prst="textNoShape">
              <a:avLst/>
            </a:prstTxWarp>
          </a:bodyPr>
          <a:lstStyle/>
          <a:p>
            <a:endParaRPr lang="en-US"/>
          </a:p>
        </p:txBody>
      </p:sp>
      <p:sp>
        <p:nvSpPr>
          <p:cNvPr id="69636" name="Slide Number Placeholder 4"/>
          <p:cNvSpPr>
            <a:spLocks noGrp="1"/>
          </p:cNvSpPr>
          <p:nvPr>
            <p:ph type="sldNum" sz="quarter" idx="12"/>
          </p:nvPr>
        </p:nvSpPr>
        <p:spPr bwMode="auto">
          <a:noFill/>
          <a:ln>
            <a:miter lim="800000"/>
            <a:headEnd/>
            <a:tailEnd/>
          </a:ln>
        </p:spPr>
        <p:txBody>
          <a:bodyPr/>
          <a:lstStyle/>
          <a:p>
            <a:pPr algn="ctr"/>
            <a:fld id="{EA3A63AE-2D4E-B24E-B89A-8136115580D9}" type="slidenum">
              <a:rPr lang="en-US"/>
              <a:pPr algn="ctr"/>
              <a:t>43</a:t>
            </a:fld>
            <a:endParaRPr lang="en-US"/>
          </a:p>
        </p:txBody>
      </p:sp>
      <p:sp>
        <p:nvSpPr>
          <p:cNvPr id="37" name="TextBox 36"/>
          <p:cNvSpPr txBox="1">
            <a:spLocks noChangeArrowheads="1"/>
          </p:cNvSpPr>
          <p:nvPr/>
        </p:nvSpPr>
        <p:spPr bwMode="auto">
          <a:xfrm>
            <a:off x="5943600" y="3886200"/>
            <a:ext cx="2362200" cy="708025"/>
          </a:xfrm>
          <a:prstGeom prst="rect">
            <a:avLst/>
          </a:prstGeom>
          <a:noFill/>
          <a:ln w="9525">
            <a:noFill/>
            <a:miter lim="800000"/>
            <a:headEnd/>
            <a:tailEnd/>
          </a:ln>
        </p:spPr>
        <p:txBody>
          <a:bodyPr>
            <a:prstTxWarp prst="textNoShape">
              <a:avLst/>
            </a:prstTxWarp>
            <a:spAutoFit/>
          </a:bodyPr>
          <a:lstStyle/>
          <a:p>
            <a:r>
              <a:rPr lang="en-US" sz="4000">
                <a:solidFill>
                  <a:srgbClr val="FF0000"/>
                </a:solidFill>
              </a:rPr>
              <a:t>8 people</a:t>
            </a:r>
          </a:p>
        </p:txBody>
      </p:sp>
      <p:sp>
        <p:nvSpPr>
          <p:cNvPr id="69638" name="Answers to #1 button"/>
          <p:cNvSpPr txBox="1">
            <a:spLocks noChangeArrowheads="1"/>
          </p:cNvSpPr>
          <p:nvPr/>
        </p:nvSpPr>
        <p:spPr bwMode="auto">
          <a:xfrm>
            <a:off x="228600" y="5867400"/>
            <a:ext cx="2286000" cy="369888"/>
          </a:xfrm>
          <a:prstGeom prst="rect">
            <a:avLst/>
          </a:prstGeom>
          <a:solidFill>
            <a:srgbClr val="FFFF00"/>
          </a:solidFill>
          <a:ln w="9525">
            <a:solidFill>
              <a:schemeClr val="tx1"/>
            </a:solidFill>
            <a:miter lim="800000"/>
            <a:headEnd/>
            <a:tailEnd/>
          </a:ln>
        </p:spPr>
        <p:txBody>
          <a:bodyPr>
            <a:prstTxWarp prst="textNoShape">
              <a:avLst/>
            </a:prstTxWarp>
            <a:spAutoFit/>
          </a:bodyPr>
          <a:lstStyle/>
          <a:p>
            <a:pPr algn="ctr"/>
            <a:r>
              <a:rPr lang="en-US"/>
              <a:t>Show answers to 10e)</a:t>
            </a:r>
          </a:p>
        </p:txBody>
      </p:sp>
      <p:sp>
        <p:nvSpPr>
          <p:cNvPr id="69639" name="TextBox 22"/>
          <p:cNvSpPr txBox="1">
            <a:spLocks noChangeArrowheads="1"/>
          </p:cNvSpPr>
          <p:nvPr/>
        </p:nvSpPr>
        <p:spPr bwMode="auto">
          <a:xfrm>
            <a:off x="457200" y="1295400"/>
            <a:ext cx="4038600" cy="461963"/>
          </a:xfrm>
          <a:prstGeom prst="rect">
            <a:avLst/>
          </a:prstGeom>
          <a:noFill/>
          <a:ln w="9525">
            <a:noFill/>
            <a:miter lim="800000"/>
            <a:headEnd/>
            <a:tailEnd/>
          </a:ln>
        </p:spPr>
        <p:txBody>
          <a:bodyPr>
            <a:prstTxWarp prst="textNoShape">
              <a:avLst/>
            </a:prstTxWarp>
            <a:spAutoFit/>
          </a:bodyPr>
          <a:lstStyle/>
          <a:p>
            <a:r>
              <a:rPr lang="en-US" sz="2400"/>
              <a:t>        </a:t>
            </a:r>
          </a:p>
        </p:txBody>
      </p:sp>
      <p:sp>
        <p:nvSpPr>
          <p:cNvPr id="69640" name="TextBox 22"/>
          <p:cNvSpPr txBox="1">
            <a:spLocks noChangeArrowheads="1"/>
          </p:cNvSpPr>
          <p:nvPr/>
        </p:nvSpPr>
        <p:spPr bwMode="auto">
          <a:xfrm>
            <a:off x="4724400" y="1295400"/>
            <a:ext cx="3200400" cy="461963"/>
          </a:xfrm>
          <a:prstGeom prst="rect">
            <a:avLst/>
          </a:prstGeom>
          <a:noFill/>
          <a:ln w="9525">
            <a:noFill/>
            <a:miter lim="800000"/>
            <a:headEnd/>
            <a:tailEnd/>
          </a:ln>
        </p:spPr>
        <p:txBody>
          <a:bodyPr>
            <a:prstTxWarp prst="textNoShape">
              <a:avLst/>
            </a:prstTxWarp>
            <a:spAutoFit/>
          </a:bodyPr>
          <a:lstStyle/>
          <a:p>
            <a:r>
              <a:rPr lang="en-US" sz="2400"/>
              <a:t>         </a:t>
            </a:r>
          </a:p>
        </p:txBody>
      </p:sp>
      <p:pic>
        <p:nvPicPr>
          <p:cNvPr id="69641" name="Picture 21"/>
          <p:cNvPicPr>
            <a:picLocks noChangeAspect="1" noChangeArrowheads="1"/>
          </p:cNvPicPr>
          <p:nvPr/>
        </p:nvPicPr>
        <p:blipFill>
          <a:blip r:embed="rId3"/>
          <a:srcRect l="30769" t="28775" r="41507" b="34187"/>
          <a:stretch>
            <a:fillRect/>
          </a:stretch>
        </p:blipFill>
        <p:spPr bwMode="auto">
          <a:xfrm>
            <a:off x="457200" y="2133600"/>
            <a:ext cx="4610100" cy="3467100"/>
          </a:xfrm>
          <a:prstGeom prst="rect">
            <a:avLst/>
          </a:prstGeom>
          <a:noFill/>
          <a:ln w="9525">
            <a:noFill/>
            <a:miter lim="800000"/>
            <a:headEnd/>
            <a:tailEnd/>
          </a:ln>
        </p:spPr>
      </p:pic>
      <p:sp>
        <p:nvSpPr>
          <p:cNvPr id="69642" name="TextBox 22"/>
          <p:cNvSpPr txBox="1">
            <a:spLocks noChangeArrowheads="1"/>
          </p:cNvSpPr>
          <p:nvPr/>
        </p:nvSpPr>
        <p:spPr bwMode="auto">
          <a:xfrm>
            <a:off x="5327650" y="2014538"/>
            <a:ext cx="3435350" cy="1570037"/>
          </a:xfrm>
          <a:prstGeom prst="rect">
            <a:avLst/>
          </a:prstGeom>
          <a:noFill/>
          <a:ln w="9525">
            <a:noFill/>
            <a:miter lim="800000"/>
            <a:headEnd/>
            <a:tailEnd/>
          </a:ln>
        </p:spPr>
        <p:txBody>
          <a:bodyPr>
            <a:prstTxWarp prst="textNoShape">
              <a:avLst/>
            </a:prstTxWarp>
            <a:spAutoFit/>
          </a:bodyPr>
          <a:lstStyle/>
          <a:p>
            <a:r>
              <a:rPr lang="en-US" sz="3200"/>
              <a:t>10 e) How many people like either football or hockey?</a:t>
            </a:r>
            <a:endParaRPr lang="en-US"/>
          </a:p>
        </p:txBody>
      </p:sp>
      <p:sp>
        <p:nvSpPr>
          <p:cNvPr id="69643" name="TextBox 23"/>
          <p:cNvSpPr txBox="1">
            <a:spLocks noChangeArrowheads="1"/>
          </p:cNvSpPr>
          <p:nvPr/>
        </p:nvSpPr>
        <p:spPr bwMode="auto">
          <a:xfrm>
            <a:off x="838200" y="1066800"/>
            <a:ext cx="7620000" cy="830263"/>
          </a:xfrm>
          <a:prstGeom prst="rect">
            <a:avLst/>
          </a:prstGeom>
          <a:noFill/>
          <a:ln w="9525">
            <a:noFill/>
            <a:miter lim="800000"/>
            <a:headEnd/>
            <a:tailEnd/>
          </a:ln>
        </p:spPr>
        <p:txBody>
          <a:bodyPr>
            <a:prstTxWarp prst="textNoShape">
              <a:avLst/>
            </a:prstTxWarp>
            <a:spAutoFit/>
          </a:bodyPr>
          <a:lstStyle/>
          <a:p>
            <a:r>
              <a:rPr lang="en-US" sz="2400"/>
              <a:t>I asked a bunch of people what their favorite sport was, and represented the data in the bar graph shown below. </a:t>
            </a:r>
          </a:p>
        </p:txBody>
      </p:sp>
      <p:sp>
        <p:nvSpPr>
          <p:cNvPr id="13" name="TextBox 12">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Launch C</a:t>
            </a:r>
          </a:p>
        </p:txBody>
      </p:sp>
      <p:sp>
        <p:nvSpPr>
          <p:cNvPr id="22531" name="AutoShape 34"/>
          <p:cNvSpPr>
            <a:spLocks noChangeArrowheads="1"/>
          </p:cNvSpPr>
          <p:nvPr/>
        </p:nvSpPr>
        <p:spPr bwMode="auto">
          <a:xfrm>
            <a:off x="228600" y="838200"/>
            <a:ext cx="8686800" cy="4910138"/>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a:p>
        </p:txBody>
      </p:sp>
      <p:sp>
        <p:nvSpPr>
          <p:cNvPr id="24580" name="Slide Number Placeholder 4"/>
          <p:cNvSpPr>
            <a:spLocks noGrp="1"/>
          </p:cNvSpPr>
          <p:nvPr>
            <p:ph type="sldNum" sz="quarter" idx="12"/>
          </p:nvPr>
        </p:nvSpPr>
        <p:spPr bwMode="auto">
          <a:noFill/>
          <a:ln>
            <a:miter lim="800000"/>
            <a:headEnd/>
            <a:tailEnd/>
          </a:ln>
        </p:spPr>
        <p:txBody>
          <a:bodyPr/>
          <a:lstStyle/>
          <a:p>
            <a:pPr algn="ctr"/>
            <a:fld id="{16728D05-48BE-E841-B0C9-63D8AAFA2AFB}" type="slidenum">
              <a:rPr lang="en-US"/>
              <a:pPr algn="ctr"/>
              <a:t>5</a:t>
            </a:fld>
            <a:endParaRPr lang="en-US"/>
          </a:p>
        </p:txBody>
      </p:sp>
      <p:sp>
        <p:nvSpPr>
          <p:cNvPr id="13" name="TextBox 11"/>
          <p:cNvSpPr txBox="1">
            <a:spLocks noChangeArrowheads="1"/>
          </p:cNvSpPr>
          <p:nvPr/>
        </p:nvSpPr>
        <p:spPr bwMode="auto">
          <a:xfrm>
            <a:off x="533400" y="914400"/>
            <a:ext cx="8001000" cy="4894263"/>
          </a:xfrm>
          <a:prstGeom prst="rect">
            <a:avLst/>
          </a:prstGeom>
          <a:noFill/>
          <a:ln w="9525">
            <a:noFill/>
            <a:miter lim="800000"/>
            <a:headEnd/>
            <a:tailEnd/>
          </a:ln>
        </p:spPr>
        <p:txBody>
          <a:bodyPr>
            <a:prstTxWarp prst="textNoShape">
              <a:avLst/>
            </a:prstTxWarp>
            <a:spAutoFit/>
          </a:bodyPr>
          <a:lstStyle/>
          <a:p>
            <a:pPr algn="ctr"/>
            <a:r>
              <a:rPr lang="en-US" sz="2400" dirty="0"/>
              <a:t>The answers for our statistical questions have a special name. They are called our </a:t>
            </a:r>
            <a:r>
              <a:rPr lang="en-US" sz="2400" dirty="0">
                <a:solidFill>
                  <a:srgbClr val="C00000"/>
                </a:solidFill>
              </a:rPr>
              <a:t>data.</a:t>
            </a:r>
          </a:p>
          <a:p>
            <a:pPr algn="ctr"/>
            <a:endParaRPr lang="en-US" sz="2400" dirty="0">
              <a:solidFill>
                <a:srgbClr val="C00000"/>
              </a:solidFill>
            </a:endParaRPr>
          </a:p>
          <a:p>
            <a:r>
              <a:rPr lang="en-US" sz="2400" dirty="0">
                <a:solidFill>
                  <a:srgbClr val="C00000"/>
                </a:solidFill>
              </a:rPr>
              <a:t>Data</a:t>
            </a:r>
            <a:r>
              <a:rPr lang="en-US" sz="2400" dirty="0"/>
              <a:t>: The counts, measurements, or opinions that are collected to answer a statistical question.</a:t>
            </a:r>
          </a:p>
          <a:p>
            <a:pPr algn="ctr"/>
            <a:endParaRPr lang="en-US" sz="2400" dirty="0"/>
          </a:p>
          <a:p>
            <a:pPr algn="ctr"/>
            <a:r>
              <a:rPr lang="en-US" sz="2400" dirty="0"/>
              <a:t>Notice how some of the numbers in our data show up more than once. This has a special name as well:</a:t>
            </a:r>
          </a:p>
          <a:p>
            <a:pPr algn="ctr"/>
            <a:endParaRPr lang="en-US" sz="2400" dirty="0"/>
          </a:p>
          <a:p>
            <a:r>
              <a:rPr lang="en-US" sz="2400" dirty="0">
                <a:solidFill>
                  <a:srgbClr val="C00000"/>
                </a:solidFill>
              </a:rPr>
              <a:t>Frequency</a:t>
            </a:r>
            <a:r>
              <a:rPr lang="en-US" sz="2400" dirty="0"/>
              <a:t>: The number of times an answer shows up in the data.</a:t>
            </a:r>
          </a:p>
          <a:p>
            <a:pPr algn="ctr"/>
            <a:endParaRPr lang="en-US" sz="2400" dirty="0">
              <a:solidFill>
                <a:srgbClr val="FFFF00"/>
              </a:solidFill>
            </a:endParaRPr>
          </a:p>
          <a:p>
            <a:endParaRPr lang="en-US" sz="2400" dirty="0">
              <a:solidFill>
                <a:schemeClr val="bg1"/>
              </a:solidFill>
            </a:endParaRPr>
          </a:p>
        </p:txBody>
      </p:sp>
      <p:sp>
        <p:nvSpPr>
          <p:cNvPr id="7" name="TextBox 6">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2000"/>
                                        <p:tgtEl>
                                          <p:spTgt spid="1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fade">
                                      <p:cBhvr>
                                        <p:cTn id="17" dur="2000"/>
                                        <p:tgtEl>
                                          <p:spTgt spid="1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fade">
                                      <p:cBhvr>
                                        <p:cTn id="22" dur="20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Summary</a:t>
            </a:r>
          </a:p>
        </p:txBody>
      </p:sp>
      <p:sp>
        <p:nvSpPr>
          <p:cNvPr id="27651" name="AutoShape 34"/>
          <p:cNvSpPr>
            <a:spLocks noChangeArrowheads="1"/>
          </p:cNvSpPr>
          <p:nvPr/>
        </p:nvSpPr>
        <p:spPr bwMode="auto">
          <a:xfrm>
            <a:off x="228600" y="838200"/>
            <a:ext cx="8686800" cy="4910138"/>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dirty="0"/>
          </a:p>
        </p:txBody>
      </p:sp>
      <p:sp>
        <p:nvSpPr>
          <p:cNvPr id="29700" name="Slide Number Placeholder 4"/>
          <p:cNvSpPr>
            <a:spLocks noGrp="1"/>
          </p:cNvSpPr>
          <p:nvPr>
            <p:ph type="sldNum" sz="quarter" idx="12"/>
          </p:nvPr>
        </p:nvSpPr>
        <p:spPr bwMode="auto">
          <a:noFill/>
          <a:ln>
            <a:miter lim="800000"/>
            <a:headEnd/>
            <a:tailEnd/>
          </a:ln>
        </p:spPr>
        <p:txBody>
          <a:bodyPr/>
          <a:lstStyle/>
          <a:p>
            <a:fld id="{D766BCF5-CB79-DD4A-9779-EA9FF0508429}" type="slidenum">
              <a:rPr lang="en-US"/>
              <a:pPr/>
              <a:t>6</a:t>
            </a:fld>
            <a:endParaRPr lang="en-US"/>
          </a:p>
        </p:txBody>
      </p:sp>
      <p:sp>
        <p:nvSpPr>
          <p:cNvPr id="38" name="Rectangle 28"/>
          <p:cNvSpPr txBox="1">
            <a:spLocks/>
          </p:cNvSpPr>
          <p:nvPr/>
        </p:nvSpPr>
        <p:spPr bwMode="auto">
          <a:xfrm>
            <a:off x="3048000" y="4465638"/>
            <a:ext cx="762000" cy="639762"/>
          </a:xfrm>
          <a:prstGeom prst="rect">
            <a:avLst/>
          </a:prstGeom>
          <a:noFill/>
          <a:ln w="9525">
            <a:noFill/>
            <a:miter lim="800000"/>
            <a:headEnd/>
            <a:tailEnd/>
          </a:ln>
        </p:spPr>
        <p:txBody>
          <a:bodyPr anchor="ctr"/>
          <a:lstStyle/>
          <a:p>
            <a:pPr eaLnBrk="0" hangingPunct="0">
              <a:defRPr/>
            </a:pPr>
            <a:endParaRPr lang="en-US" sz="3200" b="1" dirty="0">
              <a:solidFill>
                <a:schemeClr val="bg1"/>
              </a:solidFill>
              <a:ea typeface="+mj-ea"/>
              <a:cs typeface="+mj-cs"/>
            </a:endParaRPr>
          </a:p>
        </p:txBody>
      </p:sp>
      <p:sp>
        <p:nvSpPr>
          <p:cNvPr id="29702" name="TextBox 36"/>
          <p:cNvSpPr txBox="1">
            <a:spLocks noChangeArrowheads="1"/>
          </p:cNvSpPr>
          <p:nvPr/>
        </p:nvSpPr>
        <p:spPr bwMode="auto">
          <a:xfrm>
            <a:off x="457200" y="1143000"/>
            <a:ext cx="8412163" cy="954088"/>
          </a:xfrm>
          <a:prstGeom prst="rect">
            <a:avLst/>
          </a:prstGeom>
          <a:noFill/>
          <a:ln w="9525">
            <a:noFill/>
            <a:miter lim="800000"/>
            <a:headEnd/>
            <a:tailEnd/>
          </a:ln>
        </p:spPr>
        <p:txBody>
          <a:bodyPr wrap="none">
            <a:prstTxWarp prst="textNoShape">
              <a:avLst/>
            </a:prstTxWarp>
            <a:spAutoFit/>
          </a:bodyPr>
          <a:lstStyle/>
          <a:p>
            <a:r>
              <a:rPr lang="en-US" sz="2800"/>
              <a:t>What are some differences between statistical questions</a:t>
            </a:r>
          </a:p>
          <a:p>
            <a:r>
              <a:rPr lang="en-US" sz="2800"/>
              <a:t> and non statistical questions?</a:t>
            </a:r>
          </a:p>
        </p:txBody>
      </p:sp>
      <p:sp>
        <p:nvSpPr>
          <p:cNvPr id="8" name="TextBox 7"/>
          <p:cNvSpPr txBox="1">
            <a:spLocks noChangeArrowheads="1"/>
          </p:cNvSpPr>
          <p:nvPr/>
        </p:nvSpPr>
        <p:spPr bwMode="auto">
          <a:xfrm>
            <a:off x="762000" y="2286000"/>
            <a:ext cx="7620000" cy="461963"/>
          </a:xfrm>
          <a:prstGeom prst="rect">
            <a:avLst/>
          </a:prstGeom>
          <a:noFill/>
          <a:ln w="9525">
            <a:noFill/>
            <a:miter lim="800000"/>
            <a:headEnd/>
            <a:tailEnd/>
          </a:ln>
        </p:spPr>
        <p:txBody>
          <a:bodyPr>
            <a:prstTxWarp prst="textNoShape">
              <a:avLst/>
            </a:prstTxWarp>
            <a:spAutoFit/>
          </a:bodyPr>
          <a:lstStyle/>
          <a:p>
            <a:r>
              <a:rPr lang="en-US" sz="2400"/>
              <a:t>1) Statistical questions have more than one answer.</a:t>
            </a:r>
            <a:r>
              <a:rPr lang="en-US"/>
              <a:t>.</a:t>
            </a:r>
          </a:p>
        </p:txBody>
      </p:sp>
      <p:sp>
        <p:nvSpPr>
          <p:cNvPr id="9" name="TextBox 8"/>
          <p:cNvSpPr txBox="1">
            <a:spLocks noChangeArrowheads="1"/>
          </p:cNvSpPr>
          <p:nvPr/>
        </p:nvSpPr>
        <p:spPr bwMode="auto">
          <a:xfrm>
            <a:off x="762000" y="3048000"/>
            <a:ext cx="7950200" cy="830263"/>
          </a:xfrm>
          <a:prstGeom prst="rect">
            <a:avLst/>
          </a:prstGeom>
          <a:noFill/>
          <a:ln w="9525">
            <a:noFill/>
            <a:miter lim="800000"/>
            <a:headEnd/>
            <a:tailEnd/>
          </a:ln>
        </p:spPr>
        <p:txBody>
          <a:bodyPr>
            <a:prstTxWarp prst="textNoShape">
              <a:avLst/>
            </a:prstTxWarp>
            <a:spAutoFit/>
          </a:bodyPr>
          <a:lstStyle/>
          <a:p>
            <a:r>
              <a:rPr lang="en-US" sz="2400"/>
              <a:t>2) Statistical questions vary according to who answers, where it is answered, and when it is answered.</a:t>
            </a:r>
            <a:endParaRPr lang="en-US"/>
          </a:p>
        </p:txBody>
      </p:sp>
      <p:sp>
        <p:nvSpPr>
          <p:cNvPr id="10" name="TextBox 9"/>
          <p:cNvSpPr txBox="1">
            <a:spLocks noChangeArrowheads="1"/>
          </p:cNvSpPr>
          <p:nvPr/>
        </p:nvSpPr>
        <p:spPr bwMode="auto">
          <a:xfrm>
            <a:off x="762000" y="4114800"/>
            <a:ext cx="7772400" cy="461963"/>
          </a:xfrm>
          <a:prstGeom prst="rect">
            <a:avLst/>
          </a:prstGeom>
          <a:noFill/>
          <a:ln w="9525">
            <a:noFill/>
            <a:miter lim="800000"/>
            <a:headEnd/>
            <a:tailEnd/>
          </a:ln>
        </p:spPr>
        <p:txBody>
          <a:bodyPr>
            <a:prstTxWarp prst="textNoShape">
              <a:avLst/>
            </a:prstTxWarp>
            <a:spAutoFit/>
          </a:bodyPr>
          <a:lstStyle/>
          <a:p>
            <a:r>
              <a:rPr lang="en-US" sz="2400"/>
              <a:t>3) The answer to statistical questions is in the form of data.</a:t>
            </a:r>
            <a:endParaRPr lang="en-US"/>
          </a:p>
        </p:txBody>
      </p:sp>
      <p:sp>
        <p:nvSpPr>
          <p:cNvPr id="29706" name="TextBox 10"/>
          <p:cNvSpPr txBox="1">
            <a:spLocks noChangeArrowheads="1"/>
          </p:cNvSpPr>
          <p:nvPr/>
        </p:nvSpPr>
        <p:spPr bwMode="auto">
          <a:xfrm>
            <a:off x="1905000" y="4648200"/>
            <a:ext cx="184150" cy="369888"/>
          </a:xfrm>
          <a:prstGeom prst="rect">
            <a:avLst/>
          </a:prstGeom>
          <a:noFill/>
          <a:ln w="9525">
            <a:noFill/>
            <a:miter lim="800000"/>
            <a:headEnd/>
            <a:tailEnd/>
          </a:ln>
        </p:spPr>
        <p:txBody>
          <a:bodyPr wrap="none">
            <a:prstTxWarp prst="textNoShape">
              <a:avLst/>
            </a:prstTxWarp>
            <a:spAutoFit/>
          </a:bodyPr>
          <a:lstStyle/>
          <a:p>
            <a:endParaRPr lang="en-US"/>
          </a:p>
        </p:txBody>
      </p:sp>
      <p:sp>
        <p:nvSpPr>
          <p:cNvPr id="12" name="TextBox 11"/>
          <p:cNvSpPr txBox="1">
            <a:spLocks noChangeArrowheads="1"/>
          </p:cNvSpPr>
          <p:nvPr/>
        </p:nvSpPr>
        <p:spPr bwMode="auto">
          <a:xfrm>
            <a:off x="762000" y="4800600"/>
            <a:ext cx="5334000" cy="461963"/>
          </a:xfrm>
          <a:prstGeom prst="rect">
            <a:avLst/>
          </a:prstGeom>
          <a:noFill/>
          <a:ln w="9525">
            <a:noFill/>
            <a:miter lim="800000"/>
            <a:headEnd/>
            <a:tailEnd/>
          </a:ln>
        </p:spPr>
        <p:txBody>
          <a:bodyPr>
            <a:prstTxWarp prst="textNoShape">
              <a:avLst/>
            </a:prstTxWarp>
            <a:spAutoFit/>
          </a:bodyPr>
          <a:lstStyle/>
          <a:p>
            <a:r>
              <a:rPr lang="en-US" sz="2400"/>
              <a:t>4) …and many more!</a:t>
            </a:r>
            <a:endParaRPr lang="en-US"/>
          </a:p>
        </p:txBody>
      </p:sp>
      <p:sp>
        <p:nvSpPr>
          <p:cNvPr id="13" name="TextBox 12">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Summary – How to Make a Line Plot</a:t>
            </a:r>
          </a:p>
        </p:txBody>
      </p:sp>
      <p:sp>
        <p:nvSpPr>
          <p:cNvPr id="28675" name="AutoShape 34"/>
          <p:cNvSpPr>
            <a:spLocks noChangeArrowheads="1"/>
          </p:cNvSpPr>
          <p:nvPr/>
        </p:nvSpPr>
        <p:spPr bwMode="auto">
          <a:xfrm>
            <a:off x="228600" y="838200"/>
            <a:ext cx="8686800" cy="4910138"/>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dirty="0"/>
          </a:p>
        </p:txBody>
      </p:sp>
      <p:sp>
        <p:nvSpPr>
          <p:cNvPr id="30724" name="Slide Number Placeholder 4"/>
          <p:cNvSpPr>
            <a:spLocks noGrp="1"/>
          </p:cNvSpPr>
          <p:nvPr>
            <p:ph type="sldNum" sz="quarter" idx="12"/>
          </p:nvPr>
        </p:nvSpPr>
        <p:spPr bwMode="auto">
          <a:noFill/>
          <a:ln>
            <a:miter lim="800000"/>
            <a:headEnd/>
            <a:tailEnd/>
          </a:ln>
        </p:spPr>
        <p:txBody>
          <a:bodyPr/>
          <a:lstStyle/>
          <a:p>
            <a:fld id="{641D4E5F-42DB-B543-AE58-3FD1FF503576}" type="slidenum">
              <a:rPr lang="en-US"/>
              <a:pPr/>
              <a:t>7</a:t>
            </a:fld>
            <a:endParaRPr lang="en-US"/>
          </a:p>
        </p:txBody>
      </p:sp>
      <p:sp>
        <p:nvSpPr>
          <p:cNvPr id="38" name="Rectangle 28"/>
          <p:cNvSpPr txBox="1">
            <a:spLocks/>
          </p:cNvSpPr>
          <p:nvPr/>
        </p:nvSpPr>
        <p:spPr bwMode="auto">
          <a:xfrm>
            <a:off x="3048000" y="4465638"/>
            <a:ext cx="762000" cy="639762"/>
          </a:xfrm>
          <a:prstGeom prst="rect">
            <a:avLst/>
          </a:prstGeom>
          <a:noFill/>
          <a:ln w="9525">
            <a:noFill/>
            <a:miter lim="800000"/>
            <a:headEnd/>
            <a:tailEnd/>
          </a:ln>
        </p:spPr>
        <p:txBody>
          <a:bodyPr anchor="ctr"/>
          <a:lstStyle/>
          <a:p>
            <a:pPr eaLnBrk="0" hangingPunct="0">
              <a:defRPr/>
            </a:pPr>
            <a:endParaRPr lang="en-US" sz="3200" b="1" dirty="0">
              <a:solidFill>
                <a:schemeClr val="bg1"/>
              </a:solidFill>
              <a:ea typeface="+mj-ea"/>
              <a:cs typeface="+mj-cs"/>
            </a:endParaRPr>
          </a:p>
        </p:txBody>
      </p:sp>
      <p:sp>
        <p:nvSpPr>
          <p:cNvPr id="30726" name="TextBox 8"/>
          <p:cNvSpPr txBox="1">
            <a:spLocks noChangeArrowheads="1"/>
          </p:cNvSpPr>
          <p:nvPr/>
        </p:nvSpPr>
        <p:spPr bwMode="auto">
          <a:xfrm>
            <a:off x="533400" y="1066800"/>
            <a:ext cx="8001000" cy="1570038"/>
          </a:xfrm>
          <a:prstGeom prst="rect">
            <a:avLst/>
          </a:prstGeom>
          <a:noFill/>
          <a:ln w="9525">
            <a:noFill/>
            <a:miter lim="800000"/>
            <a:headEnd/>
            <a:tailEnd/>
          </a:ln>
        </p:spPr>
        <p:txBody>
          <a:bodyPr>
            <a:prstTxWarp prst="textNoShape">
              <a:avLst/>
            </a:prstTxWarp>
            <a:spAutoFit/>
          </a:bodyPr>
          <a:lstStyle/>
          <a:p>
            <a:r>
              <a:rPr lang="en-US" sz="2400"/>
              <a:t>A jogger wrote down how many miles he ran on ten different days. These were his results:</a:t>
            </a:r>
          </a:p>
          <a:p>
            <a:endParaRPr lang="en-US" sz="2400"/>
          </a:p>
          <a:p>
            <a:pPr algn="ctr"/>
            <a:r>
              <a:rPr lang="en-US" sz="2400"/>
              <a:t>2, 3, 5, 2, 4, 4, 2, 7, 2, 3: </a:t>
            </a:r>
          </a:p>
        </p:txBody>
      </p:sp>
      <p:sp>
        <p:nvSpPr>
          <p:cNvPr id="30727" name="TextBox 9"/>
          <p:cNvSpPr txBox="1">
            <a:spLocks noChangeArrowheads="1"/>
          </p:cNvSpPr>
          <p:nvPr/>
        </p:nvSpPr>
        <p:spPr bwMode="auto">
          <a:xfrm>
            <a:off x="457200" y="2979738"/>
            <a:ext cx="7848600" cy="830262"/>
          </a:xfrm>
          <a:prstGeom prst="rect">
            <a:avLst/>
          </a:prstGeom>
          <a:noFill/>
          <a:ln w="9525">
            <a:noFill/>
            <a:miter lim="800000"/>
            <a:headEnd/>
            <a:tailEnd/>
          </a:ln>
        </p:spPr>
        <p:txBody>
          <a:bodyPr>
            <a:prstTxWarp prst="textNoShape">
              <a:avLst/>
            </a:prstTxWarp>
            <a:spAutoFit/>
          </a:bodyPr>
          <a:lstStyle/>
          <a:p>
            <a:r>
              <a:rPr lang="en-US" sz="2400"/>
              <a:t>We are going to create a visual representation of this data called a </a:t>
            </a:r>
            <a:r>
              <a:rPr lang="en-US" sz="2400">
                <a:solidFill>
                  <a:srgbClr val="C00000"/>
                </a:solidFill>
              </a:rPr>
              <a:t>Line Plot</a:t>
            </a:r>
            <a:r>
              <a:rPr lang="en-US" sz="2400"/>
              <a:t>. Copy this down in the space for problem 6.</a:t>
            </a:r>
          </a:p>
        </p:txBody>
      </p:sp>
      <p:sp>
        <p:nvSpPr>
          <p:cNvPr id="9" name="TextBox 8">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AutoShape 34"/>
          <p:cNvSpPr>
            <a:spLocks noChangeArrowheads="1"/>
          </p:cNvSpPr>
          <p:nvPr/>
        </p:nvSpPr>
        <p:spPr bwMode="auto">
          <a:xfrm>
            <a:off x="228600" y="914400"/>
            <a:ext cx="8686800" cy="4910138"/>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dirty="0"/>
          </a:p>
        </p:txBody>
      </p:sp>
      <p:sp>
        <p:nvSpPr>
          <p:cNvPr id="34" name="TextBox 33"/>
          <p:cNvSpPr txBox="1">
            <a:spLocks noChangeArrowheads="1"/>
          </p:cNvSpPr>
          <p:nvPr/>
        </p:nvSpPr>
        <p:spPr bwMode="auto">
          <a:xfrm>
            <a:off x="762000" y="1676400"/>
            <a:ext cx="4800600" cy="369888"/>
          </a:xfrm>
          <a:prstGeom prst="rect">
            <a:avLst/>
          </a:prstGeom>
          <a:noFill/>
          <a:ln w="9525">
            <a:noFill/>
            <a:miter lim="800000"/>
            <a:headEnd/>
            <a:tailEnd/>
          </a:ln>
        </p:spPr>
        <p:txBody>
          <a:bodyPr>
            <a:prstTxWarp prst="textNoShape">
              <a:avLst/>
            </a:prstTxWarp>
            <a:spAutoFit/>
          </a:bodyPr>
          <a:lstStyle/>
          <a:p>
            <a:r>
              <a:rPr lang="en-US"/>
              <a:t>Step 3. Title your number line, and create a key.</a:t>
            </a:r>
          </a:p>
        </p:txBody>
      </p:sp>
      <p:sp>
        <p:nvSpPr>
          <p:cNvPr id="39" name="TextBox 38"/>
          <p:cNvSpPr txBox="1">
            <a:spLocks noChangeArrowheads="1"/>
          </p:cNvSpPr>
          <p:nvPr/>
        </p:nvSpPr>
        <p:spPr bwMode="auto">
          <a:xfrm>
            <a:off x="762000" y="1676400"/>
            <a:ext cx="6096000" cy="646113"/>
          </a:xfrm>
          <a:prstGeom prst="rect">
            <a:avLst/>
          </a:prstGeom>
          <a:noFill/>
          <a:ln w="9525">
            <a:noFill/>
            <a:miter lim="800000"/>
            <a:headEnd/>
            <a:tailEnd/>
          </a:ln>
        </p:spPr>
        <p:txBody>
          <a:bodyPr>
            <a:prstTxWarp prst="textNoShape">
              <a:avLst/>
            </a:prstTxWarp>
            <a:spAutoFit/>
          </a:bodyPr>
          <a:lstStyle/>
          <a:p>
            <a:r>
              <a:rPr lang="en-US"/>
              <a:t>Step 4. Put an “X” over each number to represent an item in your data. </a:t>
            </a:r>
          </a:p>
        </p:txBody>
      </p:sp>
      <p:sp>
        <p:nvSpPr>
          <p:cNvPr id="13" name="TextBox 12"/>
          <p:cNvSpPr txBox="1">
            <a:spLocks noChangeArrowheads="1"/>
          </p:cNvSpPr>
          <p:nvPr/>
        </p:nvSpPr>
        <p:spPr bwMode="auto">
          <a:xfrm>
            <a:off x="990600" y="1676400"/>
            <a:ext cx="5867400" cy="646113"/>
          </a:xfrm>
          <a:prstGeom prst="rect">
            <a:avLst/>
          </a:prstGeom>
          <a:noFill/>
          <a:ln w="9525">
            <a:noFill/>
            <a:miter lim="800000"/>
            <a:headEnd/>
            <a:tailEnd/>
          </a:ln>
        </p:spPr>
        <p:txBody>
          <a:bodyPr>
            <a:prstTxWarp prst="textNoShape">
              <a:avLst/>
            </a:prstTxWarp>
            <a:spAutoFit/>
          </a:bodyPr>
          <a:lstStyle/>
          <a:p>
            <a:r>
              <a:rPr lang="en-US"/>
              <a:t>Step 2: Draw a number line that contains all the numbers in your data.</a:t>
            </a:r>
          </a:p>
        </p:txBody>
      </p:sp>
      <p:sp>
        <p:nvSpPr>
          <p:cNvPr id="50" name="TextBox 49"/>
          <p:cNvSpPr txBox="1">
            <a:spLocks noChangeArrowheads="1"/>
          </p:cNvSpPr>
          <p:nvPr/>
        </p:nvSpPr>
        <p:spPr bwMode="auto">
          <a:xfrm>
            <a:off x="685800" y="1549400"/>
            <a:ext cx="5867400" cy="584200"/>
          </a:xfrm>
          <a:prstGeom prst="rect">
            <a:avLst/>
          </a:prstGeom>
          <a:noFill/>
          <a:ln w="9525">
            <a:noFill/>
            <a:miter lim="800000"/>
            <a:headEnd/>
            <a:tailEnd/>
          </a:ln>
        </p:spPr>
        <p:txBody>
          <a:bodyPr>
            <a:prstTxWarp prst="textNoShape">
              <a:avLst/>
            </a:prstTxWarp>
            <a:spAutoFit/>
          </a:bodyPr>
          <a:lstStyle/>
          <a:p>
            <a:r>
              <a:rPr lang="en-US" sz="3200"/>
              <a:t>Now you have made a Line Plot!</a:t>
            </a:r>
          </a:p>
        </p:txBody>
      </p:sp>
      <p:sp>
        <p:nvSpPr>
          <p:cNvPr id="45" name="TextBox 44"/>
          <p:cNvSpPr txBox="1">
            <a:spLocks noChangeArrowheads="1"/>
          </p:cNvSpPr>
          <p:nvPr/>
        </p:nvSpPr>
        <p:spPr bwMode="auto">
          <a:xfrm>
            <a:off x="609600" y="4572000"/>
            <a:ext cx="3505200" cy="369888"/>
          </a:xfrm>
          <a:prstGeom prst="rect">
            <a:avLst/>
          </a:prstGeom>
          <a:noFill/>
          <a:ln w="9525">
            <a:noFill/>
            <a:miter lim="800000"/>
            <a:headEnd/>
            <a:tailEnd/>
          </a:ln>
        </p:spPr>
        <p:txBody>
          <a:bodyPr>
            <a:prstTxWarp prst="textNoShape">
              <a:avLst/>
            </a:prstTxWarp>
            <a:spAutoFit/>
          </a:bodyPr>
          <a:lstStyle/>
          <a:p>
            <a:r>
              <a:rPr lang="en-US"/>
              <a:t>Four runs were two miles long.</a:t>
            </a:r>
          </a:p>
        </p:txBody>
      </p:sp>
      <p:sp>
        <p:nvSpPr>
          <p:cNvPr id="46" name="TextBox 45"/>
          <p:cNvSpPr txBox="1">
            <a:spLocks noChangeArrowheads="1"/>
          </p:cNvSpPr>
          <p:nvPr/>
        </p:nvSpPr>
        <p:spPr bwMode="auto">
          <a:xfrm>
            <a:off x="609600" y="4572000"/>
            <a:ext cx="3429000" cy="369888"/>
          </a:xfrm>
          <a:prstGeom prst="rect">
            <a:avLst/>
          </a:prstGeom>
          <a:noFill/>
          <a:ln w="9525">
            <a:noFill/>
            <a:miter lim="800000"/>
            <a:headEnd/>
            <a:tailEnd/>
          </a:ln>
        </p:spPr>
        <p:txBody>
          <a:bodyPr>
            <a:prstTxWarp prst="textNoShape">
              <a:avLst/>
            </a:prstTxWarp>
            <a:spAutoFit/>
          </a:bodyPr>
          <a:lstStyle/>
          <a:p>
            <a:r>
              <a:rPr lang="en-US"/>
              <a:t>Two runs were three miles long.</a:t>
            </a:r>
          </a:p>
        </p:txBody>
      </p:sp>
      <p:sp>
        <p:nvSpPr>
          <p:cNvPr id="47" name="TextBox 46"/>
          <p:cNvSpPr txBox="1">
            <a:spLocks noChangeArrowheads="1"/>
          </p:cNvSpPr>
          <p:nvPr/>
        </p:nvSpPr>
        <p:spPr bwMode="auto">
          <a:xfrm>
            <a:off x="609600" y="4572000"/>
            <a:ext cx="3048000" cy="369888"/>
          </a:xfrm>
          <a:prstGeom prst="rect">
            <a:avLst/>
          </a:prstGeom>
          <a:noFill/>
          <a:ln w="9525">
            <a:noFill/>
            <a:miter lim="800000"/>
            <a:headEnd/>
            <a:tailEnd/>
          </a:ln>
        </p:spPr>
        <p:txBody>
          <a:bodyPr>
            <a:prstTxWarp prst="textNoShape">
              <a:avLst/>
            </a:prstTxWarp>
            <a:spAutoFit/>
          </a:bodyPr>
          <a:lstStyle/>
          <a:p>
            <a:r>
              <a:rPr lang="en-US"/>
              <a:t>Two runs were four miles long.</a:t>
            </a:r>
          </a:p>
        </p:txBody>
      </p:sp>
      <p:sp>
        <p:nvSpPr>
          <p:cNvPr id="48" name="TextBox 47"/>
          <p:cNvSpPr txBox="1">
            <a:spLocks noChangeArrowheads="1"/>
          </p:cNvSpPr>
          <p:nvPr/>
        </p:nvSpPr>
        <p:spPr bwMode="auto">
          <a:xfrm>
            <a:off x="609600" y="4572000"/>
            <a:ext cx="3048000" cy="369888"/>
          </a:xfrm>
          <a:prstGeom prst="rect">
            <a:avLst/>
          </a:prstGeom>
          <a:noFill/>
          <a:ln w="9525">
            <a:noFill/>
            <a:miter lim="800000"/>
            <a:headEnd/>
            <a:tailEnd/>
          </a:ln>
        </p:spPr>
        <p:txBody>
          <a:bodyPr>
            <a:prstTxWarp prst="textNoShape">
              <a:avLst/>
            </a:prstTxWarp>
            <a:spAutoFit/>
          </a:bodyPr>
          <a:lstStyle/>
          <a:p>
            <a:r>
              <a:rPr lang="en-US"/>
              <a:t>One run was five miles long. </a:t>
            </a:r>
          </a:p>
        </p:txBody>
      </p:sp>
      <p:sp>
        <p:nvSpPr>
          <p:cNvPr id="11" name="TextBox 10"/>
          <p:cNvSpPr txBox="1">
            <a:spLocks noChangeArrowheads="1"/>
          </p:cNvSpPr>
          <p:nvPr/>
        </p:nvSpPr>
        <p:spPr bwMode="auto">
          <a:xfrm>
            <a:off x="762000" y="1687513"/>
            <a:ext cx="2654300" cy="369887"/>
          </a:xfrm>
          <a:prstGeom prst="rect">
            <a:avLst/>
          </a:prstGeom>
          <a:noFill/>
          <a:ln w="9525">
            <a:noFill/>
            <a:miter lim="800000"/>
            <a:headEnd/>
            <a:tailEnd/>
          </a:ln>
        </p:spPr>
        <p:txBody>
          <a:bodyPr wrap="none">
            <a:prstTxWarp prst="textNoShape">
              <a:avLst/>
            </a:prstTxWarp>
            <a:spAutoFit/>
          </a:bodyPr>
          <a:lstStyle/>
          <a:p>
            <a:r>
              <a:rPr lang="en-US"/>
              <a:t>Step 1: Organize the data.</a:t>
            </a:r>
          </a:p>
        </p:txBody>
      </p:sp>
      <p:sp>
        <p:nvSpPr>
          <p:cNvPr id="12" name="TextBox 11"/>
          <p:cNvSpPr txBox="1">
            <a:spLocks noChangeArrowheads="1"/>
          </p:cNvSpPr>
          <p:nvPr/>
        </p:nvSpPr>
        <p:spPr bwMode="auto">
          <a:xfrm>
            <a:off x="3581400" y="1600200"/>
            <a:ext cx="3886200" cy="461963"/>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a:defRPr/>
            </a:pPr>
            <a:r>
              <a:rPr lang="en-US" sz="2400" dirty="0"/>
              <a:t>2, 2, 2, 2, 3, 3, 4, 4, 5, 7</a:t>
            </a:r>
          </a:p>
        </p:txBody>
      </p:sp>
      <p:sp>
        <p:nvSpPr>
          <p:cNvPr id="31757" name="TextBox 8"/>
          <p:cNvSpPr txBox="1">
            <a:spLocks noChangeArrowheads="1"/>
          </p:cNvSpPr>
          <p:nvPr/>
        </p:nvSpPr>
        <p:spPr bwMode="auto">
          <a:xfrm>
            <a:off x="1371600" y="1066800"/>
            <a:ext cx="3657600" cy="369888"/>
          </a:xfrm>
          <a:prstGeom prst="rect">
            <a:avLst/>
          </a:prstGeom>
          <a:noFill/>
          <a:ln w="9525">
            <a:noFill/>
            <a:miter lim="800000"/>
            <a:headEnd/>
            <a:tailEnd/>
          </a:ln>
        </p:spPr>
        <p:txBody>
          <a:bodyPr>
            <a:prstTxWarp prst="textNoShape">
              <a:avLst/>
            </a:prstTxWarp>
            <a:spAutoFit/>
          </a:bodyPr>
          <a:lstStyle/>
          <a:p>
            <a:pPr algn="ctr"/>
            <a:r>
              <a:rPr lang="en-US"/>
              <a:t>Miles:</a:t>
            </a:r>
          </a:p>
        </p:txBody>
      </p:sp>
      <p:sp>
        <p:nvSpPr>
          <p:cNvPr id="33" name="TextBox 32"/>
          <p:cNvSpPr txBox="1">
            <a:spLocks noChangeArrowheads="1"/>
          </p:cNvSpPr>
          <p:nvPr/>
        </p:nvSpPr>
        <p:spPr bwMode="auto">
          <a:xfrm>
            <a:off x="1143000" y="3962400"/>
            <a:ext cx="6629400" cy="369888"/>
          </a:xfrm>
          <a:prstGeom prst="rect">
            <a:avLst/>
          </a:prstGeom>
          <a:noFill/>
          <a:ln w="9525">
            <a:noFill/>
            <a:miter lim="800000"/>
            <a:headEnd/>
            <a:tailEnd/>
          </a:ln>
        </p:spPr>
        <p:txBody>
          <a:bodyPr>
            <a:prstTxWarp prst="textNoShape">
              <a:avLst/>
            </a:prstTxWarp>
            <a:spAutoFit/>
          </a:bodyPr>
          <a:lstStyle/>
          <a:p>
            <a:r>
              <a:rPr lang="en-US"/>
              <a:t>   1             2              3               4              5              6            7               8</a:t>
            </a:r>
          </a:p>
        </p:txBody>
      </p:sp>
      <p:sp>
        <p:nvSpPr>
          <p:cNvPr id="35" name="TextBox 34"/>
          <p:cNvSpPr txBox="1">
            <a:spLocks noChangeArrowheads="1"/>
          </p:cNvSpPr>
          <p:nvPr/>
        </p:nvSpPr>
        <p:spPr bwMode="auto">
          <a:xfrm>
            <a:off x="2590800" y="2209800"/>
            <a:ext cx="3048000" cy="369888"/>
          </a:xfrm>
          <a:prstGeom prst="rect">
            <a:avLst/>
          </a:prstGeom>
          <a:noFill/>
          <a:ln w="9525">
            <a:noFill/>
            <a:miter lim="800000"/>
            <a:headEnd/>
            <a:tailEnd/>
          </a:ln>
        </p:spPr>
        <p:txBody>
          <a:bodyPr>
            <a:prstTxWarp prst="textNoShape">
              <a:avLst/>
            </a:prstTxWarp>
            <a:spAutoFit/>
          </a:bodyPr>
          <a:lstStyle/>
          <a:p>
            <a:r>
              <a:rPr lang="en-US" u="sng"/>
              <a:t>Amount of Miles Run</a:t>
            </a:r>
          </a:p>
        </p:txBody>
      </p:sp>
      <p:sp>
        <p:nvSpPr>
          <p:cNvPr id="49" name="TextBox 48"/>
          <p:cNvSpPr txBox="1">
            <a:spLocks noChangeArrowheads="1"/>
          </p:cNvSpPr>
          <p:nvPr/>
        </p:nvSpPr>
        <p:spPr bwMode="auto">
          <a:xfrm>
            <a:off x="685800" y="4648200"/>
            <a:ext cx="2743200" cy="646113"/>
          </a:xfrm>
          <a:prstGeom prst="rect">
            <a:avLst/>
          </a:prstGeom>
          <a:noFill/>
          <a:ln w="9525">
            <a:noFill/>
            <a:miter lim="800000"/>
            <a:headEnd/>
            <a:tailEnd/>
          </a:ln>
        </p:spPr>
        <p:txBody>
          <a:bodyPr>
            <a:prstTxWarp prst="textNoShape">
              <a:avLst/>
            </a:prstTxWarp>
            <a:spAutoFit/>
          </a:bodyPr>
          <a:lstStyle/>
          <a:p>
            <a:r>
              <a:rPr lang="en-US"/>
              <a:t>… and one run was seven miles long. </a:t>
            </a:r>
          </a:p>
        </p:txBody>
      </p:sp>
      <p:sp>
        <p:nvSpPr>
          <p:cNvPr id="31761"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Summary – How to Make a Line Plot</a:t>
            </a:r>
          </a:p>
        </p:txBody>
      </p:sp>
      <p:sp>
        <p:nvSpPr>
          <p:cNvPr id="31762" name="Slide Number Placeholder 4"/>
          <p:cNvSpPr>
            <a:spLocks noGrp="1"/>
          </p:cNvSpPr>
          <p:nvPr>
            <p:ph type="sldNum" sz="quarter" idx="12"/>
          </p:nvPr>
        </p:nvSpPr>
        <p:spPr bwMode="auto">
          <a:noFill/>
          <a:ln>
            <a:miter lim="800000"/>
            <a:headEnd/>
            <a:tailEnd/>
          </a:ln>
        </p:spPr>
        <p:txBody>
          <a:bodyPr/>
          <a:lstStyle/>
          <a:p>
            <a:fld id="{5B87C0B5-C7F6-0844-B6FA-CC6C4A72A2AE}" type="slidenum">
              <a:rPr lang="en-US"/>
              <a:pPr/>
              <a:t>8</a:t>
            </a:fld>
            <a:endParaRPr lang="en-US"/>
          </a:p>
        </p:txBody>
      </p:sp>
      <p:sp>
        <p:nvSpPr>
          <p:cNvPr id="38" name="Rectangle 28"/>
          <p:cNvSpPr txBox="1">
            <a:spLocks/>
          </p:cNvSpPr>
          <p:nvPr/>
        </p:nvSpPr>
        <p:spPr bwMode="auto">
          <a:xfrm>
            <a:off x="2590800" y="4572000"/>
            <a:ext cx="762000" cy="639763"/>
          </a:xfrm>
          <a:prstGeom prst="rect">
            <a:avLst/>
          </a:prstGeom>
          <a:noFill/>
          <a:ln w="9525">
            <a:noFill/>
            <a:miter lim="800000"/>
            <a:headEnd/>
            <a:tailEnd/>
          </a:ln>
        </p:spPr>
        <p:txBody>
          <a:bodyPr anchor="ctr"/>
          <a:lstStyle/>
          <a:p>
            <a:pPr eaLnBrk="0" hangingPunct="0">
              <a:defRPr/>
            </a:pPr>
            <a:endParaRPr lang="en-US" sz="3200" b="1" dirty="0">
              <a:solidFill>
                <a:schemeClr val="bg1"/>
              </a:solidFill>
              <a:ea typeface="+mj-ea"/>
              <a:cs typeface="+mj-cs"/>
            </a:endParaRPr>
          </a:p>
        </p:txBody>
      </p:sp>
      <p:cxnSp>
        <p:nvCxnSpPr>
          <p:cNvPr id="15" name="Straight Arrow Connector 14"/>
          <p:cNvCxnSpPr>
            <a:cxnSpLocks noChangeShapeType="1"/>
          </p:cNvCxnSpPr>
          <p:nvPr/>
        </p:nvCxnSpPr>
        <p:spPr bwMode="auto">
          <a:xfrm>
            <a:off x="990600" y="3810000"/>
            <a:ext cx="6858000" cy="0"/>
          </a:xfrm>
          <a:prstGeom prst="straightConnector1">
            <a:avLst/>
          </a:prstGeom>
          <a:noFill/>
          <a:ln w="38100">
            <a:solidFill>
              <a:schemeClr val="accent2"/>
            </a:solidFill>
            <a:round/>
            <a:headEnd type="arrow" w="med" len="med"/>
            <a:tailEnd type="arrow" w="med" len="med"/>
          </a:ln>
          <a:effectLst>
            <a:outerShdw blurRad="63500" dist="23000" dir="5400000" rotWithShape="0">
              <a:srgbClr val="000000">
                <a:alpha val="34998"/>
              </a:srgbClr>
            </a:outerShdw>
          </a:effectLst>
        </p:spPr>
      </p:cxnSp>
      <p:cxnSp>
        <p:nvCxnSpPr>
          <p:cNvPr id="25" name="Straight Connector 24"/>
          <p:cNvCxnSpPr/>
          <p:nvPr/>
        </p:nvCxnSpPr>
        <p:spPr>
          <a:xfrm flipV="1">
            <a:off x="56388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4770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8006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3152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9624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4478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0480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209800" y="36576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953000" y="4419600"/>
            <a:ext cx="1752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Box 36"/>
          <p:cNvSpPr txBox="1">
            <a:spLocks noChangeArrowheads="1"/>
          </p:cNvSpPr>
          <p:nvPr/>
        </p:nvSpPr>
        <p:spPr bwMode="auto">
          <a:xfrm>
            <a:off x="5181600" y="4572000"/>
            <a:ext cx="1563688" cy="646113"/>
          </a:xfrm>
          <a:prstGeom prst="rect">
            <a:avLst/>
          </a:prstGeom>
          <a:noFill/>
          <a:ln w="9525">
            <a:noFill/>
            <a:miter lim="800000"/>
            <a:headEnd/>
            <a:tailEnd/>
          </a:ln>
        </p:spPr>
        <p:txBody>
          <a:bodyPr>
            <a:prstTxWarp prst="textNoShape">
              <a:avLst/>
            </a:prstTxWarp>
            <a:spAutoFit/>
          </a:bodyPr>
          <a:lstStyle/>
          <a:p>
            <a:r>
              <a:rPr lang="en-US"/>
              <a:t>Key:</a:t>
            </a:r>
          </a:p>
          <a:p>
            <a:r>
              <a:rPr lang="en-US"/>
              <a:t>X – one run</a:t>
            </a:r>
          </a:p>
        </p:txBody>
      </p:sp>
      <p:sp>
        <p:nvSpPr>
          <p:cNvPr id="40" name="TextBox 39"/>
          <p:cNvSpPr txBox="1">
            <a:spLocks noChangeArrowheads="1"/>
          </p:cNvSpPr>
          <p:nvPr/>
        </p:nvSpPr>
        <p:spPr bwMode="auto">
          <a:xfrm>
            <a:off x="2057400" y="2438400"/>
            <a:ext cx="457200" cy="1200150"/>
          </a:xfrm>
          <a:prstGeom prst="rect">
            <a:avLst/>
          </a:prstGeom>
          <a:noFill/>
          <a:ln w="9525">
            <a:noFill/>
            <a:miter lim="800000"/>
            <a:headEnd/>
            <a:tailEnd/>
          </a:ln>
        </p:spPr>
        <p:txBody>
          <a:bodyPr>
            <a:prstTxWarp prst="textNoShape">
              <a:avLst/>
            </a:prstTxWarp>
            <a:spAutoFit/>
          </a:bodyPr>
          <a:lstStyle/>
          <a:p>
            <a:r>
              <a:rPr lang="en-US"/>
              <a:t>X</a:t>
            </a:r>
          </a:p>
          <a:p>
            <a:r>
              <a:rPr lang="en-US"/>
              <a:t>X</a:t>
            </a:r>
          </a:p>
          <a:p>
            <a:r>
              <a:rPr lang="en-US"/>
              <a:t>X</a:t>
            </a:r>
          </a:p>
          <a:p>
            <a:r>
              <a:rPr lang="en-US"/>
              <a:t>X</a:t>
            </a:r>
          </a:p>
        </p:txBody>
      </p:sp>
      <p:sp>
        <p:nvSpPr>
          <p:cNvPr id="41" name="TextBox 40"/>
          <p:cNvSpPr txBox="1">
            <a:spLocks noChangeArrowheads="1"/>
          </p:cNvSpPr>
          <p:nvPr/>
        </p:nvSpPr>
        <p:spPr bwMode="auto">
          <a:xfrm>
            <a:off x="2895600" y="2438400"/>
            <a:ext cx="457200" cy="1200150"/>
          </a:xfrm>
          <a:prstGeom prst="rect">
            <a:avLst/>
          </a:prstGeom>
          <a:noFill/>
          <a:ln w="9525">
            <a:noFill/>
            <a:miter lim="800000"/>
            <a:headEnd/>
            <a:tailEnd/>
          </a:ln>
        </p:spPr>
        <p:txBody>
          <a:bodyPr>
            <a:prstTxWarp prst="textNoShape">
              <a:avLst/>
            </a:prstTxWarp>
            <a:spAutoFit/>
          </a:bodyPr>
          <a:lstStyle/>
          <a:p>
            <a:endParaRPr lang="en-US"/>
          </a:p>
          <a:p>
            <a:endParaRPr lang="en-US"/>
          </a:p>
          <a:p>
            <a:r>
              <a:rPr lang="en-US"/>
              <a:t>X</a:t>
            </a:r>
          </a:p>
          <a:p>
            <a:r>
              <a:rPr lang="en-US"/>
              <a:t>X</a:t>
            </a:r>
          </a:p>
        </p:txBody>
      </p:sp>
      <p:sp>
        <p:nvSpPr>
          <p:cNvPr id="42" name="TextBox 41"/>
          <p:cNvSpPr txBox="1">
            <a:spLocks noChangeArrowheads="1"/>
          </p:cNvSpPr>
          <p:nvPr/>
        </p:nvSpPr>
        <p:spPr bwMode="auto">
          <a:xfrm>
            <a:off x="3810000" y="2438400"/>
            <a:ext cx="457200" cy="1200150"/>
          </a:xfrm>
          <a:prstGeom prst="rect">
            <a:avLst/>
          </a:prstGeom>
          <a:noFill/>
          <a:ln w="9525">
            <a:noFill/>
            <a:miter lim="800000"/>
            <a:headEnd/>
            <a:tailEnd/>
          </a:ln>
        </p:spPr>
        <p:txBody>
          <a:bodyPr>
            <a:prstTxWarp prst="textNoShape">
              <a:avLst/>
            </a:prstTxWarp>
            <a:spAutoFit/>
          </a:bodyPr>
          <a:lstStyle/>
          <a:p>
            <a:endParaRPr lang="en-US"/>
          </a:p>
          <a:p>
            <a:endParaRPr lang="en-US"/>
          </a:p>
          <a:p>
            <a:r>
              <a:rPr lang="en-US"/>
              <a:t>X</a:t>
            </a:r>
          </a:p>
          <a:p>
            <a:r>
              <a:rPr lang="en-US"/>
              <a:t>X</a:t>
            </a:r>
          </a:p>
        </p:txBody>
      </p:sp>
      <p:sp>
        <p:nvSpPr>
          <p:cNvPr id="43" name="TextBox 42"/>
          <p:cNvSpPr txBox="1">
            <a:spLocks noChangeArrowheads="1"/>
          </p:cNvSpPr>
          <p:nvPr/>
        </p:nvSpPr>
        <p:spPr bwMode="auto">
          <a:xfrm>
            <a:off x="4648200" y="2514600"/>
            <a:ext cx="457200" cy="1200150"/>
          </a:xfrm>
          <a:prstGeom prst="rect">
            <a:avLst/>
          </a:prstGeom>
          <a:noFill/>
          <a:ln w="9525">
            <a:noFill/>
            <a:miter lim="800000"/>
            <a:headEnd/>
            <a:tailEnd/>
          </a:ln>
        </p:spPr>
        <p:txBody>
          <a:bodyPr>
            <a:prstTxWarp prst="textNoShape">
              <a:avLst/>
            </a:prstTxWarp>
            <a:spAutoFit/>
          </a:bodyPr>
          <a:lstStyle/>
          <a:p>
            <a:endParaRPr lang="en-US"/>
          </a:p>
          <a:p>
            <a:endParaRPr lang="en-US"/>
          </a:p>
          <a:p>
            <a:endParaRPr lang="en-US"/>
          </a:p>
          <a:p>
            <a:r>
              <a:rPr lang="en-US"/>
              <a:t>X</a:t>
            </a:r>
          </a:p>
        </p:txBody>
      </p:sp>
      <p:sp>
        <p:nvSpPr>
          <p:cNvPr id="44" name="TextBox 43"/>
          <p:cNvSpPr txBox="1">
            <a:spLocks noChangeArrowheads="1"/>
          </p:cNvSpPr>
          <p:nvPr/>
        </p:nvSpPr>
        <p:spPr bwMode="auto">
          <a:xfrm>
            <a:off x="6324600" y="2514600"/>
            <a:ext cx="457200" cy="1200150"/>
          </a:xfrm>
          <a:prstGeom prst="rect">
            <a:avLst/>
          </a:prstGeom>
          <a:noFill/>
          <a:ln w="9525">
            <a:noFill/>
            <a:miter lim="800000"/>
            <a:headEnd/>
            <a:tailEnd/>
          </a:ln>
        </p:spPr>
        <p:txBody>
          <a:bodyPr>
            <a:prstTxWarp prst="textNoShape">
              <a:avLst/>
            </a:prstTxWarp>
            <a:spAutoFit/>
          </a:bodyPr>
          <a:lstStyle/>
          <a:p>
            <a:endParaRPr lang="en-US"/>
          </a:p>
          <a:p>
            <a:endParaRPr lang="en-US"/>
          </a:p>
          <a:p>
            <a:endParaRPr lang="en-US"/>
          </a:p>
          <a:p>
            <a:r>
              <a:rPr lang="en-US"/>
              <a:t>X</a:t>
            </a:r>
          </a:p>
        </p:txBody>
      </p:sp>
      <p:sp>
        <p:nvSpPr>
          <p:cNvPr id="51" name="TextBox 50"/>
          <p:cNvSpPr txBox="1">
            <a:spLocks noChangeArrowheads="1"/>
          </p:cNvSpPr>
          <p:nvPr/>
        </p:nvSpPr>
        <p:spPr bwMode="auto">
          <a:xfrm>
            <a:off x="3581400" y="1066800"/>
            <a:ext cx="3276600" cy="369888"/>
          </a:xfrm>
          <a:prstGeom prst="rect">
            <a:avLst/>
          </a:prstGeom>
          <a:noFill/>
          <a:ln w="9525">
            <a:noFill/>
            <a:miter lim="800000"/>
            <a:headEnd/>
            <a:tailEnd/>
          </a:ln>
        </p:spPr>
        <p:txBody>
          <a:bodyPr>
            <a:prstTxWarp prst="textNoShape">
              <a:avLst/>
            </a:prstTxWarp>
            <a:spAutoFit/>
          </a:bodyPr>
          <a:lstStyle/>
          <a:p>
            <a:r>
              <a:rPr lang="en-US"/>
              <a:t>2, 3, 5, 2, 4, 4, 2, 7, 2, 3:</a:t>
            </a:r>
          </a:p>
        </p:txBody>
      </p:sp>
      <p:sp>
        <p:nvSpPr>
          <p:cNvPr id="52" name="TextBox 51"/>
          <p:cNvSpPr txBox="1"/>
          <p:nvPr/>
        </p:nvSpPr>
        <p:spPr>
          <a:xfrm>
            <a:off x="6858000" y="1066800"/>
            <a:ext cx="1905000" cy="1754188"/>
          </a:xfrm>
          <a:prstGeom prst="rect">
            <a:avLst/>
          </a:prstGeom>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r>
              <a:rPr lang="en-US">
                <a:solidFill>
                  <a:srgbClr val="000000"/>
                </a:solidFill>
                <a:ea typeface="ＭＳ Ｐゴシック" charset="-128"/>
                <a:cs typeface="ＭＳ Ｐゴシック" charset="-128"/>
              </a:rPr>
              <a:t>Steps:</a:t>
            </a: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a:p>
            <a:endParaRPr lang="en-US">
              <a:solidFill>
                <a:srgbClr val="000000"/>
              </a:solidFill>
              <a:ea typeface="ＭＳ Ｐゴシック" charset="-128"/>
              <a:cs typeface="ＭＳ Ｐゴシック" charset="-128"/>
            </a:endParaRPr>
          </a:p>
        </p:txBody>
      </p:sp>
      <p:sp>
        <p:nvSpPr>
          <p:cNvPr id="53" name="TextBox 52"/>
          <p:cNvSpPr txBox="1">
            <a:spLocks noChangeArrowheads="1"/>
          </p:cNvSpPr>
          <p:nvPr/>
        </p:nvSpPr>
        <p:spPr bwMode="auto">
          <a:xfrm>
            <a:off x="6934200" y="1371600"/>
            <a:ext cx="1676400" cy="369888"/>
          </a:xfrm>
          <a:prstGeom prst="rect">
            <a:avLst/>
          </a:prstGeom>
          <a:noFill/>
          <a:ln w="9525">
            <a:noFill/>
            <a:miter lim="800000"/>
            <a:headEnd/>
            <a:tailEnd/>
          </a:ln>
        </p:spPr>
        <p:txBody>
          <a:bodyPr>
            <a:prstTxWarp prst="textNoShape">
              <a:avLst/>
            </a:prstTxWarp>
            <a:spAutoFit/>
          </a:bodyPr>
          <a:lstStyle/>
          <a:p>
            <a:r>
              <a:rPr lang="en-US"/>
              <a:t>1. Organize</a:t>
            </a:r>
          </a:p>
        </p:txBody>
      </p:sp>
      <p:sp>
        <p:nvSpPr>
          <p:cNvPr id="54" name="TextBox 53"/>
          <p:cNvSpPr txBox="1">
            <a:spLocks noChangeArrowheads="1"/>
          </p:cNvSpPr>
          <p:nvPr/>
        </p:nvSpPr>
        <p:spPr bwMode="auto">
          <a:xfrm>
            <a:off x="6934200" y="1676400"/>
            <a:ext cx="2209800" cy="381000"/>
          </a:xfrm>
          <a:prstGeom prst="rect">
            <a:avLst/>
          </a:prstGeom>
          <a:noFill/>
          <a:ln w="9525">
            <a:noFill/>
            <a:miter lim="800000"/>
            <a:headEnd/>
            <a:tailEnd/>
          </a:ln>
        </p:spPr>
        <p:txBody>
          <a:bodyPr>
            <a:prstTxWarp prst="textNoShape">
              <a:avLst/>
            </a:prstTxWarp>
            <a:spAutoFit/>
          </a:bodyPr>
          <a:lstStyle/>
          <a:p>
            <a:r>
              <a:rPr lang="en-US"/>
              <a:t>2. Draw</a:t>
            </a:r>
          </a:p>
        </p:txBody>
      </p:sp>
      <p:sp>
        <p:nvSpPr>
          <p:cNvPr id="55" name="TextBox 54"/>
          <p:cNvSpPr txBox="1">
            <a:spLocks noChangeArrowheads="1"/>
          </p:cNvSpPr>
          <p:nvPr/>
        </p:nvSpPr>
        <p:spPr bwMode="auto">
          <a:xfrm>
            <a:off x="6934200" y="1981200"/>
            <a:ext cx="2209800" cy="381000"/>
          </a:xfrm>
          <a:prstGeom prst="rect">
            <a:avLst/>
          </a:prstGeom>
          <a:noFill/>
          <a:ln w="9525">
            <a:noFill/>
            <a:miter lim="800000"/>
            <a:headEnd/>
            <a:tailEnd/>
          </a:ln>
        </p:spPr>
        <p:txBody>
          <a:bodyPr>
            <a:prstTxWarp prst="textNoShape">
              <a:avLst/>
            </a:prstTxWarp>
            <a:spAutoFit/>
          </a:bodyPr>
          <a:lstStyle/>
          <a:p>
            <a:r>
              <a:rPr lang="en-US"/>
              <a:t>3. Title/Key </a:t>
            </a:r>
          </a:p>
        </p:txBody>
      </p:sp>
      <p:sp>
        <p:nvSpPr>
          <p:cNvPr id="56" name="TextBox 55"/>
          <p:cNvSpPr txBox="1">
            <a:spLocks noChangeArrowheads="1"/>
          </p:cNvSpPr>
          <p:nvPr/>
        </p:nvSpPr>
        <p:spPr bwMode="auto">
          <a:xfrm>
            <a:off x="6934200" y="2286000"/>
            <a:ext cx="2209800" cy="381000"/>
          </a:xfrm>
          <a:prstGeom prst="rect">
            <a:avLst/>
          </a:prstGeom>
          <a:noFill/>
          <a:ln w="9525">
            <a:noFill/>
            <a:miter lim="800000"/>
            <a:headEnd/>
            <a:tailEnd/>
          </a:ln>
        </p:spPr>
        <p:txBody>
          <a:bodyPr>
            <a:prstTxWarp prst="textNoShape">
              <a:avLst/>
            </a:prstTxWarp>
            <a:spAutoFit/>
          </a:bodyPr>
          <a:lstStyle/>
          <a:p>
            <a:r>
              <a:rPr lang="en-US"/>
              <a:t>4. Put in X’s </a:t>
            </a:r>
          </a:p>
        </p:txBody>
      </p:sp>
      <p:sp>
        <p:nvSpPr>
          <p:cNvPr id="57" name="TextBox 56">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3" presetClass="exit" presetSubtype="10" fill="hold" grpId="0" nodeType="withEffect">
                                  <p:stCondLst>
                                    <p:cond delay="0"/>
                                  </p:stCondLst>
                                  <p:childTnLst>
                                    <p:animEffect transition="out" filter="blinds(horizontal)">
                                      <p:cBhvr>
                                        <p:cTn id="16" dur="500"/>
                                        <p:tgtEl>
                                          <p:spTgt spid="51"/>
                                        </p:tgtEl>
                                      </p:cBhvr>
                                    </p:animEffect>
                                    <p:set>
                                      <p:cBhvr>
                                        <p:cTn id="17" dur="1" fill="hold">
                                          <p:stCondLst>
                                            <p:cond delay="499"/>
                                          </p:stCondLst>
                                        </p:cTn>
                                        <p:tgtEl>
                                          <p:spTgt spid="5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64" presetClass="path" presetSubtype="0" accel="50000" decel="50000" fill="hold" grpId="0" nodeType="clickEffect">
                                  <p:stCondLst>
                                    <p:cond delay="0"/>
                                  </p:stCondLst>
                                  <p:childTnLst>
                                    <p:animMotion origin="layout" path="M 3.33333E-6 1.6185E-6 L 3.33333E-6 -0.08879 " pathEditMode="relative" rAng="0" ptsTypes="AA">
                                      <p:cBhvr>
                                        <p:cTn id="21" dur="2000" fill="hold"/>
                                        <p:tgtEl>
                                          <p:spTgt spid="12"/>
                                        </p:tgtEl>
                                        <p:attrNameLst>
                                          <p:attrName>ppt_x</p:attrName>
                                          <p:attrName>ppt_y</p:attrName>
                                        </p:attrNameLst>
                                      </p:cBhvr>
                                      <p:rCtr x="0" y="-44"/>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xit" presetSubtype="4" fill="hold" grpId="1" nodeType="clickEffect">
                                  <p:stCondLst>
                                    <p:cond delay="0"/>
                                  </p:stCondLst>
                                  <p:childTnLst>
                                    <p:anim calcmode="lin" valueType="num">
                                      <p:cBhvr additive="base">
                                        <p:cTn id="25" dur="500"/>
                                        <p:tgtEl>
                                          <p:spTgt spid="11"/>
                                        </p:tgtEl>
                                        <p:attrNameLst>
                                          <p:attrName>ppt_x</p:attrName>
                                        </p:attrNameLst>
                                      </p:cBhvr>
                                      <p:tavLst>
                                        <p:tav tm="0">
                                          <p:val>
                                            <p:strVal val="ppt_x"/>
                                          </p:val>
                                        </p:tav>
                                        <p:tav tm="100000">
                                          <p:val>
                                            <p:strVal val="ppt_x"/>
                                          </p:val>
                                        </p:tav>
                                      </p:tavLst>
                                    </p:anim>
                                    <p:anim calcmode="lin" valueType="num">
                                      <p:cBhvr additive="base">
                                        <p:cTn id="26" dur="500"/>
                                        <p:tgtEl>
                                          <p:spTgt spid="11"/>
                                        </p:tgtEl>
                                        <p:attrNameLst>
                                          <p:attrName>ppt_y</p:attrName>
                                        </p:attrNameLst>
                                      </p:cBhvr>
                                      <p:tavLst>
                                        <p:tav tm="0">
                                          <p:val>
                                            <p:strVal val="ppt_y"/>
                                          </p:val>
                                        </p:tav>
                                        <p:tav tm="100000">
                                          <p:val>
                                            <p:strVal val="1+ppt_h/2"/>
                                          </p:val>
                                        </p:tav>
                                      </p:tavLst>
                                    </p:anim>
                                    <p:set>
                                      <p:cBhvr>
                                        <p:cTn id="27" dur="1" fill="hold">
                                          <p:stCondLst>
                                            <p:cond delay="499"/>
                                          </p:stCondLst>
                                        </p:cTn>
                                        <p:tgtEl>
                                          <p:spTgt spid="11"/>
                                        </p:tgtEl>
                                        <p:attrNameLst>
                                          <p:attrName>style.visibility</p:attrName>
                                        </p:attrNameLst>
                                      </p:cBhvr>
                                      <p:to>
                                        <p:strVal val="hidden"/>
                                      </p:to>
                                    </p:set>
                                  </p:childTnLst>
                                </p:cTn>
                              </p:par>
                              <p:par>
                                <p:cTn id="28" presetID="4" presetClass="entr" presetSubtype="16"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box(in)">
                                      <p:cBhvr>
                                        <p:cTn id="30" dur="500"/>
                                        <p:tgtEl>
                                          <p:spTgt spid="52"/>
                                        </p:tgtEl>
                                      </p:cBhvr>
                                    </p:animEffect>
                                  </p:childTnLst>
                                </p:cTn>
                              </p:par>
                              <p:par>
                                <p:cTn id="31" presetID="56" presetClass="entr" presetSubtype="0" fill="hold" grpId="0" nodeType="withEffect">
                                  <p:stCondLst>
                                    <p:cond delay="0"/>
                                  </p:stCondLst>
                                  <p:iterate type="lt">
                                    <p:tmPct val="10000"/>
                                  </p:iterate>
                                  <p:childTnLst>
                                    <p:set>
                                      <p:cBhvr>
                                        <p:cTn id="32" dur="1" fill="hold">
                                          <p:stCondLst>
                                            <p:cond delay="0"/>
                                          </p:stCondLst>
                                        </p:cTn>
                                        <p:tgtEl>
                                          <p:spTgt spid="53"/>
                                        </p:tgtEl>
                                        <p:attrNameLst>
                                          <p:attrName>style.visibility</p:attrName>
                                        </p:attrNameLst>
                                      </p:cBhvr>
                                      <p:to>
                                        <p:strVal val="visible"/>
                                      </p:to>
                                    </p:set>
                                    <p:anim by="(-#ppt_w*2)" calcmode="lin" valueType="num">
                                      <p:cBhvr rctx="PPT">
                                        <p:cTn id="33" dur="500" autoRev="1" fill="hold">
                                          <p:stCondLst>
                                            <p:cond delay="0"/>
                                          </p:stCondLst>
                                        </p:cTn>
                                        <p:tgtEl>
                                          <p:spTgt spid="53"/>
                                        </p:tgtEl>
                                        <p:attrNameLst>
                                          <p:attrName>ppt_w</p:attrName>
                                        </p:attrNameLst>
                                      </p:cBhvr>
                                    </p:anim>
                                    <p:anim by="(#ppt_w*0.50)" calcmode="lin" valueType="num">
                                      <p:cBhvr>
                                        <p:cTn id="34" dur="500" decel="50000" autoRev="1" fill="hold">
                                          <p:stCondLst>
                                            <p:cond delay="0"/>
                                          </p:stCondLst>
                                        </p:cTn>
                                        <p:tgtEl>
                                          <p:spTgt spid="53"/>
                                        </p:tgtEl>
                                        <p:attrNameLst>
                                          <p:attrName>ppt_x</p:attrName>
                                        </p:attrNameLst>
                                      </p:cBhvr>
                                    </p:anim>
                                    <p:anim from="(-#ppt_h/2)" to="(#ppt_y)" calcmode="lin" valueType="num">
                                      <p:cBhvr>
                                        <p:cTn id="35" dur="1000" fill="hold">
                                          <p:stCondLst>
                                            <p:cond delay="0"/>
                                          </p:stCondLst>
                                        </p:cTn>
                                        <p:tgtEl>
                                          <p:spTgt spid="53"/>
                                        </p:tgtEl>
                                        <p:attrNameLst>
                                          <p:attrName>ppt_y</p:attrName>
                                        </p:attrNameLst>
                                      </p:cBhvr>
                                    </p:anim>
                                    <p:animRot by="21600000">
                                      <p:cBhvr>
                                        <p:cTn id="36" dur="1000" fill="hold">
                                          <p:stCondLst>
                                            <p:cond delay="0"/>
                                          </p:stCondLst>
                                        </p:cTn>
                                        <p:tgtEl>
                                          <p:spTgt spid="53"/>
                                        </p:tgtEl>
                                        <p:attrNameLst>
                                          <p:attrName>r</p:attrName>
                                        </p:attrNameLst>
                                      </p:cBhvr>
                                    </p:animRo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box(in)">
                                      <p:cBhvr>
                                        <p:cTn id="53" dur="500"/>
                                        <p:tgtEl>
                                          <p:spTgt spid="30"/>
                                        </p:tgtEl>
                                      </p:cBhvr>
                                    </p:animEffect>
                                  </p:childTnLst>
                                </p:cTn>
                              </p:par>
                              <p:par>
                                <p:cTn id="54" presetID="4" presetClass="entr" presetSubtype="16" fill="hold"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box(in)">
                                      <p:cBhvr>
                                        <p:cTn id="56" dur="500"/>
                                        <p:tgtEl>
                                          <p:spTgt spid="32"/>
                                        </p:tgtEl>
                                      </p:cBhvr>
                                    </p:animEffect>
                                  </p:childTnLst>
                                </p:cTn>
                              </p:par>
                              <p:par>
                                <p:cTn id="57" presetID="4" presetClass="entr" presetSubtype="16"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box(in)">
                                      <p:cBhvr>
                                        <p:cTn id="59" dur="500"/>
                                        <p:tgtEl>
                                          <p:spTgt spid="31"/>
                                        </p:tgtEl>
                                      </p:cBhvr>
                                    </p:animEffect>
                                  </p:childTnLst>
                                </p:cTn>
                              </p:par>
                              <p:par>
                                <p:cTn id="60" presetID="4" presetClass="entr" presetSubtype="16"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box(in)">
                                      <p:cBhvr>
                                        <p:cTn id="62" dur="500"/>
                                        <p:tgtEl>
                                          <p:spTgt spid="29"/>
                                        </p:tgtEl>
                                      </p:cBhvr>
                                    </p:animEffect>
                                  </p:childTnLst>
                                </p:cTn>
                              </p:par>
                              <p:par>
                                <p:cTn id="63" presetID="4" presetClass="entr" presetSubtype="16"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box(in)">
                                      <p:cBhvr>
                                        <p:cTn id="65" dur="500"/>
                                        <p:tgtEl>
                                          <p:spTgt spid="27"/>
                                        </p:tgtEl>
                                      </p:cBhvr>
                                    </p:animEffect>
                                  </p:childTnLst>
                                </p:cTn>
                              </p:par>
                              <p:par>
                                <p:cTn id="66" presetID="4" presetClass="entr" presetSubtype="16" fill="hold"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box(in)">
                                      <p:cBhvr>
                                        <p:cTn id="68" dur="500"/>
                                        <p:tgtEl>
                                          <p:spTgt spid="25"/>
                                        </p:tgtEl>
                                      </p:cBhvr>
                                    </p:animEffect>
                                  </p:childTnLst>
                                </p:cTn>
                              </p:par>
                              <p:par>
                                <p:cTn id="69" presetID="4" presetClass="entr" presetSubtype="16"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ox(in)">
                                      <p:cBhvr>
                                        <p:cTn id="71" dur="500"/>
                                        <p:tgtEl>
                                          <p:spTgt spid="26"/>
                                        </p:tgtEl>
                                      </p:cBhvr>
                                    </p:animEffect>
                                  </p:childTnLst>
                                </p:cTn>
                              </p:par>
                              <p:par>
                                <p:cTn id="72" presetID="4"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box(in)">
                                      <p:cBhvr>
                                        <p:cTn id="74" dur="500"/>
                                        <p:tgtEl>
                                          <p:spTgt spid="28"/>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box(in)">
                                      <p:cBhvr>
                                        <p:cTn id="77" dur="500"/>
                                        <p:tgtEl>
                                          <p:spTgt spid="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xit" presetSubtype="4" fill="hold" grpId="1" nodeType="clickEffect">
                                  <p:stCondLst>
                                    <p:cond delay="0"/>
                                  </p:stCondLst>
                                  <p:childTnLst>
                                    <p:anim calcmode="lin" valueType="num">
                                      <p:cBhvr additive="base">
                                        <p:cTn id="81" dur="500"/>
                                        <p:tgtEl>
                                          <p:spTgt spid="13"/>
                                        </p:tgtEl>
                                        <p:attrNameLst>
                                          <p:attrName>ppt_x</p:attrName>
                                        </p:attrNameLst>
                                      </p:cBhvr>
                                      <p:tavLst>
                                        <p:tav tm="0">
                                          <p:val>
                                            <p:strVal val="ppt_x"/>
                                          </p:val>
                                        </p:tav>
                                        <p:tav tm="100000">
                                          <p:val>
                                            <p:strVal val="ppt_x"/>
                                          </p:val>
                                        </p:tav>
                                      </p:tavLst>
                                    </p:anim>
                                    <p:anim calcmode="lin" valueType="num">
                                      <p:cBhvr additive="base">
                                        <p:cTn id="82" dur="500"/>
                                        <p:tgtEl>
                                          <p:spTgt spid="13"/>
                                        </p:tgtEl>
                                        <p:attrNameLst>
                                          <p:attrName>ppt_y</p:attrName>
                                        </p:attrNameLst>
                                      </p:cBhvr>
                                      <p:tavLst>
                                        <p:tav tm="0">
                                          <p:val>
                                            <p:strVal val="ppt_y"/>
                                          </p:val>
                                        </p:tav>
                                        <p:tav tm="100000">
                                          <p:val>
                                            <p:strVal val="1+ppt_h/2"/>
                                          </p:val>
                                        </p:tav>
                                      </p:tavLst>
                                    </p:anim>
                                    <p:set>
                                      <p:cBhvr>
                                        <p:cTn id="83" dur="1" fill="hold">
                                          <p:stCondLst>
                                            <p:cond delay="499"/>
                                          </p:stCondLst>
                                        </p:cTn>
                                        <p:tgtEl>
                                          <p:spTgt spid="13"/>
                                        </p:tgtEl>
                                        <p:attrNameLst>
                                          <p:attrName>style.visibility</p:attrName>
                                        </p:attrNameLst>
                                      </p:cBhvr>
                                      <p:to>
                                        <p:strVal val="hidden"/>
                                      </p:to>
                                    </p:set>
                                  </p:childTnLst>
                                </p:cTn>
                              </p:par>
                              <p:par>
                                <p:cTn id="84" presetID="3" presetClass="entr" presetSubtype="10"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blinds(horizontal)">
                                      <p:cBhvr>
                                        <p:cTn id="86" dur="500"/>
                                        <p:tgtEl>
                                          <p:spTgt spid="5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additive="base">
                                        <p:cTn id="91" dur="500" fill="hold"/>
                                        <p:tgtEl>
                                          <p:spTgt spid="34"/>
                                        </p:tgtEl>
                                        <p:attrNameLst>
                                          <p:attrName>ppt_x</p:attrName>
                                        </p:attrNameLst>
                                      </p:cBhvr>
                                      <p:tavLst>
                                        <p:tav tm="0">
                                          <p:val>
                                            <p:strVal val="#ppt_x"/>
                                          </p:val>
                                        </p:tav>
                                        <p:tav tm="100000">
                                          <p:val>
                                            <p:strVal val="#ppt_x"/>
                                          </p:val>
                                        </p:tav>
                                      </p:tavLst>
                                    </p:anim>
                                    <p:anim calcmode="lin" valueType="num">
                                      <p:cBhvr additive="base">
                                        <p:cTn id="9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checkerboard(across)">
                                      <p:cBhvr>
                                        <p:cTn id="97" dur="500"/>
                                        <p:tgtEl>
                                          <p:spTgt spid="3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checkerboard(across)">
                                      <p:cBhvr>
                                        <p:cTn id="102" dur="500"/>
                                        <p:tgtEl>
                                          <p:spTgt spid="37"/>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checkerboard(across)">
                                      <p:cBhvr>
                                        <p:cTn id="105" dur="500"/>
                                        <p:tgtEl>
                                          <p:spTgt spid="36"/>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xit" presetSubtype="4" fill="hold" grpId="1" nodeType="clickEffect">
                                  <p:stCondLst>
                                    <p:cond delay="0"/>
                                  </p:stCondLst>
                                  <p:childTnLst>
                                    <p:anim calcmode="lin" valueType="num">
                                      <p:cBhvr additive="base">
                                        <p:cTn id="109" dur="500"/>
                                        <p:tgtEl>
                                          <p:spTgt spid="34"/>
                                        </p:tgtEl>
                                        <p:attrNameLst>
                                          <p:attrName>ppt_x</p:attrName>
                                        </p:attrNameLst>
                                      </p:cBhvr>
                                      <p:tavLst>
                                        <p:tav tm="0">
                                          <p:val>
                                            <p:strVal val="ppt_x"/>
                                          </p:val>
                                        </p:tav>
                                        <p:tav tm="100000">
                                          <p:val>
                                            <p:strVal val="ppt_x"/>
                                          </p:val>
                                        </p:tav>
                                      </p:tavLst>
                                    </p:anim>
                                    <p:anim calcmode="lin" valueType="num">
                                      <p:cBhvr additive="base">
                                        <p:cTn id="110" dur="500"/>
                                        <p:tgtEl>
                                          <p:spTgt spid="34"/>
                                        </p:tgtEl>
                                        <p:attrNameLst>
                                          <p:attrName>ppt_y</p:attrName>
                                        </p:attrNameLst>
                                      </p:cBhvr>
                                      <p:tavLst>
                                        <p:tav tm="0">
                                          <p:val>
                                            <p:strVal val="ppt_y"/>
                                          </p:val>
                                        </p:tav>
                                        <p:tav tm="100000">
                                          <p:val>
                                            <p:strVal val="1+ppt_h/2"/>
                                          </p:val>
                                        </p:tav>
                                      </p:tavLst>
                                    </p:anim>
                                    <p:set>
                                      <p:cBhvr>
                                        <p:cTn id="111" dur="1" fill="hold">
                                          <p:stCondLst>
                                            <p:cond delay="499"/>
                                          </p:stCondLst>
                                        </p:cTn>
                                        <p:tgtEl>
                                          <p:spTgt spid="34"/>
                                        </p:tgtEl>
                                        <p:attrNameLst>
                                          <p:attrName>style.visibility</p:attrName>
                                        </p:attrNameLst>
                                      </p:cBhvr>
                                      <p:to>
                                        <p:strVal val="hidden"/>
                                      </p:to>
                                    </p:set>
                                  </p:childTnLst>
                                </p:cTn>
                              </p:par>
                              <p:par>
                                <p:cTn id="112" presetID="3" presetClass="entr" presetSubtype="10" fill="hold" grpId="0" nodeType="with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blinds(horizontal)">
                                      <p:cBhvr>
                                        <p:cTn id="114" dur="500"/>
                                        <p:tgtEl>
                                          <p:spTgt spid="55"/>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500" fill="hold"/>
                                        <p:tgtEl>
                                          <p:spTgt spid="39"/>
                                        </p:tgtEl>
                                        <p:attrNameLst>
                                          <p:attrName>ppt_x</p:attrName>
                                        </p:attrNameLst>
                                      </p:cBhvr>
                                      <p:tavLst>
                                        <p:tav tm="0">
                                          <p:val>
                                            <p:strVal val="#ppt_x"/>
                                          </p:val>
                                        </p:tav>
                                        <p:tav tm="100000">
                                          <p:val>
                                            <p:strVal val="#ppt_x"/>
                                          </p:val>
                                        </p:tav>
                                      </p:tavLst>
                                    </p:anim>
                                    <p:anim calcmode="lin" valueType="num">
                                      <p:cBhvr additive="base">
                                        <p:cTn id="12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56"/>
                                        </p:tgtEl>
                                        <p:attrNameLst>
                                          <p:attrName>style.visibility</p:attrName>
                                        </p:attrNameLst>
                                      </p:cBhvr>
                                      <p:to>
                                        <p:strVal val="visible"/>
                                      </p:to>
                                    </p:set>
                                    <p:animEffect transition="in" filter="blinds(horizontal)">
                                      <p:cBhvr>
                                        <p:cTn id="125" dur="500"/>
                                        <p:tgtEl>
                                          <p:spTgt spid="56"/>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 presetClass="entr" presetSubtype="10" fill="hold" grpId="0" nodeType="click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checkerboard(across)">
                                      <p:cBhvr>
                                        <p:cTn id="130" dur="500"/>
                                        <p:tgtEl>
                                          <p:spTgt spid="45"/>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40"/>
                                        </p:tgtEl>
                                        <p:attrNameLst>
                                          <p:attrName>style.visibility</p:attrName>
                                        </p:attrNameLst>
                                      </p:cBhvr>
                                      <p:to>
                                        <p:strVal val="visible"/>
                                      </p:to>
                                    </p:set>
                                    <p:animEffect transition="in" filter="checkerboard(across)">
                                      <p:cBhvr>
                                        <p:cTn id="133" dur="500"/>
                                        <p:tgtEl>
                                          <p:spTgt spid="4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 presetClass="exit" presetSubtype="10" fill="hold" grpId="1" nodeType="clickEffect">
                                  <p:stCondLst>
                                    <p:cond delay="0"/>
                                  </p:stCondLst>
                                  <p:childTnLst>
                                    <p:animEffect transition="out" filter="checkerboard(across)">
                                      <p:cBhvr>
                                        <p:cTn id="137" dur="500"/>
                                        <p:tgtEl>
                                          <p:spTgt spid="45"/>
                                        </p:tgtEl>
                                      </p:cBhvr>
                                    </p:animEffect>
                                    <p:set>
                                      <p:cBhvr>
                                        <p:cTn id="138" dur="1" fill="hold">
                                          <p:stCondLst>
                                            <p:cond delay="499"/>
                                          </p:stCondLst>
                                        </p:cTn>
                                        <p:tgtEl>
                                          <p:spTgt spid="45"/>
                                        </p:tgtEl>
                                        <p:attrNameLst>
                                          <p:attrName>style.visibility</p:attrName>
                                        </p:attrNameLst>
                                      </p:cBhvr>
                                      <p:to>
                                        <p:strVal val="hidden"/>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5" presetClass="entr" presetSubtype="10" fill="hold" grpId="0" nodeType="clickEffect">
                                  <p:stCondLst>
                                    <p:cond delay="0"/>
                                  </p:stCondLst>
                                  <p:childTnLst>
                                    <p:set>
                                      <p:cBhvr>
                                        <p:cTn id="142" dur="1" fill="hold">
                                          <p:stCondLst>
                                            <p:cond delay="0"/>
                                          </p:stCondLst>
                                        </p:cTn>
                                        <p:tgtEl>
                                          <p:spTgt spid="46"/>
                                        </p:tgtEl>
                                        <p:attrNameLst>
                                          <p:attrName>style.visibility</p:attrName>
                                        </p:attrNameLst>
                                      </p:cBhvr>
                                      <p:to>
                                        <p:strVal val="visible"/>
                                      </p:to>
                                    </p:set>
                                    <p:animEffect transition="in" filter="checkerboard(across)">
                                      <p:cBhvr>
                                        <p:cTn id="143" dur="500"/>
                                        <p:tgtEl>
                                          <p:spTgt spid="46"/>
                                        </p:tgtEl>
                                      </p:cBhvr>
                                    </p:animEffect>
                                  </p:childTnLst>
                                </p:cTn>
                              </p:par>
                              <p:par>
                                <p:cTn id="144" presetID="5" presetClass="entr" presetSubtype="10" fill="hold" grpId="0" nodeType="withEffect">
                                  <p:stCondLst>
                                    <p:cond delay="0"/>
                                  </p:stCondLst>
                                  <p:childTnLst>
                                    <p:set>
                                      <p:cBhvr>
                                        <p:cTn id="145" dur="1" fill="hold">
                                          <p:stCondLst>
                                            <p:cond delay="0"/>
                                          </p:stCondLst>
                                        </p:cTn>
                                        <p:tgtEl>
                                          <p:spTgt spid="41"/>
                                        </p:tgtEl>
                                        <p:attrNameLst>
                                          <p:attrName>style.visibility</p:attrName>
                                        </p:attrNameLst>
                                      </p:cBhvr>
                                      <p:to>
                                        <p:strVal val="visible"/>
                                      </p:to>
                                    </p:set>
                                    <p:animEffect transition="in" filter="checkerboard(across)">
                                      <p:cBhvr>
                                        <p:cTn id="146" dur="500"/>
                                        <p:tgtEl>
                                          <p:spTgt spid="41"/>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5" presetClass="exit" presetSubtype="10" fill="hold" grpId="1" nodeType="clickEffect">
                                  <p:stCondLst>
                                    <p:cond delay="0"/>
                                  </p:stCondLst>
                                  <p:childTnLst>
                                    <p:animEffect transition="out" filter="checkerboard(across)">
                                      <p:cBhvr>
                                        <p:cTn id="150" dur="500"/>
                                        <p:tgtEl>
                                          <p:spTgt spid="46"/>
                                        </p:tgtEl>
                                      </p:cBhvr>
                                    </p:animEffect>
                                    <p:set>
                                      <p:cBhvr>
                                        <p:cTn id="151" dur="1" fill="hold">
                                          <p:stCondLst>
                                            <p:cond delay="499"/>
                                          </p:stCondLst>
                                        </p:cTn>
                                        <p:tgtEl>
                                          <p:spTgt spid="46"/>
                                        </p:tgtEl>
                                        <p:attrNameLst>
                                          <p:attrName>style.visibility</p:attrName>
                                        </p:attrNameLst>
                                      </p:cBhvr>
                                      <p:to>
                                        <p:strVal val="hidden"/>
                                      </p:to>
                                    </p:se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5" presetClass="entr" presetSubtype="10" fill="hold" grpId="0" nodeType="click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checkerboard(across)">
                                      <p:cBhvr>
                                        <p:cTn id="156" dur="500"/>
                                        <p:tgtEl>
                                          <p:spTgt spid="42"/>
                                        </p:tgtEl>
                                      </p:cBhvr>
                                    </p:animEffect>
                                  </p:childTnLst>
                                </p:cTn>
                              </p:par>
                              <p:par>
                                <p:cTn id="157" presetID="5" presetClass="entr" presetSubtype="10" fill="hold" grpId="1" nodeType="withEffect">
                                  <p:stCondLst>
                                    <p:cond delay="0"/>
                                  </p:stCondLst>
                                  <p:childTnLst>
                                    <p:set>
                                      <p:cBhvr>
                                        <p:cTn id="158" dur="1" fill="hold">
                                          <p:stCondLst>
                                            <p:cond delay="0"/>
                                          </p:stCondLst>
                                        </p:cTn>
                                        <p:tgtEl>
                                          <p:spTgt spid="47"/>
                                        </p:tgtEl>
                                        <p:attrNameLst>
                                          <p:attrName>style.visibility</p:attrName>
                                        </p:attrNameLst>
                                      </p:cBhvr>
                                      <p:to>
                                        <p:strVal val="visible"/>
                                      </p:to>
                                    </p:set>
                                    <p:animEffect transition="in" filter="checkerboard(across)">
                                      <p:cBhvr>
                                        <p:cTn id="159" dur="500"/>
                                        <p:tgtEl>
                                          <p:spTgt spid="47"/>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5" presetClass="exit" presetSubtype="10" fill="hold" grpId="0" nodeType="clickEffect">
                                  <p:stCondLst>
                                    <p:cond delay="0"/>
                                  </p:stCondLst>
                                  <p:childTnLst>
                                    <p:animEffect transition="out" filter="checkerboard(across)">
                                      <p:cBhvr>
                                        <p:cTn id="163" dur="500"/>
                                        <p:tgtEl>
                                          <p:spTgt spid="47"/>
                                        </p:tgtEl>
                                      </p:cBhvr>
                                    </p:animEffect>
                                    <p:set>
                                      <p:cBhvr>
                                        <p:cTn id="164" dur="1" fill="hold">
                                          <p:stCondLst>
                                            <p:cond delay="499"/>
                                          </p:stCondLst>
                                        </p:cTn>
                                        <p:tgtEl>
                                          <p:spTgt spid="47"/>
                                        </p:tgtEl>
                                        <p:attrNameLst>
                                          <p:attrName>style.visibility</p:attrName>
                                        </p:attrNameLst>
                                      </p:cBhvr>
                                      <p:to>
                                        <p:strVal val="hidden"/>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5" presetClass="entr" presetSubtype="10" fill="hold" grpId="0" nodeType="clickEffect">
                                  <p:stCondLst>
                                    <p:cond delay="0"/>
                                  </p:stCondLst>
                                  <p:childTnLst>
                                    <p:set>
                                      <p:cBhvr>
                                        <p:cTn id="168" dur="1" fill="hold">
                                          <p:stCondLst>
                                            <p:cond delay="0"/>
                                          </p:stCondLst>
                                        </p:cTn>
                                        <p:tgtEl>
                                          <p:spTgt spid="48"/>
                                        </p:tgtEl>
                                        <p:attrNameLst>
                                          <p:attrName>style.visibility</p:attrName>
                                        </p:attrNameLst>
                                      </p:cBhvr>
                                      <p:to>
                                        <p:strVal val="visible"/>
                                      </p:to>
                                    </p:set>
                                    <p:animEffect transition="in" filter="checkerboard(across)">
                                      <p:cBhvr>
                                        <p:cTn id="169" dur="500"/>
                                        <p:tgtEl>
                                          <p:spTgt spid="48"/>
                                        </p:tgtEl>
                                      </p:cBhvr>
                                    </p:animEffect>
                                  </p:childTnLst>
                                </p:cTn>
                              </p:par>
                              <p:par>
                                <p:cTn id="170" presetID="5" presetClass="entr" presetSubtype="10" fill="hold" grpId="0" nodeType="withEffect">
                                  <p:stCondLst>
                                    <p:cond delay="0"/>
                                  </p:stCondLst>
                                  <p:childTnLst>
                                    <p:set>
                                      <p:cBhvr>
                                        <p:cTn id="171" dur="1" fill="hold">
                                          <p:stCondLst>
                                            <p:cond delay="0"/>
                                          </p:stCondLst>
                                        </p:cTn>
                                        <p:tgtEl>
                                          <p:spTgt spid="43"/>
                                        </p:tgtEl>
                                        <p:attrNameLst>
                                          <p:attrName>style.visibility</p:attrName>
                                        </p:attrNameLst>
                                      </p:cBhvr>
                                      <p:to>
                                        <p:strVal val="visible"/>
                                      </p:to>
                                    </p:set>
                                    <p:animEffect transition="in" filter="checkerboard(across)">
                                      <p:cBhvr>
                                        <p:cTn id="172" dur="500"/>
                                        <p:tgtEl>
                                          <p:spTgt spid="43"/>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5" presetClass="exit" presetSubtype="10" fill="hold" grpId="1" nodeType="clickEffect">
                                  <p:stCondLst>
                                    <p:cond delay="0"/>
                                  </p:stCondLst>
                                  <p:childTnLst>
                                    <p:animEffect transition="out" filter="checkerboard(across)">
                                      <p:cBhvr>
                                        <p:cTn id="176" dur="500"/>
                                        <p:tgtEl>
                                          <p:spTgt spid="48"/>
                                        </p:tgtEl>
                                      </p:cBhvr>
                                    </p:animEffect>
                                    <p:set>
                                      <p:cBhvr>
                                        <p:cTn id="177" dur="1" fill="hold">
                                          <p:stCondLst>
                                            <p:cond delay="499"/>
                                          </p:stCondLst>
                                        </p:cTn>
                                        <p:tgtEl>
                                          <p:spTgt spid="48"/>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5" presetClass="entr" presetSubtype="10" fill="hold" grpId="0" nodeType="clickEffect">
                                  <p:stCondLst>
                                    <p:cond delay="0"/>
                                  </p:stCondLst>
                                  <p:childTnLst>
                                    <p:set>
                                      <p:cBhvr>
                                        <p:cTn id="181" dur="1" fill="hold">
                                          <p:stCondLst>
                                            <p:cond delay="0"/>
                                          </p:stCondLst>
                                        </p:cTn>
                                        <p:tgtEl>
                                          <p:spTgt spid="49"/>
                                        </p:tgtEl>
                                        <p:attrNameLst>
                                          <p:attrName>style.visibility</p:attrName>
                                        </p:attrNameLst>
                                      </p:cBhvr>
                                      <p:to>
                                        <p:strVal val="visible"/>
                                      </p:to>
                                    </p:set>
                                    <p:animEffect transition="in" filter="checkerboard(across)">
                                      <p:cBhvr>
                                        <p:cTn id="182" dur="500"/>
                                        <p:tgtEl>
                                          <p:spTgt spid="49"/>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44"/>
                                        </p:tgtEl>
                                        <p:attrNameLst>
                                          <p:attrName>style.visibility</p:attrName>
                                        </p:attrNameLst>
                                      </p:cBhvr>
                                      <p:to>
                                        <p:strVal val="visible"/>
                                      </p:to>
                                    </p:set>
                                    <p:animEffect transition="in" filter="checkerboard(across)">
                                      <p:cBhvr>
                                        <p:cTn id="185" dur="500"/>
                                        <p:tgtEl>
                                          <p:spTgt spid="44"/>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5" presetClass="exit" presetSubtype="10" fill="hold" grpId="1" nodeType="clickEffect">
                                  <p:stCondLst>
                                    <p:cond delay="0"/>
                                  </p:stCondLst>
                                  <p:childTnLst>
                                    <p:animEffect transition="out" filter="checkerboard(across)">
                                      <p:cBhvr>
                                        <p:cTn id="189" dur="500"/>
                                        <p:tgtEl>
                                          <p:spTgt spid="49"/>
                                        </p:tgtEl>
                                      </p:cBhvr>
                                    </p:animEffect>
                                    <p:set>
                                      <p:cBhvr>
                                        <p:cTn id="190" dur="1" fill="hold">
                                          <p:stCondLst>
                                            <p:cond delay="499"/>
                                          </p:stCondLst>
                                        </p:cTn>
                                        <p:tgtEl>
                                          <p:spTgt spid="49"/>
                                        </p:tgtEl>
                                        <p:attrNameLst>
                                          <p:attrName>style.visibility</p:attrName>
                                        </p:attrNameLst>
                                      </p:cBhvr>
                                      <p:to>
                                        <p:strVal val="hidden"/>
                                      </p:to>
                                    </p:se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 presetClass="exit" presetSubtype="4" fill="hold" grpId="1" nodeType="clickEffect">
                                  <p:stCondLst>
                                    <p:cond delay="0"/>
                                  </p:stCondLst>
                                  <p:childTnLst>
                                    <p:anim calcmode="lin" valueType="num">
                                      <p:cBhvr additive="base">
                                        <p:cTn id="194" dur="500"/>
                                        <p:tgtEl>
                                          <p:spTgt spid="39"/>
                                        </p:tgtEl>
                                        <p:attrNameLst>
                                          <p:attrName>ppt_x</p:attrName>
                                        </p:attrNameLst>
                                      </p:cBhvr>
                                      <p:tavLst>
                                        <p:tav tm="0">
                                          <p:val>
                                            <p:strVal val="ppt_x"/>
                                          </p:val>
                                        </p:tav>
                                        <p:tav tm="100000">
                                          <p:val>
                                            <p:strVal val="ppt_x"/>
                                          </p:val>
                                        </p:tav>
                                      </p:tavLst>
                                    </p:anim>
                                    <p:anim calcmode="lin" valueType="num">
                                      <p:cBhvr additive="base">
                                        <p:cTn id="195" dur="500"/>
                                        <p:tgtEl>
                                          <p:spTgt spid="39"/>
                                        </p:tgtEl>
                                        <p:attrNameLst>
                                          <p:attrName>ppt_y</p:attrName>
                                        </p:attrNameLst>
                                      </p:cBhvr>
                                      <p:tavLst>
                                        <p:tav tm="0">
                                          <p:val>
                                            <p:strVal val="ppt_y"/>
                                          </p:val>
                                        </p:tav>
                                        <p:tav tm="100000">
                                          <p:val>
                                            <p:strVal val="1+ppt_h/2"/>
                                          </p:val>
                                        </p:tav>
                                      </p:tavLst>
                                    </p:anim>
                                    <p:set>
                                      <p:cBhvr>
                                        <p:cTn id="196" dur="1" fill="hold">
                                          <p:stCondLst>
                                            <p:cond delay="499"/>
                                          </p:stCondLst>
                                        </p:cTn>
                                        <p:tgtEl>
                                          <p:spTgt spid="39"/>
                                        </p:tgtEl>
                                        <p:attrNameLst>
                                          <p:attrName>style.visibility</p:attrName>
                                        </p:attrNameLst>
                                      </p:cBhvr>
                                      <p:to>
                                        <p:strVal val="hidden"/>
                                      </p:to>
                                    </p:se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39" presetClass="entr" presetSubtype="0" accel="100000" fill="hold" grpId="0" nodeType="clickEffect">
                                  <p:stCondLst>
                                    <p:cond delay="0"/>
                                  </p:stCondLst>
                                  <p:childTnLst>
                                    <p:set>
                                      <p:cBhvr>
                                        <p:cTn id="200" dur="1" fill="hold">
                                          <p:stCondLst>
                                            <p:cond delay="0"/>
                                          </p:stCondLst>
                                        </p:cTn>
                                        <p:tgtEl>
                                          <p:spTgt spid="50"/>
                                        </p:tgtEl>
                                        <p:attrNameLst>
                                          <p:attrName>style.visibility</p:attrName>
                                        </p:attrNameLst>
                                      </p:cBhvr>
                                      <p:to>
                                        <p:strVal val="visible"/>
                                      </p:to>
                                    </p:set>
                                    <p:anim calcmode="lin" valueType="num">
                                      <p:cBhvr>
                                        <p:cTn id="201" dur="500" fill="hold"/>
                                        <p:tgtEl>
                                          <p:spTgt spid="50"/>
                                        </p:tgtEl>
                                        <p:attrNameLst>
                                          <p:attrName>ppt_h</p:attrName>
                                        </p:attrNameLst>
                                      </p:cBhvr>
                                      <p:tavLst>
                                        <p:tav tm="0">
                                          <p:val>
                                            <p:strVal val="#ppt_h/20"/>
                                          </p:val>
                                        </p:tav>
                                        <p:tav tm="50000">
                                          <p:val>
                                            <p:strVal val="#ppt_h/20"/>
                                          </p:val>
                                        </p:tav>
                                        <p:tav tm="100000">
                                          <p:val>
                                            <p:strVal val="#ppt_h"/>
                                          </p:val>
                                        </p:tav>
                                      </p:tavLst>
                                    </p:anim>
                                    <p:anim calcmode="lin" valueType="num">
                                      <p:cBhvr>
                                        <p:cTn id="202" dur="500" fill="hold"/>
                                        <p:tgtEl>
                                          <p:spTgt spid="50"/>
                                        </p:tgtEl>
                                        <p:attrNameLst>
                                          <p:attrName>ppt_w</p:attrName>
                                        </p:attrNameLst>
                                      </p:cBhvr>
                                      <p:tavLst>
                                        <p:tav tm="0">
                                          <p:val>
                                            <p:strVal val="#ppt_w+.3"/>
                                          </p:val>
                                        </p:tav>
                                        <p:tav tm="50000">
                                          <p:val>
                                            <p:strVal val="#ppt_w+.3"/>
                                          </p:val>
                                        </p:tav>
                                        <p:tav tm="100000">
                                          <p:val>
                                            <p:strVal val="#ppt_w"/>
                                          </p:val>
                                        </p:tav>
                                      </p:tavLst>
                                    </p:anim>
                                    <p:anim calcmode="lin" valueType="num">
                                      <p:cBhvr>
                                        <p:cTn id="203" dur="500" fill="hold"/>
                                        <p:tgtEl>
                                          <p:spTgt spid="50"/>
                                        </p:tgtEl>
                                        <p:attrNameLst>
                                          <p:attrName>ppt_x</p:attrName>
                                        </p:attrNameLst>
                                      </p:cBhvr>
                                      <p:tavLst>
                                        <p:tav tm="0">
                                          <p:val>
                                            <p:strVal val="#ppt_x-.3"/>
                                          </p:val>
                                        </p:tav>
                                        <p:tav tm="50000">
                                          <p:val>
                                            <p:strVal val="#ppt_x"/>
                                          </p:val>
                                        </p:tav>
                                        <p:tav tm="100000">
                                          <p:val>
                                            <p:strVal val="#ppt_x"/>
                                          </p:val>
                                        </p:tav>
                                      </p:tavLst>
                                    </p:anim>
                                    <p:anim calcmode="lin" valueType="num">
                                      <p:cBhvr>
                                        <p:cTn id="204"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P spid="39" grpId="0"/>
      <p:bldP spid="39" grpId="1"/>
      <p:bldP spid="13" grpId="0"/>
      <p:bldP spid="13" grpId="1"/>
      <p:bldP spid="50" grpId="0"/>
      <p:bldP spid="45" grpId="0"/>
      <p:bldP spid="45" grpId="1"/>
      <p:bldP spid="46" grpId="0"/>
      <p:bldP spid="46" grpId="1"/>
      <p:bldP spid="47" grpId="0"/>
      <p:bldP spid="47" grpId="1"/>
      <p:bldP spid="48" grpId="0"/>
      <p:bldP spid="48" grpId="1"/>
      <p:bldP spid="11" grpId="0"/>
      <p:bldP spid="11" grpId="1"/>
      <p:bldP spid="12" grpId="0" animBg="1"/>
      <p:bldP spid="12" grpId="1" animBg="1"/>
      <p:bldP spid="33" grpId="0"/>
      <p:bldP spid="35" grpId="0"/>
      <p:bldP spid="49" grpId="0"/>
      <p:bldP spid="49" grpId="1"/>
      <p:bldP spid="36" grpId="0" animBg="1"/>
      <p:bldP spid="37" grpId="0"/>
      <p:bldP spid="40" grpId="0"/>
      <p:bldP spid="41" grpId="0"/>
      <p:bldP spid="42" grpId="0"/>
      <p:bldP spid="43" grpId="0"/>
      <p:bldP spid="44" grpId="0"/>
      <p:bldP spid="51" grpId="0"/>
      <p:bldP spid="52" grpId="0" animBg="1"/>
      <p:bldP spid="53" grpId="0"/>
      <p:bldP spid="54" grpId="0"/>
      <p:bldP spid="55" grpId="0"/>
      <p:bldP spid="5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8"/>
          <p:cNvSpPr>
            <a:spLocks noGrp="1"/>
          </p:cNvSpPr>
          <p:nvPr>
            <p:ph type="title" idx="4294967295"/>
          </p:nvPr>
        </p:nvSpPr>
        <p:spPr>
          <a:xfrm>
            <a:off x="152400" y="127000"/>
            <a:ext cx="8229600" cy="639763"/>
          </a:xfrm>
        </p:spPr>
        <p:txBody>
          <a:bodyPr/>
          <a:lstStyle/>
          <a:p>
            <a:pPr algn="l"/>
            <a:r>
              <a:rPr lang="en-US" sz="3200" b="1">
                <a:solidFill>
                  <a:schemeClr val="bg1"/>
                </a:solidFill>
                <a:ea typeface="ＭＳ Ｐゴシック" charset="-128"/>
                <a:cs typeface="ＭＳ Ｐゴシック" charset="-128"/>
              </a:rPr>
              <a:t>Summary – How to Make a Bar Graph</a:t>
            </a:r>
          </a:p>
        </p:txBody>
      </p:sp>
      <p:sp>
        <p:nvSpPr>
          <p:cNvPr id="30723" name="AutoShape 34"/>
          <p:cNvSpPr>
            <a:spLocks noChangeArrowheads="1"/>
          </p:cNvSpPr>
          <p:nvPr/>
        </p:nvSpPr>
        <p:spPr bwMode="auto">
          <a:xfrm>
            <a:off x="228600" y="838200"/>
            <a:ext cx="8686800" cy="4910138"/>
          </a:xfrm>
          <a:prstGeom prst="roundRect">
            <a:avLst>
              <a:gd name="adj" fmla="val 7954"/>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dirty="0"/>
          </a:p>
        </p:txBody>
      </p:sp>
      <p:sp>
        <p:nvSpPr>
          <p:cNvPr id="32772" name="Slide Number Placeholder 4"/>
          <p:cNvSpPr>
            <a:spLocks noGrp="1"/>
          </p:cNvSpPr>
          <p:nvPr>
            <p:ph type="sldNum" sz="quarter" idx="12"/>
          </p:nvPr>
        </p:nvSpPr>
        <p:spPr bwMode="auto">
          <a:noFill/>
          <a:ln>
            <a:miter lim="800000"/>
            <a:headEnd/>
            <a:tailEnd/>
          </a:ln>
        </p:spPr>
        <p:txBody>
          <a:bodyPr/>
          <a:lstStyle/>
          <a:p>
            <a:fld id="{720A4FDF-6995-6D46-93BE-98089CF5F4B2}" type="slidenum">
              <a:rPr lang="en-US"/>
              <a:pPr/>
              <a:t>9</a:t>
            </a:fld>
            <a:endParaRPr lang="en-US"/>
          </a:p>
        </p:txBody>
      </p:sp>
      <p:sp>
        <p:nvSpPr>
          <p:cNvPr id="38" name="Rectangle 28"/>
          <p:cNvSpPr txBox="1">
            <a:spLocks/>
          </p:cNvSpPr>
          <p:nvPr/>
        </p:nvSpPr>
        <p:spPr bwMode="auto">
          <a:xfrm>
            <a:off x="3048000" y="4465638"/>
            <a:ext cx="762000" cy="639762"/>
          </a:xfrm>
          <a:prstGeom prst="rect">
            <a:avLst/>
          </a:prstGeom>
          <a:noFill/>
          <a:ln w="9525">
            <a:noFill/>
            <a:miter lim="800000"/>
            <a:headEnd/>
            <a:tailEnd/>
          </a:ln>
        </p:spPr>
        <p:txBody>
          <a:bodyPr anchor="ctr"/>
          <a:lstStyle/>
          <a:p>
            <a:pPr eaLnBrk="0" hangingPunct="0">
              <a:defRPr/>
            </a:pPr>
            <a:endParaRPr lang="en-US" sz="3200" b="1" dirty="0">
              <a:solidFill>
                <a:schemeClr val="bg1"/>
              </a:solidFill>
              <a:ea typeface="+mj-ea"/>
              <a:cs typeface="+mj-cs"/>
            </a:endParaRPr>
          </a:p>
        </p:txBody>
      </p:sp>
      <p:sp>
        <p:nvSpPr>
          <p:cNvPr id="32774" name="TextBox 8"/>
          <p:cNvSpPr txBox="1">
            <a:spLocks noChangeArrowheads="1"/>
          </p:cNvSpPr>
          <p:nvPr/>
        </p:nvSpPr>
        <p:spPr bwMode="auto">
          <a:xfrm>
            <a:off x="533400" y="1219200"/>
            <a:ext cx="7848600" cy="2246313"/>
          </a:xfrm>
          <a:prstGeom prst="rect">
            <a:avLst/>
          </a:prstGeom>
          <a:noFill/>
          <a:ln w="9525">
            <a:noFill/>
            <a:miter lim="800000"/>
            <a:headEnd/>
            <a:tailEnd/>
          </a:ln>
        </p:spPr>
        <p:txBody>
          <a:bodyPr>
            <a:prstTxWarp prst="textNoShape">
              <a:avLst/>
            </a:prstTxWarp>
            <a:spAutoFit/>
          </a:bodyPr>
          <a:lstStyle/>
          <a:p>
            <a:r>
              <a:rPr lang="en-US" sz="2800"/>
              <a:t>Pizza hut surveyed 10 people to find out what kind of pizza they liked. Here were the results:</a:t>
            </a:r>
          </a:p>
          <a:p>
            <a:endParaRPr lang="en-US" sz="2800"/>
          </a:p>
          <a:p>
            <a:pPr algn="ctr"/>
            <a:r>
              <a:rPr lang="en-US" sz="2800"/>
              <a:t>Cheese, Pepperoni, Cheese, Mushroom, Pineapple, Cheese,  Pepperoni, Chicken, Chicken, Pepperoni</a:t>
            </a:r>
          </a:p>
        </p:txBody>
      </p:sp>
      <p:sp>
        <p:nvSpPr>
          <p:cNvPr id="10" name="TextBox 9"/>
          <p:cNvSpPr txBox="1">
            <a:spLocks noChangeArrowheads="1"/>
          </p:cNvSpPr>
          <p:nvPr/>
        </p:nvSpPr>
        <p:spPr bwMode="auto">
          <a:xfrm>
            <a:off x="533400" y="3962400"/>
            <a:ext cx="8153400" cy="954088"/>
          </a:xfrm>
          <a:prstGeom prst="rect">
            <a:avLst/>
          </a:prstGeom>
          <a:noFill/>
          <a:ln w="9525">
            <a:noFill/>
            <a:miter lim="800000"/>
            <a:headEnd/>
            <a:tailEnd/>
          </a:ln>
        </p:spPr>
        <p:txBody>
          <a:bodyPr>
            <a:prstTxWarp prst="textNoShape">
              <a:avLst/>
            </a:prstTxWarp>
            <a:spAutoFit/>
          </a:bodyPr>
          <a:lstStyle/>
          <a:p>
            <a:r>
              <a:rPr lang="en-US" sz="2800">
                <a:solidFill>
                  <a:srgbClr val="FF0000"/>
                </a:solidFill>
              </a:rPr>
              <a:t>Let’s Make a </a:t>
            </a:r>
            <a:r>
              <a:rPr lang="en-US" sz="2800" u="sng">
                <a:solidFill>
                  <a:srgbClr val="FF0000"/>
                </a:solidFill>
              </a:rPr>
              <a:t>Bar Graph</a:t>
            </a:r>
            <a:r>
              <a:rPr lang="en-US" sz="2800">
                <a:solidFill>
                  <a:srgbClr val="FF0000"/>
                </a:solidFill>
              </a:rPr>
              <a:t> to organize this to interpret this data better. Copy this down in the space for problem 7. </a:t>
            </a:r>
          </a:p>
        </p:txBody>
      </p:sp>
      <p:sp>
        <p:nvSpPr>
          <p:cNvPr id="9" name="TextBox 8">
            <a:hlinkClick r:id="rId3"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8814</TotalTime>
  <Words>7280</Words>
  <Application>Microsoft Office PowerPoint</Application>
  <PresentationFormat>On-screen Show (4:3)</PresentationFormat>
  <Paragraphs>927</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Launch A</vt:lpstr>
      <vt:lpstr>Launch B</vt:lpstr>
      <vt:lpstr>Launch B</vt:lpstr>
      <vt:lpstr>Launch C</vt:lpstr>
      <vt:lpstr>Summary</vt:lpstr>
      <vt:lpstr>Summary – How to Make a Line Plot</vt:lpstr>
      <vt:lpstr>Summary – How to Make a Line Plot</vt:lpstr>
      <vt:lpstr>Summary – How to Make a Bar Graph</vt:lpstr>
      <vt:lpstr>Summary – How to Make a Bar Graph</vt:lpstr>
      <vt:lpstr>Practice – Interactive Worksheet</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Is the following a statistical question?</vt:lpstr>
      <vt:lpstr>Practice: Interpreting Line Plots</vt:lpstr>
      <vt:lpstr>Practice: Interpreting Line Plots</vt:lpstr>
      <vt:lpstr>Practice: Interpreting Line Plots</vt:lpstr>
      <vt:lpstr>Practice: Interpreting Line Plots</vt:lpstr>
      <vt:lpstr>Practice: Interpreting Line Plots</vt:lpstr>
      <vt:lpstr>Practice: Interpreting Line Plots</vt:lpstr>
      <vt:lpstr>Practice: Interpreting Line Plots</vt:lpstr>
      <vt:lpstr>Practice: Interpreting Line Plots</vt:lpstr>
      <vt:lpstr>Practice: Interpreting Line Plots</vt:lpstr>
      <vt:lpstr>Practice: Interpreting Line Plots</vt:lpstr>
      <vt:lpstr>Practice: Interpreting Bar Graphs</vt:lpstr>
      <vt:lpstr>Practice: Interpreting Bar Graphs</vt:lpstr>
      <vt:lpstr>Practice: Interpreting Bar Graphs</vt:lpstr>
      <vt:lpstr>Practice: Interpreting Bar Graphs</vt:lpstr>
      <vt:lpstr>Practice: Interpreting Bar Graphs</vt:lpstr>
      <vt:lpstr>Practice: Interpreting Bar Graphs</vt:lpstr>
      <vt:lpstr>Practice: Interpreting Bar Graphs</vt:lpstr>
      <vt:lpstr>Practice: Interpreting Bar Graphs</vt:lpstr>
      <vt:lpstr>Practice: Interpreting Bar Graphs</vt:lpstr>
      <vt:lpstr>Practice: Interpreting Bar Graphs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Susan</cp:lastModifiedBy>
  <cp:revision>499</cp:revision>
  <dcterms:created xsi:type="dcterms:W3CDTF">2012-08-29T13:14:42Z</dcterms:created>
  <dcterms:modified xsi:type="dcterms:W3CDTF">2015-03-29T20:03:40Z</dcterms:modified>
</cp:coreProperties>
</file>