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9" r:id="rId2"/>
    <p:sldId id="271" r:id="rId3"/>
    <p:sldId id="280" r:id="rId4"/>
    <p:sldId id="349" r:id="rId5"/>
    <p:sldId id="348" r:id="rId6"/>
    <p:sldId id="356" r:id="rId7"/>
    <p:sldId id="347" r:id="rId8"/>
    <p:sldId id="350" r:id="rId9"/>
    <p:sldId id="351" r:id="rId10"/>
    <p:sldId id="353" r:id="rId11"/>
    <p:sldId id="352" r:id="rId12"/>
    <p:sldId id="354" r:id="rId13"/>
    <p:sldId id="355" r:id="rId14"/>
    <p:sldId id="334" r:id="rId15"/>
    <p:sldId id="357" r:id="rId16"/>
    <p:sldId id="358" r:id="rId17"/>
    <p:sldId id="338" r:id="rId18"/>
    <p:sldId id="35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08000"/>
    <a:srgbClr val="632523"/>
    <a:srgbClr val="953735"/>
    <a:srgbClr val="33CC33"/>
    <a:srgbClr val="72A376"/>
    <a:srgbClr val="669900"/>
    <a:srgbClr val="488D43"/>
    <a:srgbClr val="3E5A3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28" autoAdjust="0"/>
  </p:normalViewPr>
  <p:slideViewPr>
    <p:cSldViewPr snapToObjects="1">
      <p:cViewPr>
        <p:scale>
          <a:sx n="85" d="100"/>
          <a:sy n="85" d="100"/>
        </p:scale>
        <p:origin x="-92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40" d="100"/>
          <a:sy n="40" d="100"/>
        </p:scale>
        <p:origin x="-14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CA7BE4A-8D31-4410-B960-7E38E6E0F9E7}" type="datetimeFigureOut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4A84EB8-5975-4F07-A9D4-416AF9AAA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54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8FCCBA73-F508-4983-978E-B465167FE497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u="sng" dirty="0" smtClean="0">
              <a:ea typeface="+mn-ea"/>
              <a:cs typeface="+mn-cs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233679CA-8D16-4893-9E1B-F9773BC4A755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u="sng" dirty="0" smtClean="0">
              <a:ea typeface="+mn-ea"/>
              <a:cs typeface="+mn-cs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233679CA-8D16-4893-9E1B-F9773BC4A755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u="sng" dirty="0" smtClean="0">
              <a:ea typeface="+mn-ea"/>
              <a:cs typeface="+mn-cs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233679CA-8D16-4893-9E1B-F9773BC4A755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baseline="0" dirty="0" smtClean="0">
                <a:ea typeface="+mn-ea"/>
                <a:cs typeface="+mn-cs"/>
              </a:rPr>
              <a:t> </a:t>
            </a:r>
            <a:endParaRPr lang="en-US" dirty="0" smtClean="0">
              <a:ea typeface="+mn-ea"/>
              <a:cs typeface="+mn-cs"/>
            </a:endParaRP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u="sng" dirty="0" smtClean="0">
              <a:ea typeface="+mn-ea"/>
              <a:cs typeface="+mn-cs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233679CA-8D16-4893-9E1B-F9773BC4A755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u="sng" dirty="0" smtClean="0">
              <a:ea typeface="+mn-ea"/>
              <a:cs typeface="+mn-cs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75AE3A94-1C2B-4D8D-8581-469CA4637C53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u="sng" dirty="0" smtClean="0">
              <a:ea typeface="+mn-ea"/>
              <a:cs typeface="+mn-cs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75AE3A94-1C2B-4D8D-8581-469CA4637C53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u="sng" dirty="0" smtClean="0">
              <a:ea typeface="+mn-ea"/>
              <a:cs typeface="+mn-cs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75AE3A94-1C2B-4D8D-8581-469CA4637C53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u="none" dirty="0" smtClean="0">
              <a:ea typeface="+mn-ea"/>
              <a:cs typeface="+mn-cs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A3FB9260-ECE8-40D0-B0D1-B65BD3D5F0EF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US" u="none" dirty="0" smtClean="0">
              <a:ea typeface="+mn-ea"/>
              <a:cs typeface="+mn-cs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A3FB9260-ECE8-40D0-B0D1-B65BD3D5F0EF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900" dirty="0" smtClean="0">
              <a:ea typeface="+mn-ea"/>
              <a:cs typeface="+mn-cs"/>
            </a:endParaRP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900" u="sng" dirty="0" smtClean="0">
              <a:ea typeface="+mn-ea"/>
              <a:cs typeface="+mn-cs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449821E1-9BD3-4BB5-821F-D6C1C9FAF432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233679CA-8D16-4893-9E1B-F9773BC4A755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u="sng" dirty="0" smtClean="0">
              <a:ea typeface="+mn-ea"/>
              <a:cs typeface="+mn-cs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233679CA-8D16-4893-9E1B-F9773BC4A755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u="sng" dirty="0" smtClean="0">
              <a:ea typeface="+mn-ea"/>
              <a:cs typeface="+mn-cs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233679CA-8D16-4893-9E1B-F9773BC4A755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u="sng" dirty="0" smtClean="0">
              <a:ea typeface="+mn-ea"/>
              <a:cs typeface="+mn-cs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233679CA-8D16-4893-9E1B-F9773BC4A755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spcBef>
                <a:spcPct val="0"/>
              </a:spcBef>
              <a:defRPr/>
            </a:pPr>
            <a:endParaRPr lang="en-US" dirty="0" smtClean="0">
              <a:ea typeface="+mn-ea"/>
              <a:cs typeface="+mn-cs"/>
            </a:endParaRP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u="sng" dirty="0" smtClean="0">
              <a:ea typeface="+mn-ea"/>
              <a:cs typeface="+mn-cs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233679CA-8D16-4893-9E1B-F9773BC4A755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233679CA-8D16-4893-9E1B-F9773BC4A755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u="sng" dirty="0" smtClean="0">
              <a:ea typeface="+mn-ea"/>
              <a:cs typeface="+mn-cs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233679CA-8D16-4893-9E1B-F9773BC4A755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CE1BC-F14A-4A41-89C7-5B2C8A23F500}" type="datetime1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0FA2-AAFB-488B-9652-CD0B682AC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6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6D950-CC19-4671-9455-58DF0F25C560}" type="datetime1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C2068-4077-478A-B919-5CEA914E3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3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8D642-A4CF-4EEE-95FA-C4BB0CA92B81}" type="datetime1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ED591-0008-4195-AD35-7D3366B6E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7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CEE9-A537-40E5-B91C-0AE66502DDB8}" type="datetime1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B45F1B1-845D-4E90-BF81-67B15DA92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6D233-3CFF-4CA9-B0CB-DA35150A7AD9}" type="datetime1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44B2C-1105-4DDB-AD02-9D11074B9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0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4F41-FF1A-4737-BA4A-F518ABE599C9}" type="datetime1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EF8C8-7386-484D-8DE1-D69B2D1AA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2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7DDA9-AA20-4C48-A682-CAC88CCCC828}" type="datetime1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66B1-A031-4D32-923A-2625A511D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4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EF5A-6647-40D1-BB56-027D2DA629A6}" type="datetime1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F2A5E-5B2F-42C1-894A-415A5303D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1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9FF34-A8AC-4107-A817-32CE835D01EA}" type="datetime1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A23AC-024C-4DF5-9126-96545DC54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FC50A-DC8B-4B43-B201-2551C8568A5E}" type="datetime1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8D6F4-5177-4603-BC19-23B9996BA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0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6686B-7DB0-4F42-B3A0-8DAA452D952C}" type="datetime1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DAACF-4909-4868-8E73-BBCDBF217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8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46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3622A53E-6D3C-4A6F-8667-B756D74ADC99}" type="datetime1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9B505C41-935D-4254-91FB-E802272F8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6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9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9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9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649288" y="2362200"/>
            <a:ext cx="762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4000" i="1" dirty="0" smtClean="0">
                <a:solidFill>
                  <a:srgbClr val="FFFFFF"/>
                </a:solidFill>
              </a:rPr>
              <a:t>Introduction to Inequalities in the Real World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12297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8D3A75B6-2C32-4199-AD8C-ABF893494567}" type="slidenum">
              <a:rPr lang="en-US" smtClean="0">
                <a:solidFill>
                  <a:schemeClr val="bg1"/>
                </a:solidFill>
              </a:rPr>
              <a:pPr algn="ctr" eaLnBrk="1" hangingPunct="1"/>
              <a:t>1</a:t>
            </a:fld>
            <a:endParaRPr lang="en-US" smtClean="0">
              <a:solidFill>
                <a:schemeClr val="bg1"/>
              </a:solidFill>
            </a:endParaRPr>
          </a:p>
        </p:txBody>
      </p:sp>
      <p:grpSp>
        <p:nvGrpSpPr>
          <p:cNvPr id="12298" name="Group 9"/>
          <p:cNvGrpSpPr>
            <a:grpSpLocks/>
          </p:cNvGrpSpPr>
          <p:nvPr/>
        </p:nvGrpSpPr>
        <p:grpSpPr bwMode="auto">
          <a:xfrm>
            <a:off x="609600" y="6413500"/>
            <a:ext cx="7402513" cy="387350"/>
            <a:chOff x="609600" y="6414018"/>
            <a:chExt cx="7401771" cy="386725"/>
          </a:xfrm>
        </p:grpSpPr>
        <p:pic>
          <p:nvPicPr>
            <p:cNvPr id="12299" name="Picture 10" descr="blu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6419332"/>
              <a:ext cx="1828800" cy="36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11" descr="re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847" flipV="1">
              <a:off x="6182571" y="6414018"/>
              <a:ext cx="1828800" cy="3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Picture 12" descr="black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435574"/>
              <a:ext cx="1828800" cy="36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age Title"/>
          <p:cNvSpPr>
            <a:spLocks noGrp="1"/>
          </p:cNvSpPr>
          <p:nvPr>
            <p:ph type="title" idx="4294967295"/>
          </p:nvPr>
        </p:nvSpPr>
        <p:spPr>
          <a:xfrm>
            <a:off x="152400" y="127000"/>
            <a:ext cx="8229600" cy="639763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ea typeface="ＭＳ Ｐゴシック" charset="-128"/>
              </a:rPr>
              <a:t>Explore:</a:t>
            </a:r>
          </a:p>
        </p:txBody>
      </p:sp>
      <p:sp>
        <p:nvSpPr>
          <p:cNvPr id="4" name="Agenda Link">
            <a:hlinkClick r:id="rId3" action="ppaction://hlinksldjump"/>
          </p:cNvPr>
          <p:cNvSpPr txBox="1"/>
          <p:nvPr/>
        </p:nvSpPr>
        <p:spPr>
          <a:xfrm>
            <a:off x="7696200" y="6016625"/>
            <a:ext cx="1016000" cy="4191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3725B54C-F44E-4EB9-BDCB-F247EC3CCF5F}" type="slidenum">
              <a:rPr lang="en-US" smtClean="0">
                <a:solidFill>
                  <a:schemeClr val="bg1"/>
                </a:solidFill>
              </a:rPr>
              <a:pPr algn="ctr" eaLnBrk="1" hangingPunct="1"/>
              <a:t>10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6" name="White Background"/>
          <p:cNvSpPr>
            <a:spLocks noChangeArrowheads="1"/>
          </p:cNvSpPr>
          <p:nvPr/>
        </p:nvSpPr>
        <p:spPr bwMode="auto">
          <a:xfrm>
            <a:off x="194733" y="743972"/>
            <a:ext cx="8686800" cy="4910137"/>
          </a:xfrm>
          <a:prstGeom prst="roundRect">
            <a:avLst>
              <a:gd name="adj" fmla="val 795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609600" y="6413500"/>
            <a:ext cx="7402513" cy="387350"/>
            <a:chOff x="609600" y="6414018"/>
            <a:chExt cx="7401771" cy="386725"/>
          </a:xfrm>
        </p:grpSpPr>
        <p:pic>
          <p:nvPicPr>
            <p:cNvPr id="22535" name="Picture 2" descr="blu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6419332"/>
              <a:ext cx="1828800" cy="36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4" descr="r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847" flipV="1">
              <a:off x="6182571" y="6414018"/>
              <a:ext cx="1828800" cy="3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6" descr="black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435574"/>
              <a:ext cx="1828800" cy="36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Page Title"/>
          <p:cNvSpPr txBox="1">
            <a:spLocks/>
          </p:cNvSpPr>
          <p:nvPr/>
        </p:nvSpPr>
        <p:spPr bwMode="auto">
          <a:xfrm>
            <a:off x="309408" y="856035"/>
            <a:ext cx="8475133" cy="152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400" b="1" dirty="0" smtClean="0"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457" y="928192"/>
            <a:ext cx="83013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 smtClean="0"/>
              <a:t>How can we represent this sign as a math statement?</a:t>
            </a:r>
            <a:endParaRPr lang="en-US" sz="2600" b="1" i="1" dirty="0"/>
          </a:p>
        </p:txBody>
      </p:sp>
      <p:sp>
        <p:nvSpPr>
          <p:cNvPr id="25" name="Rectangle 24"/>
          <p:cNvSpPr/>
          <p:nvPr/>
        </p:nvSpPr>
        <p:spPr>
          <a:xfrm>
            <a:off x="2422466" y="4876800"/>
            <a:ext cx="618813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i="1" u="sng" dirty="0" smtClean="0">
                <a:solidFill>
                  <a:srgbClr val="0000FF"/>
                </a:solidFill>
              </a:rPr>
              <a:t>Greater than </a:t>
            </a:r>
            <a:r>
              <a:rPr lang="en-US" sz="2300" b="1" i="1" dirty="0" smtClean="0">
                <a:solidFill>
                  <a:srgbClr val="0000FF"/>
                </a:solidFill>
              </a:rPr>
              <a:t>can be represented using a symbol!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66907" y="1600200"/>
            <a:ext cx="5990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953735"/>
                </a:solidFill>
              </a:rPr>
              <a:t>x</a:t>
            </a:r>
            <a:endParaRPr lang="en-US" sz="4400" b="1" i="1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5565913" y="1676400"/>
            <a:ext cx="606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&gt;</a:t>
            </a:r>
            <a:endParaRPr lang="en-US" sz="4000" b="1" i="1" dirty="0" smtClean="0">
              <a:solidFill>
                <a:srgbClr val="0000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58139" y="2514600"/>
            <a:ext cx="522372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i="1" u="sng" dirty="0" smtClean="0"/>
              <a:t>What symbol connects x with 50 inches?</a:t>
            </a:r>
            <a:endParaRPr lang="en-US" sz="2300" b="1" i="1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131" y="3067340"/>
            <a:ext cx="1627738" cy="1763383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 rot="21241498">
            <a:off x="5029200" y="3306020"/>
            <a:ext cx="2090529" cy="1173300"/>
          </a:xfrm>
          <a:prstGeom prst="wedgeEllipseCallout">
            <a:avLst>
              <a:gd name="adj1" fmla="val 79212"/>
              <a:gd name="adj2" fmla="val -386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b="1" i="1" dirty="0" smtClean="0">
                <a:solidFill>
                  <a:schemeClr val="tx1"/>
                </a:solidFill>
              </a:rPr>
              <a:t>An equal sign?</a:t>
            </a:r>
            <a:endParaRPr lang="en-US" sz="2200" b="1" i="1" dirty="0">
              <a:solidFill>
                <a:schemeClr val="tx1"/>
              </a:solidFill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1396527" y="2740658"/>
            <a:ext cx="822960" cy="1499982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7460" y="1752600"/>
            <a:ext cx="3031540" cy="19190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Your  </a:t>
            </a:r>
            <a:r>
              <a:rPr lang="en-US" sz="2600" b="1" dirty="0" smtClean="0">
                <a:solidFill>
                  <a:srgbClr val="953735"/>
                </a:solidFill>
              </a:rPr>
              <a:t>           </a:t>
            </a:r>
            <a:r>
              <a:rPr lang="en-US" sz="2600" b="1" dirty="0" smtClean="0">
                <a:solidFill>
                  <a:schemeClr val="tx1"/>
                </a:solidFill>
              </a:rPr>
              <a:t> must be       </a:t>
            </a:r>
            <a:endParaRPr lang="en-US" sz="2600" b="1" dirty="0" smtClean="0">
              <a:solidFill>
                <a:srgbClr val="0000FF"/>
              </a:solidFill>
            </a:endParaRPr>
          </a:p>
          <a:p>
            <a:pPr algn="ctr"/>
            <a:endParaRPr lang="en-US" sz="2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sz="2600" b="1" dirty="0" smtClean="0">
                <a:solidFill>
                  <a:schemeClr val="accent4">
                    <a:lumMod val="50000"/>
                  </a:schemeClr>
                </a:solidFill>
              </a:rPr>
              <a:t>                  </a:t>
            </a:r>
            <a:r>
              <a:rPr lang="en-US" sz="2600" b="1" dirty="0" smtClean="0">
                <a:solidFill>
                  <a:schemeClr val="tx1"/>
                </a:solidFill>
              </a:rPr>
              <a:t>to ride the Dropping Dragon! 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59460" y="1759979"/>
            <a:ext cx="1060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953735"/>
                </a:solidFill>
              </a:rPr>
              <a:t>height</a:t>
            </a:r>
            <a:r>
              <a:rPr lang="en-US" sz="2400" b="1" dirty="0"/>
              <a:t> </a:t>
            </a:r>
            <a:r>
              <a:rPr lang="en-US" sz="2400" b="1" dirty="0" smtClean="0"/>
              <a:t>  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007060" y="2140979"/>
            <a:ext cx="2026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0000FF"/>
                </a:solidFill>
              </a:rPr>
              <a:t>greater than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7460" y="2562936"/>
            <a:ext cx="152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chemeClr val="accent4">
                    <a:lumMod val="50000"/>
                  </a:schemeClr>
                </a:solidFill>
              </a:rPr>
              <a:t>50 </a:t>
            </a:r>
            <a:r>
              <a:rPr lang="en-US" sz="2600" b="1" u="sng" dirty="0" smtClean="0">
                <a:solidFill>
                  <a:schemeClr val="accent4">
                    <a:lumMod val="50000"/>
                  </a:schemeClr>
                </a:solidFill>
              </a:rPr>
              <a:t>inches</a:t>
            </a:r>
            <a:endParaRPr lang="en-US" sz="2600" u="sng" dirty="0"/>
          </a:p>
        </p:txBody>
      </p:sp>
    </p:spTree>
    <p:extLst>
      <p:ext uri="{BB962C8B-B14F-4D97-AF65-F5344CB8AC3E}">
        <p14:creationId xmlns:p14="http://schemas.microsoft.com/office/powerpoint/2010/main" val="126667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37361 0.0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60833 -0.11088 " pathEditMode="relative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6" grpId="1"/>
      <p:bldP spid="24" grpId="0" animBg="1"/>
      <p:bldP spid="37" grpId="0"/>
      <p:bldP spid="37" grpId="1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age Title"/>
          <p:cNvSpPr>
            <a:spLocks noGrp="1"/>
          </p:cNvSpPr>
          <p:nvPr>
            <p:ph type="title" idx="4294967295"/>
          </p:nvPr>
        </p:nvSpPr>
        <p:spPr>
          <a:xfrm>
            <a:off x="152400" y="127000"/>
            <a:ext cx="8229600" cy="639763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ea typeface="ＭＳ Ｐゴシック" charset="-128"/>
              </a:rPr>
              <a:t>Explore:   What is an inequality? </a:t>
            </a:r>
          </a:p>
        </p:txBody>
      </p:sp>
      <p:sp>
        <p:nvSpPr>
          <p:cNvPr id="4" name="Agenda Link">
            <a:hlinkClick r:id="rId3" action="ppaction://hlinksldjump"/>
          </p:cNvPr>
          <p:cNvSpPr txBox="1"/>
          <p:nvPr/>
        </p:nvSpPr>
        <p:spPr>
          <a:xfrm>
            <a:off x="7696200" y="6016625"/>
            <a:ext cx="1016000" cy="4191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3725B54C-F44E-4EB9-BDCB-F247EC3CCF5F}" type="slidenum">
              <a:rPr lang="en-US" smtClean="0">
                <a:solidFill>
                  <a:schemeClr val="bg1"/>
                </a:solidFill>
              </a:rPr>
              <a:pPr algn="ctr" eaLnBrk="1" hangingPunct="1"/>
              <a:t>11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6" name="White Background"/>
          <p:cNvSpPr>
            <a:spLocks noChangeArrowheads="1"/>
          </p:cNvSpPr>
          <p:nvPr/>
        </p:nvSpPr>
        <p:spPr bwMode="auto">
          <a:xfrm>
            <a:off x="194733" y="743972"/>
            <a:ext cx="8686800" cy="4910137"/>
          </a:xfrm>
          <a:prstGeom prst="roundRect">
            <a:avLst>
              <a:gd name="adj" fmla="val 795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609600" y="6413500"/>
            <a:ext cx="7402513" cy="387350"/>
            <a:chOff x="609600" y="6414018"/>
            <a:chExt cx="7401771" cy="386725"/>
          </a:xfrm>
        </p:grpSpPr>
        <p:pic>
          <p:nvPicPr>
            <p:cNvPr id="22535" name="Picture 2" descr="blu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6419332"/>
              <a:ext cx="1828800" cy="36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4" descr="r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847" flipV="1">
              <a:off x="6182571" y="6414018"/>
              <a:ext cx="1828800" cy="3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6" descr="black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435574"/>
              <a:ext cx="1828800" cy="36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Page Title"/>
          <p:cNvSpPr txBox="1">
            <a:spLocks/>
          </p:cNvSpPr>
          <p:nvPr/>
        </p:nvSpPr>
        <p:spPr bwMode="auto">
          <a:xfrm>
            <a:off x="613833" y="-42340"/>
            <a:ext cx="8475133" cy="152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400" b="1" dirty="0" smtClean="0"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7440" y="990600"/>
            <a:ext cx="9011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i="1" dirty="0">
                <a:solidFill>
                  <a:schemeClr val="accent4">
                    <a:lumMod val="50000"/>
                  </a:schemeClr>
                </a:solidFill>
              </a:rPr>
              <a:t>&gt;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95800" y="3877765"/>
            <a:ext cx="436494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008000"/>
                </a:solidFill>
              </a:rPr>
              <a:t>Take your left hand, hold it up and make and “L” , like the picture</a:t>
            </a:r>
          </a:p>
          <a:p>
            <a:endParaRPr lang="en-US" sz="2300" b="1" dirty="0" smtClean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0883" y="835052"/>
            <a:ext cx="29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u="sng" dirty="0" smtClean="0">
                <a:solidFill>
                  <a:srgbClr val="0000FF"/>
                </a:solidFill>
              </a:rPr>
              <a:t>Greater than</a:t>
            </a:r>
            <a:endParaRPr lang="en-US" sz="4000" b="1" i="1" u="sng" dirty="0">
              <a:solidFill>
                <a:srgbClr val="0000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80336" y="857843"/>
            <a:ext cx="29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u="sng" dirty="0" smtClean="0">
                <a:solidFill>
                  <a:srgbClr val="0000FF"/>
                </a:solidFill>
              </a:rPr>
              <a:t>Less than</a:t>
            </a:r>
            <a:endParaRPr lang="en-US" sz="4000" b="1" i="1" u="sng" dirty="0">
              <a:solidFill>
                <a:srgbClr val="0000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13578" y="990600"/>
            <a:ext cx="9011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i="1" dirty="0" smtClean="0">
                <a:solidFill>
                  <a:srgbClr val="403152"/>
                </a:solidFill>
              </a:rPr>
              <a:t>&lt;</a:t>
            </a:r>
            <a:endParaRPr lang="en-US" sz="9600" b="1" i="1" dirty="0">
              <a:solidFill>
                <a:srgbClr val="40315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74595" y="4676687"/>
            <a:ext cx="436494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008000"/>
                </a:solidFill>
              </a:rPr>
              <a:t>Now, close your hand a little</a:t>
            </a:r>
          </a:p>
          <a:p>
            <a:r>
              <a:rPr lang="en-US" sz="2300" b="1" dirty="0" smtClean="0">
                <a:solidFill>
                  <a:srgbClr val="008000"/>
                </a:solidFill>
              </a:rPr>
              <a:t>Do you see a less than sign?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94732" y="2209800"/>
            <a:ext cx="8894233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 smtClean="0">
                <a:solidFill>
                  <a:schemeClr val="accent4">
                    <a:lumMod val="50000"/>
                  </a:schemeClr>
                </a:solidFill>
              </a:rPr>
              <a:t>The greater than and less than symbols are called </a:t>
            </a:r>
            <a:r>
              <a:rPr lang="en-US" sz="2600" b="1" i="1" dirty="0" smtClean="0">
                <a:solidFill>
                  <a:srgbClr val="FF0000"/>
                </a:solidFill>
              </a:rPr>
              <a:t>inequalities! </a:t>
            </a:r>
          </a:p>
          <a:p>
            <a:endParaRPr lang="en-US" sz="2300" b="1" i="1" dirty="0" smtClean="0">
              <a:solidFill>
                <a:srgbClr val="0000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8600" y="2590800"/>
            <a:ext cx="80983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 smtClean="0">
                <a:solidFill>
                  <a:srgbClr val="403152"/>
                </a:solidFill>
              </a:rPr>
              <a:t>An </a:t>
            </a:r>
            <a:r>
              <a:rPr lang="en-US" sz="2600" b="1" i="1" dirty="0" smtClean="0">
                <a:solidFill>
                  <a:srgbClr val="FF0000"/>
                </a:solidFill>
              </a:rPr>
              <a:t>inequality</a:t>
            </a:r>
            <a:r>
              <a:rPr lang="en-US" sz="2600" b="1" i="1" dirty="0" smtClean="0">
                <a:solidFill>
                  <a:srgbClr val="403152"/>
                </a:solidFill>
              </a:rPr>
              <a:t> is a symbol, like &gt; or &lt;, that states that two values are NOT equal.   </a:t>
            </a:r>
            <a:endParaRPr lang="en-US" sz="2600" b="1" i="1" dirty="0">
              <a:solidFill>
                <a:srgbClr val="40315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8814" y="3810000"/>
            <a:ext cx="1627738" cy="1763383"/>
          </a:xfrm>
          <a:prstGeom prst="rect">
            <a:avLst/>
          </a:prstGeom>
        </p:spPr>
      </p:pic>
      <p:sp>
        <p:nvSpPr>
          <p:cNvPr id="28" name="Oval Callout 27"/>
          <p:cNvSpPr/>
          <p:nvPr/>
        </p:nvSpPr>
        <p:spPr>
          <a:xfrm>
            <a:off x="381000" y="3596846"/>
            <a:ext cx="2277814" cy="1880059"/>
          </a:xfrm>
          <a:prstGeom prst="wedgeEllipseCallout">
            <a:avLst>
              <a:gd name="adj1" fmla="val 60814"/>
              <a:gd name="adj2" fmla="val -10349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  What are the symbols for greater than and less than? 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36" name="Oval Callout 35"/>
          <p:cNvSpPr/>
          <p:nvPr/>
        </p:nvSpPr>
        <p:spPr>
          <a:xfrm>
            <a:off x="381000" y="3779153"/>
            <a:ext cx="2243849" cy="1698240"/>
          </a:xfrm>
          <a:prstGeom prst="wedgeEllipseCallout">
            <a:avLst>
              <a:gd name="adj1" fmla="val 62195"/>
              <a:gd name="adj2" fmla="val -1666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  How can we remember which one is less than? 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829" y="3505200"/>
            <a:ext cx="4146571" cy="3220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3505200"/>
            <a:ext cx="4220726" cy="33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35" grpId="0"/>
      <p:bldP spid="37" grpId="0"/>
      <p:bldP spid="38" grpId="0"/>
      <p:bldP spid="39" grpId="0"/>
      <p:bldP spid="28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age Title"/>
          <p:cNvSpPr>
            <a:spLocks noGrp="1"/>
          </p:cNvSpPr>
          <p:nvPr>
            <p:ph type="title" idx="4294967295"/>
          </p:nvPr>
        </p:nvSpPr>
        <p:spPr>
          <a:xfrm>
            <a:off x="152400" y="127000"/>
            <a:ext cx="8229600" cy="639763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ea typeface="ＭＳ Ｐゴシック" charset="-128"/>
              </a:rPr>
              <a:t>Explore:</a:t>
            </a:r>
          </a:p>
        </p:txBody>
      </p:sp>
      <p:sp>
        <p:nvSpPr>
          <p:cNvPr id="4" name="Agenda Link">
            <a:hlinkClick r:id="rId3" action="ppaction://hlinksldjump"/>
          </p:cNvPr>
          <p:cNvSpPr txBox="1"/>
          <p:nvPr/>
        </p:nvSpPr>
        <p:spPr>
          <a:xfrm>
            <a:off x="7696200" y="6016625"/>
            <a:ext cx="1016000" cy="4191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3725B54C-F44E-4EB9-BDCB-F247EC3CCF5F}" type="slidenum">
              <a:rPr lang="en-US" smtClean="0">
                <a:solidFill>
                  <a:schemeClr val="bg1"/>
                </a:solidFill>
              </a:rPr>
              <a:pPr algn="ctr" eaLnBrk="1" hangingPunct="1"/>
              <a:t>12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6" name="White Background"/>
          <p:cNvSpPr>
            <a:spLocks noChangeArrowheads="1"/>
          </p:cNvSpPr>
          <p:nvPr/>
        </p:nvSpPr>
        <p:spPr bwMode="auto">
          <a:xfrm>
            <a:off x="194733" y="743972"/>
            <a:ext cx="8686800" cy="5123428"/>
          </a:xfrm>
          <a:prstGeom prst="roundRect">
            <a:avLst>
              <a:gd name="adj" fmla="val 795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609600" y="6413500"/>
            <a:ext cx="7402513" cy="387350"/>
            <a:chOff x="609600" y="6414018"/>
            <a:chExt cx="7401771" cy="386725"/>
          </a:xfrm>
        </p:grpSpPr>
        <p:pic>
          <p:nvPicPr>
            <p:cNvPr id="22535" name="Picture 2" descr="blu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6419332"/>
              <a:ext cx="1828800" cy="36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4" descr="r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847" flipV="1">
              <a:off x="6182571" y="6414018"/>
              <a:ext cx="1828800" cy="3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6" descr="black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435574"/>
              <a:ext cx="1828800" cy="36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Page Title"/>
          <p:cNvSpPr txBox="1">
            <a:spLocks/>
          </p:cNvSpPr>
          <p:nvPr/>
        </p:nvSpPr>
        <p:spPr bwMode="auto">
          <a:xfrm>
            <a:off x="309408" y="856035"/>
            <a:ext cx="8475133" cy="152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400" b="1" dirty="0" smtClean="0"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823070"/>
            <a:ext cx="8729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/>
              <a:t>Let’s review!</a:t>
            </a:r>
            <a:endParaRPr lang="en-US" sz="3000" b="1" i="1" dirty="0"/>
          </a:p>
          <a:p>
            <a:r>
              <a:rPr lang="en-US" sz="2600" b="1" i="1" dirty="0" smtClean="0"/>
              <a:t>How can we represent this sign as a mathematical statement?</a:t>
            </a:r>
            <a:endParaRPr lang="en-US" sz="2600" b="1" i="1" dirty="0"/>
          </a:p>
        </p:txBody>
      </p:sp>
      <p:sp>
        <p:nvSpPr>
          <p:cNvPr id="23" name="Parallelogram 22"/>
          <p:cNvSpPr/>
          <p:nvPr/>
        </p:nvSpPr>
        <p:spPr>
          <a:xfrm>
            <a:off x="1151467" y="2961879"/>
            <a:ext cx="822960" cy="1499982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" y="1973821"/>
            <a:ext cx="3031540" cy="19190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Your  </a:t>
            </a:r>
            <a:r>
              <a:rPr lang="en-US" sz="2600" b="1" dirty="0" smtClean="0">
                <a:solidFill>
                  <a:srgbClr val="953735"/>
                </a:solidFill>
              </a:rPr>
              <a:t>           </a:t>
            </a:r>
            <a:r>
              <a:rPr lang="en-US" sz="2600" b="1" dirty="0" smtClean="0">
                <a:solidFill>
                  <a:schemeClr val="tx1"/>
                </a:solidFill>
              </a:rPr>
              <a:t> must be       </a:t>
            </a:r>
            <a:endParaRPr lang="en-US" sz="2600" b="1" dirty="0" smtClean="0">
              <a:solidFill>
                <a:srgbClr val="0000FF"/>
              </a:solidFill>
            </a:endParaRPr>
          </a:p>
          <a:p>
            <a:pPr algn="ctr"/>
            <a:endParaRPr lang="en-US" sz="2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sz="2600" b="1" dirty="0" smtClean="0">
                <a:solidFill>
                  <a:schemeClr val="accent4">
                    <a:lumMod val="50000"/>
                  </a:schemeClr>
                </a:solidFill>
              </a:rPr>
              <a:t>                  </a:t>
            </a:r>
            <a:r>
              <a:rPr lang="en-US" sz="2600" b="1" dirty="0" smtClean="0">
                <a:solidFill>
                  <a:schemeClr val="tx1"/>
                </a:solidFill>
              </a:rPr>
              <a:t>to ride the Dropping Dragon! 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66907" y="1738467"/>
            <a:ext cx="599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953735"/>
                </a:solidFill>
              </a:rPr>
              <a:t>x</a:t>
            </a:r>
            <a:endParaRPr lang="en-US" sz="3600" b="1" i="1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5998609" y="1854603"/>
            <a:ext cx="146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accent4">
                    <a:lumMod val="50000"/>
                  </a:schemeClr>
                </a:solidFill>
              </a:rPr>
              <a:t>50 inches </a:t>
            </a:r>
            <a:endParaRPr lang="en-US" sz="2300" b="1" i="1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5565912" y="1738467"/>
            <a:ext cx="1198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&gt;</a:t>
            </a:r>
            <a:endParaRPr lang="en-US" sz="3600" b="1" i="1" dirty="0" smtClean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83900" y="2384798"/>
            <a:ext cx="83013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i="1" u="sng" dirty="0" smtClean="0">
                <a:solidFill>
                  <a:srgbClr val="0000FF"/>
                </a:solidFill>
              </a:rPr>
              <a:t>Step 1</a:t>
            </a:r>
            <a:r>
              <a:rPr lang="en-US" sz="2300" b="1" i="1" dirty="0" smtClean="0">
                <a:solidFill>
                  <a:srgbClr val="0000FF"/>
                </a:solidFill>
              </a:rPr>
              <a:t>:  We find the unknown </a:t>
            </a:r>
            <a:r>
              <a:rPr lang="en-US" sz="2300" b="1" i="1" u="sng" dirty="0" smtClean="0">
                <a:solidFill>
                  <a:srgbClr val="0000FF"/>
                </a:solidFill>
              </a:rPr>
              <a:t>value</a:t>
            </a:r>
            <a:r>
              <a:rPr lang="en-US" sz="2300" b="1" i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300" b="1" i="1" dirty="0">
                <a:solidFill>
                  <a:srgbClr val="0000FF"/>
                </a:solidFill>
              </a:rPr>
              <a:t>	</a:t>
            </a:r>
            <a:endParaRPr lang="en-US" sz="2300" b="1" i="1" dirty="0" smtClean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16908" y="4177394"/>
            <a:ext cx="83013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i="1" u="sng" dirty="0" smtClean="0">
                <a:solidFill>
                  <a:srgbClr val="0000FF"/>
                </a:solidFill>
              </a:rPr>
              <a:t>Step 4</a:t>
            </a:r>
            <a:r>
              <a:rPr lang="en-US" sz="2300" b="1" i="1" dirty="0" smtClean="0">
                <a:solidFill>
                  <a:srgbClr val="0000FF"/>
                </a:solidFill>
              </a:rPr>
              <a:t>:  We use an </a:t>
            </a:r>
            <a:r>
              <a:rPr lang="en-US" sz="2300" b="1" i="1" u="sng" dirty="0" smtClean="0">
                <a:solidFill>
                  <a:srgbClr val="0000FF"/>
                </a:solidFill>
              </a:rPr>
              <a:t>inequality</a:t>
            </a:r>
            <a:r>
              <a:rPr lang="en-US" sz="2300" b="1" i="1" dirty="0" smtClean="0">
                <a:solidFill>
                  <a:srgbClr val="0000FF"/>
                </a:solidFill>
              </a:rPr>
              <a:t> to </a:t>
            </a:r>
          </a:p>
          <a:p>
            <a:r>
              <a:rPr lang="en-US" sz="2300" b="1" i="1" dirty="0">
                <a:solidFill>
                  <a:srgbClr val="0000FF"/>
                </a:solidFill>
              </a:rPr>
              <a:t>c</a:t>
            </a:r>
            <a:r>
              <a:rPr lang="en-US" sz="2300" b="1" i="1" dirty="0" smtClean="0">
                <a:solidFill>
                  <a:srgbClr val="0000FF"/>
                </a:solidFill>
              </a:rPr>
              <a:t>onnect the variable and number.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05067" y="3485395"/>
            <a:ext cx="83013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i="1" u="sng" dirty="0" smtClean="0">
                <a:solidFill>
                  <a:srgbClr val="0000FF"/>
                </a:solidFill>
              </a:rPr>
              <a:t>Step 3</a:t>
            </a:r>
            <a:r>
              <a:rPr lang="en-US" sz="2300" b="1" i="1" dirty="0" smtClean="0">
                <a:solidFill>
                  <a:srgbClr val="0000FF"/>
                </a:solidFill>
              </a:rPr>
              <a:t>:  We find the </a:t>
            </a:r>
            <a:r>
              <a:rPr lang="en-US" sz="2300" b="1" i="1" u="sng" dirty="0" smtClean="0">
                <a:solidFill>
                  <a:srgbClr val="0000FF"/>
                </a:solidFill>
              </a:rPr>
              <a:t>number</a:t>
            </a:r>
            <a:r>
              <a:rPr lang="en-US" sz="2300" b="1" i="1" dirty="0" smtClean="0">
                <a:solidFill>
                  <a:srgbClr val="0000FF"/>
                </a:solidFill>
              </a:rPr>
              <a:t> connected to</a:t>
            </a:r>
          </a:p>
          <a:p>
            <a:r>
              <a:rPr lang="en-US" sz="2300" b="1" i="1" dirty="0">
                <a:solidFill>
                  <a:srgbClr val="0000FF"/>
                </a:solidFill>
              </a:rPr>
              <a:t>	</a:t>
            </a:r>
            <a:r>
              <a:rPr lang="en-US" sz="2300" b="1" i="1" dirty="0" smtClean="0">
                <a:solidFill>
                  <a:srgbClr val="0000FF"/>
                </a:solidFill>
              </a:rPr>
              <a:t> the variable.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83900" y="2961879"/>
            <a:ext cx="830138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i="1" u="sng" dirty="0" smtClean="0">
                <a:solidFill>
                  <a:srgbClr val="0000FF"/>
                </a:solidFill>
              </a:rPr>
              <a:t>Step 2</a:t>
            </a:r>
            <a:r>
              <a:rPr lang="en-US" sz="2300" b="1" i="1" dirty="0" smtClean="0">
                <a:solidFill>
                  <a:srgbClr val="0000FF"/>
                </a:solidFill>
              </a:rPr>
              <a:t>:  We pick a </a:t>
            </a:r>
            <a:r>
              <a:rPr lang="en-US" sz="2300" b="1" i="1" u="sng" dirty="0" smtClean="0">
                <a:solidFill>
                  <a:srgbClr val="0000FF"/>
                </a:solidFill>
              </a:rPr>
              <a:t>variable</a:t>
            </a:r>
            <a:r>
              <a:rPr lang="en-US" sz="2300" b="1" i="1" dirty="0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5662" y="4177394"/>
            <a:ext cx="1455395" cy="1576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981200"/>
            <a:ext cx="1060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953735"/>
                </a:solidFill>
              </a:rPr>
              <a:t>height</a:t>
            </a:r>
            <a:r>
              <a:rPr lang="en-US" sz="2400" b="1" dirty="0"/>
              <a:t> </a:t>
            </a:r>
            <a:r>
              <a:rPr lang="en-US" sz="2400" b="1" dirty="0" smtClean="0"/>
              <a:t>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362200"/>
            <a:ext cx="2026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0000FF"/>
                </a:solidFill>
              </a:rPr>
              <a:t>greater than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784157"/>
            <a:ext cx="152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chemeClr val="accent4">
                    <a:lumMod val="50000"/>
                  </a:schemeClr>
                </a:solidFill>
              </a:rPr>
              <a:t>50 </a:t>
            </a:r>
            <a:r>
              <a:rPr lang="en-US" sz="2600" b="1" u="sng" dirty="0" smtClean="0">
                <a:solidFill>
                  <a:schemeClr val="accent4">
                    <a:lumMod val="50000"/>
                  </a:schemeClr>
                </a:solidFill>
              </a:rPr>
              <a:t>inches</a:t>
            </a:r>
            <a:endParaRPr lang="en-US" sz="2600" u="sng" dirty="0"/>
          </a:p>
        </p:txBody>
      </p:sp>
    </p:spTree>
    <p:extLst>
      <p:ext uri="{BB962C8B-B14F-4D97-AF65-F5344CB8AC3E}">
        <p14:creationId xmlns:p14="http://schemas.microsoft.com/office/powerpoint/2010/main" val="205691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22" grpId="0"/>
      <p:bldP spid="24" grpId="0"/>
      <p:bldP spid="26" grpId="0"/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age Title"/>
          <p:cNvSpPr>
            <a:spLocks noGrp="1"/>
          </p:cNvSpPr>
          <p:nvPr>
            <p:ph type="title" idx="4294967295"/>
          </p:nvPr>
        </p:nvSpPr>
        <p:spPr>
          <a:xfrm>
            <a:off x="152400" y="127000"/>
            <a:ext cx="8229600" cy="639763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ea typeface="ＭＳ Ｐゴシック" charset="-128"/>
              </a:rPr>
              <a:t>Explore:  You try!</a:t>
            </a:r>
          </a:p>
        </p:txBody>
      </p:sp>
      <p:sp>
        <p:nvSpPr>
          <p:cNvPr id="4" name="Agenda Link">
            <a:hlinkClick r:id="rId3" action="ppaction://hlinksldjump"/>
          </p:cNvPr>
          <p:cNvSpPr txBox="1"/>
          <p:nvPr/>
        </p:nvSpPr>
        <p:spPr>
          <a:xfrm>
            <a:off x="7696200" y="6016625"/>
            <a:ext cx="1016000" cy="4191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3725B54C-F44E-4EB9-BDCB-F247EC3CCF5F}" type="slidenum">
              <a:rPr lang="en-US" smtClean="0">
                <a:solidFill>
                  <a:schemeClr val="bg1"/>
                </a:solidFill>
              </a:rPr>
              <a:pPr algn="ctr" eaLnBrk="1" hangingPunct="1"/>
              <a:t>13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6" name="White Background"/>
          <p:cNvSpPr>
            <a:spLocks noChangeArrowheads="1"/>
          </p:cNvSpPr>
          <p:nvPr/>
        </p:nvSpPr>
        <p:spPr bwMode="auto">
          <a:xfrm>
            <a:off x="179539" y="743972"/>
            <a:ext cx="8686800" cy="4910137"/>
          </a:xfrm>
          <a:prstGeom prst="roundRect">
            <a:avLst>
              <a:gd name="adj" fmla="val 795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609600" y="6413500"/>
            <a:ext cx="7402513" cy="387350"/>
            <a:chOff x="609600" y="6414018"/>
            <a:chExt cx="7401771" cy="386725"/>
          </a:xfrm>
        </p:grpSpPr>
        <p:pic>
          <p:nvPicPr>
            <p:cNvPr id="22535" name="Picture 2" descr="blu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6419332"/>
              <a:ext cx="1828800" cy="36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4" descr="r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847" flipV="1">
              <a:off x="6182571" y="6414018"/>
              <a:ext cx="1828800" cy="3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6" descr="black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435574"/>
              <a:ext cx="1828800" cy="36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Page Title"/>
          <p:cNvSpPr txBox="1">
            <a:spLocks/>
          </p:cNvSpPr>
          <p:nvPr/>
        </p:nvSpPr>
        <p:spPr bwMode="auto">
          <a:xfrm>
            <a:off x="309408" y="856035"/>
            <a:ext cx="8475133" cy="74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400" b="1" dirty="0" smtClean="0"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928192"/>
            <a:ext cx="89157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/>
              <a:t>How </a:t>
            </a:r>
            <a:r>
              <a:rPr lang="en-US" sz="2600" b="1" i="1" dirty="0" smtClean="0"/>
              <a:t>can we </a:t>
            </a:r>
            <a:r>
              <a:rPr lang="en-US" sz="2600" b="1" i="1" dirty="0"/>
              <a:t>represent this sign as a mathematical statement?</a:t>
            </a:r>
          </a:p>
        </p:txBody>
      </p:sp>
      <p:sp>
        <p:nvSpPr>
          <p:cNvPr id="23" name="Parallelogram 22"/>
          <p:cNvSpPr/>
          <p:nvPr/>
        </p:nvSpPr>
        <p:spPr>
          <a:xfrm>
            <a:off x="1389898" y="3199041"/>
            <a:ext cx="822960" cy="1499982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00600" y="1668959"/>
            <a:ext cx="4432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953735"/>
                </a:solidFill>
              </a:rPr>
              <a:t>x</a:t>
            </a:r>
            <a:endParaRPr lang="en-US" sz="4400" b="1" i="1" dirty="0" smtClean="0"/>
          </a:p>
        </p:txBody>
      </p:sp>
      <p:pic>
        <p:nvPicPr>
          <p:cNvPr id="3" name="Picture 2" descr="WL00276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04" y="4058349"/>
            <a:ext cx="1177608" cy="192017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715000" y="1738467"/>
            <a:ext cx="432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&lt;</a:t>
            </a:r>
            <a:endParaRPr lang="en-US" sz="3600" b="1" i="1" dirty="0" smtClean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5927" y="1871533"/>
            <a:ext cx="3045171" cy="1919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Your              must 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        be               </a:t>
            </a:r>
          </a:p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                 tall </a:t>
            </a:r>
            <a:r>
              <a:rPr lang="en-US" sz="2600" b="1" dirty="0">
                <a:solidFill>
                  <a:schemeClr val="tx1"/>
                </a:solidFill>
              </a:rPr>
              <a:t>to ride the Mini-Coaster!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71838" y="2621960"/>
            <a:ext cx="436494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i="1" u="sng" dirty="0" smtClean="0">
                <a:solidFill>
                  <a:srgbClr val="008000"/>
                </a:solidFill>
              </a:rPr>
              <a:t>Review Question:</a:t>
            </a:r>
          </a:p>
          <a:p>
            <a:r>
              <a:rPr lang="en-US" sz="2300" dirty="0" smtClean="0">
                <a:solidFill>
                  <a:srgbClr val="008000"/>
                </a:solidFill>
              </a:rPr>
              <a:t>What heights (or values for x) will make that inequality statement above true?  </a:t>
            </a:r>
          </a:p>
          <a:p>
            <a:endParaRPr lang="en-US" sz="2300" b="1" i="1" u="sng" dirty="0" smtClean="0">
              <a:solidFill>
                <a:srgbClr val="008000"/>
              </a:solidFill>
            </a:endParaRPr>
          </a:p>
          <a:p>
            <a:endParaRPr lang="en-US" sz="2300" b="1" i="1" dirty="0" smtClean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13250" y="4470420"/>
            <a:ext cx="436494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008000"/>
                </a:solidFill>
              </a:rPr>
              <a:t>Is there just 1 answer to this problem? </a:t>
            </a:r>
          </a:p>
          <a:p>
            <a:endParaRPr lang="en-US" sz="2300" b="1" i="1" u="sng" dirty="0" smtClean="0">
              <a:solidFill>
                <a:srgbClr val="008000"/>
              </a:solidFill>
            </a:endParaRPr>
          </a:p>
          <a:p>
            <a:endParaRPr lang="en-US" sz="2300" b="1" i="1" dirty="0" smtClean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805" y="2250757"/>
            <a:ext cx="1433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0000FF"/>
                </a:solidFill>
              </a:rPr>
              <a:t>less </a:t>
            </a:r>
            <a:r>
              <a:rPr lang="en-US" sz="2600" b="1" u="sng" dirty="0" smtClean="0">
                <a:solidFill>
                  <a:srgbClr val="0000FF"/>
                </a:solidFill>
              </a:rPr>
              <a:t>than</a:t>
            </a:r>
            <a:endParaRPr lang="en-US" sz="2600" u="sng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3698" y="1869757"/>
            <a:ext cx="11813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953735"/>
                </a:solidFill>
              </a:rPr>
              <a:t>height </a:t>
            </a:r>
            <a:endParaRPr lang="en-US" sz="2600" u="sng" dirty="0">
              <a:solidFill>
                <a:srgbClr val="95373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099" y="2667000"/>
            <a:ext cx="152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chemeClr val="accent4">
                    <a:lumMod val="50000"/>
                  </a:schemeClr>
                </a:solidFill>
              </a:rPr>
              <a:t>50 inches </a:t>
            </a:r>
            <a:endParaRPr lang="en-US" sz="2600" u="sng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3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30208 -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68125 -0.1189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62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40973 -0.05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6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/>
      <p:bldP spid="29" grpId="0"/>
      <p:bldP spid="24" grpId="0"/>
      <p:bldP spid="26" grpId="0"/>
      <p:bldP spid="5" grpId="0"/>
      <p:bldP spid="5" grpId="1"/>
      <p:bldP spid="7" grpId="0"/>
      <p:bldP spid="7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age Title"/>
          <p:cNvSpPr>
            <a:spLocks noGrp="1"/>
          </p:cNvSpPr>
          <p:nvPr>
            <p:ph type="title" idx="4294967295"/>
          </p:nvPr>
        </p:nvSpPr>
        <p:spPr>
          <a:xfrm>
            <a:off x="152400" y="127000"/>
            <a:ext cx="8229600" cy="639763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ea typeface="ＭＳ Ｐゴシック" charset="-128"/>
              </a:rPr>
              <a:t>Explore:  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41396D09-4F94-420F-A8E0-37A3735BC0EC}" type="slidenum">
              <a:rPr lang="en-US" smtClean="0">
                <a:solidFill>
                  <a:schemeClr val="bg1"/>
                </a:solidFill>
              </a:rPr>
              <a:pPr algn="ctr" eaLnBrk="1" hangingPunct="1"/>
              <a:t>14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9" name="Agenda Link">
            <a:hlinkClick r:id="rId3" action="ppaction://hlinksldjump"/>
          </p:cNvPr>
          <p:cNvSpPr txBox="1"/>
          <p:nvPr/>
        </p:nvSpPr>
        <p:spPr>
          <a:xfrm>
            <a:off x="7696200" y="6026150"/>
            <a:ext cx="1016000" cy="4191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7" name="White Background"/>
          <p:cNvSpPr>
            <a:spLocks noChangeArrowheads="1"/>
          </p:cNvSpPr>
          <p:nvPr/>
        </p:nvSpPr>
        <p:spPr bwMode="auto">
          <a:xfrm>
            <a:off x="139700" y="766763"/>
            <a:ext cx="8686800" cy="4910137"/>
          </a:xfrm>
          <a:prstGeom prst="roundRect">
            <a:avLst>
              <a:gd name="adj" fmla="val 795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3558" name="Group 5"/>
          <p:cNvGrpSpPr>
            <a:grpSpLocks/>
          </p:cNvGrpSpPr>
          <p:nvPr/>
        </p:nvGrpSpPr>
        <p:grpSpPr bwMode="auto">
          <a:xfrm>
            <a:off x="609600" y="6413500"/>
            <a:ext cx="7402513" cy="387350"/>
            <a:chOff x="609600" y="6414018"/>
            <a:chExt cx="7401771" cy="386725"/>
          </a:xfrm>
        </p:grpSpPr>
        <p:pic>
          <p:nvPicPr>
            <p:cNvPr id="23559" name="Picture 7" descr="blu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6419332"/>
              <a:ext cx="1828800" cy="36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8" descr="r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847" flipV="1">
              <a:off x="6182571" y="6414018"/>
              <a:ext cx="1828800" cy="3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9" descr="black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435574"/>
              <a:ext cx="1828800" cy="36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351732" y="1676400"/>
            <a:ext cx="83013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i="1" dirty="0" smtClean="0"/>
              <a:t>For this inequality statement, </a:t>
            </a:r>
          </a:p>
          <a:p>
            <a:pPr algn="ctr"/>
            <a:r>
              <a:rPr lang="en-US" sz="2600" b="1" i="1" dirty="0" smtClean="0"/>
              <a:t>we have many, many solutions!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1732" y="2819400"/>
            <a:ext cx="83013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 smtClean="0"/>
              <a:t>In fact, we have </a:t>
            </a:r>
            <a:r>
              <a:rPr lang="en-US" sz="26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infinitely many solutions </a:t>
            </a:r>
            <a:r>
              <a:rPr lang="en-US" sz="2600" b="1" i="1" dirty="0" smtClean="0"/>
              <a:t>for an inequality statement like x &gt; 50.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9832" y="3962400"/>
            <a:ext cx="83013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infinitely many solutions</a:t>
            </a:r>
            <a:r>
              <a:rPr lang="en-US" sz="2600" b="1" i="1" dirty="0" smtClean="0"/>
              <a:t>, means that we have </a:t>
            </a:r>
            <a:r>
              <a:rPr lang="en-US" sz="2600" b="1" i="1" u="sng" dirty="0" smtClean="0"/>
              <a:t>never-ending</a:t>
            </a:r>
            <a:r>
              <a:rPr lang="en-US" sz="2600" b="1" i="1" dirty="0" smtClean="0"/>
              <a:t> answers that will make a math statement true.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03032" y="872806"/>
            <a:ext cx="148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 &gt; 50</a:t>
            </a:r>
            <a:endParaRPr lang="en-US" sz="3600" b="1" i="1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age Title"/>
          <p:cNvSpPr>
            <a:spLocks noGrp="1"/>
          </p:cNvSpPr>
          <p:nvPr>
            <p:ph type="title" idx="4294967295"/>
          </p:nvPr>
        </p:nvSpPr>
        <p:spPr>
          <a:xfrm>
            <a:off x="152400" y="127000"/>
            <a:ext cx="8229600" cy="639763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ea typeface="ＭＳ Ｐゴシック" charset="-128"/>
              </a:rPr>
              <a:t>Summary:  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41396D09-4F94-420F-A8E0-37A3735BC0EC}" type="slidenum">
              <a:rPr lang="en-US" smtClean="0">
                <a:solidFill>
                  <a:schemeClr val="bg1"/>
                </a:solidFill>
              </a:rPr>
              <a:pPr algn="ctr" eaLnBrk="1" hangingPunct="1"/>
              <a:t>15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9" name="Agenda Link">
            <a:hlinkClick r:id="rId3" action="ppaction://hlinksldjump"/>
          </p:cNvPr>
          <p:cNvSpPr txBox="1"/>
          <p:nvPr/>
        </p:nvSpPr>
        <p:spPr>
          <a:xfrm>
            <a:off x="7696200" y="6026150"/>
            <a:ext cx="1016000" cy="4191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7" name="White Background"/>
          <p:cNvSpPr>
            <a:spLocks noChangeArrowheads="1"/>
          </p:cNvSpPr>
          <p:nvPr/>
        </p:nvSpPr>
        <p:spPr bwMode="auto">
          <a:xfrm>
            <a:off x="191493" y="766763"/>
            <a:ext cx="8686800" cy="4910137"/>
          </a:xfrm>
          <a:prstGeom prst="roundRect">
            <a:avLst>
              <a:gd name="adj" fmla="val 795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3558" name="Group 5"/>
          <p:cNvGrpSpPr>
            <a:grpSpLocks/>
          </p:cNvGrpSpPr>
          <p:nvPr/>
        </p:nvGrpSpPr>
        <p:grpSpPr bwMode="auto">
          <a:xfrm>
            <a:off x="609600" y="6413500"/>
            <a:ext cx="7402513" cy="387350"/>
            <a:chOff x="609600" y="6414018"/>
            <a:chExt cx="7401771" cy="386725"/>
          </a:xfrm>
        </p:grpSpPr>
        <p:pic>
          <p:nvPicPr>
            <p:cNvPr id="23559" name="Picture 7" descr="blu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6419332"/>
              <a:ext cx="1828800" cy="36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8" descr="r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847" flipV="1">
              <a:off x="6182571" y="6414018"/>
              <a:ext cx="1828800" cy="3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9" descr="black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435574"/>
              <a:ext cx="1828800" cy="36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81708" y="2514600"/>
            <a:ext cx="82423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/>
              <a:t>An </a:t>
            </a:r>
            <a:r>
              <a:rPr lang="en-US" sz="2600" b="1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inequality</a:t>
            </a:r>
            <a:r>
              <a:rPr lang="en-US" sz="2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600" b="1" i="1" dirty="0"/>
              <a:t>is a symbol, like </a:t>
            </a:r>
            <a:r>
              <a:rPr lang="en-US" sz="2600" b="1" i="1" dirty="0" smtClean="0"/>
              <a:t>____ </a:t>
            </a:r>
            <a:r>
              <a:rPr lang="en-US" sz="2600" b="1" i="1" dirty="0"/>
              <a:t>or </a:t>
            </a:r>
            <a:r>
              <a:rPr lang="en-US" sz="2600" b="1" i="1" dirty="0" smtClean="0"/>
              <a:t>____, </a:t>
            </a:r>
            <a:r>
              <a:rPr lang="en-US" sz="2600" b="1" i="1" dirty="0"/>
              <a:t>that states that two values are NOT equal.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3082" y="990600"/>
            <a:ext cx="83013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/>
              <a:t>A</a:t>
            </a:r>
            <a:r>
              <a:rPr lang="en-US" sz="2600" b="1" i="1" dirty="0" smtClean="0"/>
              <a:t> </a:t>
            </a:r>
            <a:r>
              <a:rPr lang="en-US" sz="26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variable</a:t>
            </a:r>
            <a:r>
              <a:rPr lang="en-US" sz="2600" b="1" i="1" dirty="0"/>
              <a:t> </a:t>
            </a:r>
            <a:r>
              <a:rPr lang="en-US" sz="2600" b="1" i="1" dirty="0" smtClean="0"/>
              <a:t>is a symbol that Is used to represent an ____________  number. </a:t>
            </a:r>
            <a:r>
              <a:rPr lang="en-US" sz="2600" b="1" i="1" dirty="0"/>
              <a:t>A </a:t>
            </a:r>
            <a:r>
              <a:rPr lang="en-US" sz="2600" b="1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variable</a:t>
            </a:r>
            <a:r>
              <a:rPr lang="en-US" sz="2600" b="1" i="1" dirty="0"/>
              <a:t> </a:t>
            </a:r>
            <a:r>
              <a:rPr lang="en-US" sz="2600" b="1" i="1" dirty="0" smtClean="0"/>
              <a:t>is represented by a letter like _____ or ______.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2624" y="3733800"/>
            <a:ext cx="83013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infinitely many solutions </a:t>
            </a:r>
            <a:r>
              <a:rPr lang="en-US" sz="2600" b="1" i="1" dirty="0" smtClean="0"/>
              <a:t>, means that we have never-ending answers that will make a math statement _____.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08103" y="4133909"/>
            <a:ext cx="914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 smtClean="0">
                <a:solidFill>
                  <a:srgbClr val="0000FF"/>
                </a:solidFill>
              </a:rPr>
              <a:t>true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600" y="1371600"/>
            <a:ext cx="1600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 smtClean="0">
                <a:solidFill>
                  <a:srgbClr val="0000FF"/>
                </a:solidFill>
              </a:rPr>
              <a:t>unknown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55800" y="1752600"/>
            <a:ext cx="5757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 smtClean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76600" y="1752600"/>
            <a:ext cx="5757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 smtClean="0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63067" y="2479357"/>
            <a:ext cx="5757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 smtClean="0">
                <a:solidFill>
                  <a:srgbClr val="0000FF"/>
                </a:solidFill>
              </a:rPr>
              <a:t>&gt;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53667" y="2479357"/>
            <a:ext cx="5757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>
                <a:solidFill>
                  <a:srgbClr val="0000FF"/>
                </a:solidFill>
              </a:rPr>
              <a:t>&lt;</a:t>
            </a:r>
            <a:endParaRPr lang="en-US" sz="2600" b="1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777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6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age Title"/>
          <p:cNvSpPr>
            <a:spLocks noGrp="1"/>
          </p:cNvSpPr>
          <p:nvPr>
            <p:ph type="title" idx="4294967295"/>
          </p:nvPr>
        </p:nvSpPr>
        <p:spPr>
          <a:xfrm>
            <a:off x="152400" y="127000"/>
            <a:ext cx="8229600" cy="639763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ea typeface="ＭＳ Ｐゴシック" charset="-128"/>
              </a:rPr>
              <a:t>Practice:  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41396D09-4F94-420F-A8E0-37A3735BC0EC}" type="slidenum">
              <a:rPr lang="en-US" smtClean="0">
                <a:solidFill>
                  <a:schemeClr val="bg1"/>
                </a:solidFill>
              </a:rPr>
              <a:pPr algn="ctr" eaLnBrk="1" hangingPunct="1"/>
              <a:t>16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9" name="Agenda Link">
            <a:hlinkClick r:id="rId3" action="ppaction://hlinksldjump"/>
          </p:cNvPr>
          <p:cNvSpPr txBox="1"/>
          <p:nvPr/>
        </p:nvSpPr>
        <p:spPr>
          <a:xfrm>
            <a:off x="7696200" y="6026150"/>
            <a:ext cx="1016000" cy="4191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7" name="White Background"/>
          <p:cNvSpPr>
            <a:spLocks noChangeArrowheads="1"/>
          </p:cNvSpPr>
          <p:nvPr/>
        </p:nvSpPr>
        <p:spPr bwMode="auto">
          <a:xfrm>
            <a:off x="135467" y="783848"/>
            <a:ext cx="8686800" cy="4910137"/>
          </a:xfrm>
          <a:prstGeom prst="roundRect">
            <a:avLst>
              <a:gd name="adj" fmla="val 795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3558" name="Group 5"/>
          <p:cNvGrpSpPr>
            <a:grpSpLocks/>
          </p:cNvGrpSpPr>
          <p:nvPr/>
        </p:nvGrpSpPr>
        <p:grpSpPr bwMode="auto">
          <a:xfrm>
            <a:off x="609600" y="6413500"/>
            <a:ext cx="7402513" cy="387350"/>
            <a:chOff x="609600" y="6414018"/>
            <a:chExt cx="7401771" cy="386725"/>
          </a:xfrm>
        </p:grpSpPr>
        <p:pic>
          <p:nvPicPr>
            <p:cNvPr id="23559" name="Picture 7" descr="blu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6419332"/>
              <a:ext cx="1828800" cy="36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8" descr="r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847" flipV="1">
              <a:off x="6182571" y="6414018"/>
              <a:ext cx="1828800" cy="3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9" descr="black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435574"/>
              <a:ext cx="1828800" cy="36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228600" y="4495800"/>
            <a:ext cx="8483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(3) In his job as a lawyer, Cameron works more than 50 hours </a:t>
            </a:r>
          </a:p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   per </a:t>
            </a:r>
            <a:r>
              <a:rPr lang="en-US" sz="2600" dirty="0" smtClean="0">
                <a:solidFill>
                  <a:srgbClr val="17375E"/>
                </a:solidFill>
              </a:rPr>
              <a:t>week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.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840938"/>
            <a:ext cx="6858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Write an inequality statement using the variable x to represent each real-world situation below.  Then, write 3 possible solutions to each inequality.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599" y="2536448"/>
            <a:ext cx="82296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Both"/>
            </a:pP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Water freezes at any temperature less than 0 degrees </a:t>
            </a:r>
            <a:r>
              <a:rPr lang="en-US" sz="2600" dirty="0" smtClean="0">
                <a:solidFill>
                  <a:srgbClr val="632523"/>
                </a:solidFill>
              </a:rPr>
              <a:t>Celsius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sz="2600" dirty="0">
                <a:solidFill>
                  <a:srgbClr val="632523"/>
                </a:solidFill>
              </a:rPr>
              <a:t>°</a:t>
            </a:r>
            <a:r>
              <a:rPr lang="en-US" sz="2600" dirty="0" smtClean="0">
                <a:solidFill>
                  <a:srgbClr val="632523"/>
                </a:solidFill>
              </a:rPr>
              <a:t>C).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3886200"/>
            <a:ext cx="7239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008000"/>
                </a:solidFill>
              </a:rPr>
              <a:t>(2) </a:t>
            </a:r>
            <a:r>
              <a:rPr lang="en-US" sz="2600" dirty="0" err="1" smtClean="0">
                <a:solidFill>
                  <a:srgbClr val="008000"/>
                </a:solidFill>
              </a:rPr>
              <a:t>Kiera’s</a:t>
            </a:r>
            <a:r>
              <a:rPr lang="en-US" sz="2600" dirty="0" smtClean="0">
                <a:solidFill>
                  <a:srgbClr val="008000"/>
                </a:solidFill>
              </a:rPr>
              <a:t> weekly allowance is greater than $10.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89566" y="2936557"/>
            <a:ext cx="139663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 smtClean="0">
                <a:solidFill>
                  <a:srgbClr val="632523"/>
                </a:solidFill>
              </a:rPr>
              <a:t>x</a:t>
            </a:r>
            <a:r>
              <a:rPr lang="en-US" sz="2600" b="1" i="1" dirty="0">
                <a:solidFill>
                  <a:srgbClr val="632523"/>
                </a:solidFill>
              </a:rPr>
              <a:t> </a:t>
            </a:r>
            <a:r>
              <a:rPr lang="en-US" sz="2600" b="1" i="1" dirty="0" smtClean="0">
                <a:solidFill>
                  <a:srgbClr val="632523"/>
                </a:solidFill>
              </a:rPr>
              <a:t>&lt; 0 </a:t>
            </a:r>
            <a:r>
              <a:rPr lang="en-US" sz="2600" b="1" i="1" dirty="0">
                <a:solidFill>
                  <a:srgbClr val="632523"/>
                </a:solidFill>
              </a:rPr>
              <a:t>°C</a:t>
            </a:r>
            <a:endParaRPr lang="en-US" sz="2600" b="1" i="1" dirty="0" smtClean="0">
              <a:solidFill>
                <a:srgbClr val="632523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10400" y="3886200"/>
            <a:ext cx="12698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>
                <a:solidFill>
                  <a:srgbClr val="008000"/>
                </a:solidFill>
              </a:rPr>
              <a:t>x</a:t>
            </a:r>
            <a:r>
              <a:rPr lang="en-US" sz="2600" b="1" i="1" dirty="0" smtClean="0">
                <a:solidFill>
                  <a:srgbClr val="008000"/>
                </a:solidFill>
              </a:rPr>
              <a:t> </a:t>
            </a:r>
            <a:r>
              <a:rPr lang="en-US" sz="2600" b="1" i="1" dirty="0">
                <a:solidFill>
                  <a:srgbClr val="008000"/>
                </a:solidFill>
              </a:rPr>
              <a:t>&gt;</a:t>
            </a:r>
            <a:r>
              <a:rPr lang="en-US" sz="2600" b="1" i="1" dirty="0" smtClean="0">
                <a:solidFill>
                  <a:srgbClr val="008000"/>
                </a:solidFill>
              </a:rPr>
              <a:t> $10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43200" y="4917757"/>
            <a:ext cx="46988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>
                <a:solidFill>
                  <a:srgbClr val="17375E"/>
                </a:solidFill>
              </a:rPr>
              <a:t>x</a:t>
            </a:r>
            <a:r>
              <a:rPr lang="en-US" sz="2600" b="1" i="1" dirty="0" smtClean="0">
                <a:solidFill>
                  <a:srgbClr val="17375E"/>
                </a:solidFill>
              </a:rPr>
              <a:t> </a:t>
            </a:r>
            <a:r>
              <a:rPr lang="en-US" sz="2600" b="1" i="1" dirty="0">
                <a:solidFill>
                  <a:srgbClr val="17375E"/>
                </a:solidFill>
              </a:rPr>
              <a:t>&gt;</a:t>
            </a:r>
            <a:r>
              <a:rPr lang="en-US" sz="2600" b="1" i="1" dirty="0" smtClean="0">
                <a:solidFill>
                  <a:srgbClr val="17375E"/>
                </a:solidFill>
              </a:rPr>
              <a:t> 50 hours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0" y="3352800"/>
            <a:ext cx="838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 smtClean="0">
                <a:solidFill>
                  <a:srgbClr val="632523"/>
                </a:solidFill>
              </a:rPr>
              <a:t>3 possible solutions: </a:t>
            </a:r>
            <a:r>
              <a:rPr lang="en-US" sz="2600" b="1" i="1" dirty="0">
                <a:solidFill>
                  <a:srgbClr val="632523"/>
                </a:solidFill>
              </a:rPr>
              <a:t> </a:t>
            </a:r>
            <a:r>
              <a:rPr lang="en-US" sz="2600" b="1" i="1" dirty="0" smtClean="0">
                <a:solidFill>
                  <a:srgbClr val="632523"/>
                </a:solidFill>
              </a:rPr>
              <a:t>-5 °C, -20 </a:t>
            </a:r>
            <a:r>
              <a:rPr lang="en-US" sz="2600" b="1" i="1" dirty="0">
                <a:solidFill>
                  <a:srgbClr val="632523"/>
                </a:solidFill>
              </a:rPr>
              <a:t>°C, </a:t>
            </a:r>
            <a:r>
              <a:rPr lang="en-US" sz="2600" b="1" i="1" dirty="0" smtClean="0">
                <a:solidFill>
                  <a:srgbClr val="632523"/>
                </a:solidFill>
              </a:rPr>
              <a:t>-52 </a:t>
            </a:r>
            <a:r>
              <a:rPr lang="en-US" sz="2600" b="1" i="1" dirty="0">
                <a:solidFill>
                  <a:srgbClr val="632523"/>
                </a:solidFill>
              </a:rPr>
              <a:t>°C</a:t>
            </a:r>
            <a:endParaRPr lang="en-US" sz="2600" b="1" i="1" dirty="0" smtClean="0">
              <a:solidFill>
                <a:srgbClr val="63252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818" y="779201"/>
            <a:ext cx="1747726" cy="143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724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2" grpId="0"/>
      <p:bldP spid="2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age Title"/>
          <p:cNvSpPr>
            <a:spLocks noGrp="1"/>
          </p:cNvSpPr>
          <p:nvPr>
            <p:ph type="title" idx="4294967295"/>
          </p:nvPr>
        </p:nvSpPr>
        <p:spPr>
          <a:xfrm>
            <a:off x="152400" y="127000"/>
            <a:ext cx="8991600" cy="635000"/>
          </a:xfrm>
        </p:spPr>
        <p:txBody>
          <a:bodyPr/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  <a:ea typeface="ＭＳ Ｐゴシック" charset="-128"/>
              </a:rPr>
              <a:t>Practice - Classwork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66824E38-3C80-4DC1-BDD8-801A10F0B26A}" type="slidenum">
              <a:rPr lang="en-US" smtClean="0">
                <a:solidFill>
                  <a:schemeClr val="bg1"/>
                </a:solidFill>
              </a:rPr>
              <a:pPr eaLnBrk="1" hangingPunct="1"/>
              <a:t>17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8" name="Agenda Link">
            <a:hlinkClick r:id="rId3" action="ppaction://hlinksldjump"/>
          </p:cNvPr>
          <p:cNvSpPr txBox="1"/>
          <p:nvPr/>
        </p:nvSpPr>
        <p:spPr>
          <a:xfrm>
            <a:off x="7696200" y="6019800"/>
            <a:ext cx="1016000" cy="4191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7" name="White Background"/>
          <p:cNvSpPr>
            <a:spLocks noChangeArrowheads="1"/>
          </p:cNvSpPr>
          <p:nvPr/>
        </p:nvSpPr>
        <p:spPr bwMode="auto">
          <a:xfrm>
            <a:off x="228600" y="685800"/>
            <a:ext cx="8686800" cy="5181601"/>
          </a:xfrm>
          <a:prstGeom prst="roundRect">
            <a:avLst>
              <a:gd name="adj" fmla="val 795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5606" name="Group 5"/>
          <p:cNvGrpSpPr>
            <a:grpSpLocks/>
          </p:cNvGrpSpPr>
          <p:nvPr/>
        </p:nvGrpSpPr>
        <p:grpSpPr bwMode="auto">
          <a:xfrm>
            <a:off x="609600" y="6413500"/>
            <a:ext cx="7402513" cy="387350"/>
            <a:chOff x="609600" y="6414018"/>
            <a:chExt cx="7401771" cy="386725"/>
          </a:xfrm>
        </p:grpSpPr>
        <p:pic>
          <p:nvPicPr>
            <p:cNvPr id="25607" name="Picture 8" descr="blu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6419332"/>
              <a:ext cx="1828800" cy="36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8" name="Picture 9" descr="r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847" flipV="1">
              <a:off x="6182571" y="6414018"/>
              <a:ext cx="1828800" cy="3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Picture 10" descr="black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435574"/>
              <a:ext cx="1828800" cy="36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 descr="Screen Shot 2013-09-01 at 11.53.52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03" y="761998"/>
            <a:ext cx="7625197" cy="5105403"/>
          </a:xfrm>
          <a:prstGeom prst="rect">
            <a:avLst/>
          </a:prstGeom>
        </p:spPr>
      </p:pic>
      <p:pic>
        <p:nvPicPr>
          <p:cNvPr id="6" name="Picture 5" descr="Screen Shot 2013-09-01 at 11.54.09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902490"/>
            <a:ext cx="8407400" cy="4126710"/>
          </a:xfrm>
          <a:prstGeom prst="rect">
            <a:avLst/>
          </a:prstGeom>
        </p:spPr>
      </p:pic>
      <p:pic>
        <p:nvPicPr>
          <p:cNvPr id="9" name="Picture 8" descr="Screen Shot 2013-09-01 at 11.54.29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559800" cy="3851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age Title"/>
          <p:cNvSpPr>
            <a:spLocks noGrp="1"/>
          </p:cNvSpPr>
          <p:nvPr>
            <p:ph type="title" idx="4294967295"/>
          </p:nvPr>
        </p:nvSpPr>
        <p:spPr>
          <a:xfrm>
            <a:off x="152400" y="127000"/>
            <a:ext cx="8991600" cy="635000"/>
          </a:xfrm>
        </p:spPr>
        <p:txBody>
          <a:bodyPr/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  <a:ea typeface="ＭＳ Ｐゴシック" charset="-128"/>
              </a:rPr>
              <a:t>Practice – Classwork Answers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66824E38-3C80-4DC1-BDD8-801A10F0B26A}" type="slidenum">
              <a:rPr lang="en-US" smtClean="0">
                <a:solidFill>
                  <a:schemeClr val="bg1"/>
                </a:solidFill>
              </a:rPr>
              <a:pPr eaLnBrk="1" hangingPunct="1"/>
              <a:t>18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8" name="Agenda Link">
            <a:hlinkClick r:id="rId3" action="ppaction://hlinksldjump"/>
          </p:cNvPr>
          <p:cNvSpPr txBox="1"/>
          <p:nvPr/>
        </p:nvSpPr>
        <p:spPr>
          <a:xfrm>
            <a:off x="7696200" y="6019800"/>
            <a:ext cx="1016000" cy="4191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7" name="White Background"/>
          <p:cNvSpPr>
            <a:spLocks noChangeArrowheads="1"/>
          </p:cNvSpPr>
          <p:nvPr/>
        </p:nvSpPr>
        <p:spPr bwMode="auto">
          <a:xfrm>
            <a:off x="228600" y="685800"/>
            <a:ext cx="8686800" cy="5333999"/>
          </a:xfrm>
          <a:prstGeom prst="roundRect">
            <a:avLst>
              <a:gd name="adj" fmla="val 795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5606" name="Group 5"/>
          <p:cNvGrpSpPr>
            <a:grpSpLocks/>
          </p:cNvGrpSpPr>
          <p:nvPr/>
        </p:nvGrpSpPr>
        <p:grpSpPr bwMode="auto">
          <a:xfrm>
            <a:off x="609600" y="6413500"/>
            <a:ext cx="7402513" cy="387350"/>
            <a:chOff x="609600" y="6414018"/>
            <a:chExt cx="7401771" cy="386725"/>
          </a:xfrm>
        </p:grpSpPr>
        <p:pic>
          <p:nvPicPr>
            <p:cNvPr id="25607" name="Picture 8" descr="blu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6419332"/>
              <a:ext cx="1828800" cy="36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8" name="Picture 9" descr="r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847" flipV="1">
              <a:off x="6182571" y="6414018"/>
              <a:ext cx="1828800" cy="3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Picture 10" descr="black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435574"/>
              <a:ext cx="1828800" cy="36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 descr="Screen Shot 2013-09-01 at 11.58.58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3" y="762000"/>
            <a:ext cx="7134071" cy="5180939"/>
          </a:xfrm>
          <a:prstGeom prst="rect">
            <a:avLst/>
          </a:prstGeom>
        </p:spPr>
      </p:pic>
      <p:pic>
        <p:nvPicPr>
          <p:cNvPr id="3" name="Picture 2" descr="Screen Shot 2013-09-01 at 11.59.34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38168"/>
            <a:ext cx="8534400" cy="3996657"/>
          </a:xfrm>
          <a:prstGeom prst="rect">
            <a:avLst/>
          </a:prstGeom>
        </p:spPr>
      </p:pic>
      <p:pic>
        <p:nvPicPr>
          <p:cNvPr id="4" name="Picture 3" descr="Screen Shot 2013-09-01 at 11.59.42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2" y="1219200"/>
            <a:ext cx="848669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bjective Background"/>
          <p:cNvSpPr>
            <a:spLocks noChangeArrowheads="1"/>
          </p:cNvSpPr>
          <p:nvPr/>
        </p:nvSpPr>
        <p:spPr bwMode="auto">
          <a:xfrm>
            <a:off x="228600" y="766764"/>
            <a:ext cx="8686800" cy="876300"/>
          </a:xfrm>
          <a:prstGeom prst="roundRect">
            <a:avLst>
              <a:gd name="adj" fmla="val 25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19459" name="Page Title"/>
          <p:cNvSpPr>
            <a:spLocks noGrp="1"/>
          </p:cNvSpPr>
          <p:nvPr>
            <p:ph type="title" idx="4294967295"/>
          </p:nvPr>
        </p:nvSpPr>
        <p:spPr>
          <a:xfrm>
            <a:off x="152400" y="127000"/>
            <a:ext cx="8229600" cy="639763"/>
          </a:xfrm>
        </p:spPr>
        <p:txBody>
          <a:bodyPr/>
          <a:lstStyle/>
          <a:p>
            <a:pPr algn="l"/>
            <a:r>
              <a:rPr lang="en-US" sz="3200" b="1" smtClean="0">
                <a:solidFill>
                  <a:schemeClr val="bg1"/>
                </a:solidFill>
                <a:ea typeface="ＭＳ Ｐゴシック" charset="-128"/>
              </a:rPr>
              <a:t>Warm Up</a:t>
            </a:r>
          </a:p>
        </p:txBody>
      </p:sp>
      <p:sp>
        <p:nvSpPr>
          <p:cNvPr id="30723" name="White Background"/>
          <p:cNvSpPr>
            <a:spLocks noChangeArrowheads="1"/>
          </p:cNvSpPr>
          <p:nvPr/>
        </p:nvSpPr>
        <p:spPr bwMode="auto">
          <a:xfrm>
            <a:off x="220133" y="1643064"/>
            <a:ext cx="8686800" cy="4041006"/>
          </a:xfrm>
          <a:prstGeom prst="roundRect">
            <a:avLst>
              <a:gd name="adj" fmla="val 795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bjective"/>
          <p:cNvSpPr txBox="1"/>
          <p:nvPr/>
        </p:nvSpPr>
        <p:spPr>
          <a:xfrm>
            <a:off x="228600" y="766763"/>
            <a:ext cx="8550275" cy="113823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/>
            <a:r>
              <a:rPr lang="en-US" sz="1600" b="1" i="1" u="sng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Arial" charset="0"/>
              </a:rPr>
              <a:t>OBJECTIVE</a:t>
            </a:r>
            <a:r>
              <a:rPr lang="en-US" sz="1600" b="1" i="1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Arial" charset="0"/>
              </a:rPr>
              <a:t>:   </a:t>
            </a:r>
            <a:r>
              <a:rPr lang="en-US" sz="1600" b="1" dirty="0" smtClean="0">
                <a:solidFill>
                  <a:srgbClr val="000000"/>
                </a:solidFill>
                <a:latin typeface="Cambria" charset="0"/>
                <a:ea typeface="Cambria" charset="0"/>
              </a:rPr>
              <a:t>SWBAT </a:t>
            </a:r>
            <a:r>
              <a:rPr lang="en-US" sz="1600" b="1" dirty="0">
                <a:solidFill>
                  <a:srgbClr val="000000"/>
                </a:solidFill>
                <a:latin typeface="Cambria" charset="0"/>
                <a:ea typeface="Cambria" charset="0"/>
              </a:rPr>
              <a:t>translate real-world situations into mathematical statements using inequalities and variables.  </a:t>
            </a:r>
            <a:r>
              <a:rPr lang="en-US" sz="1600" b="1" u="sng" dirty="0" smtClean="0">
                <a:solidFill>
                  <a:srgbClr val="000000"/>
                </a:solidFill>
                <a:latin typeface="Cambria" charset="0"/>
                <a:ea typeface="Cambria" charset="0"/>
              </a:rPr>
              <a:t>Language </a:t>
            </a:r>
            <a:r>
              <a:rPr lang="en-US" sz="1600" b="1" u="sng" dirty="0">
                <a:solidFill>
                  <a:srgbClr val="000000"/>
                </a:solidFill>
                <a:latin typeface="Cambria" charset="0"/>
                <a:ea typeface="Cambria" charset="0"/>
              </a:rPr>
              <a:t>Objective</a:t>
            </a:r>
            <a:r>
              <a:rPr lang="en-US" sz="1600" b="1" dirty="0">
                <a:solidFill>
                  <a:srgbClr val="000000"/>
                </a:solidFill>
                <a:latin typeface="Cambria" charset="0"/>
                <a:ea typeface="Cambria" charset="0"/>
              </a:rPr>
              <a:t>:  Students will define and give examples of real-world situations that have infinitely many answers. </a:t>
            </a:r>
          </a:p>
          <a:p>
            <a:pPr fontAlgn="auto">
              <a:spcAft>
                <a:spcPts val="0"/>
              </a:spcAft>
              <a:defRPr/>
            </a:pPr>
            <a:endParaRPr lang="en-US" sz="1600" dirty="0">
              <a:solidFill>
                <a:srgbClr val="403152"/>
              </a:solidFill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Agenda Link">
            <a:hlinkClick r:id="rId3" action="ppaction://hlinksldjump"/>
          </p:cNvPr>
          <p:cNvSpPr txBox="1"/>
          <p:nvPr/>
        </p:nvSpPr>
        <p:spPr>
          <a:xfrm>
            <a:off x="7696200" y="6016625"/>
            <a:ext cx="1016000" cy="4191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1946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CB77F40D-E1E8-4A4A-AC88-67350DD906E5}" type="slidenum">
              <a:rPr lang="en-US" smtClean="0">
                <a:solidFill>
                  <a:schemeClr val="bg1"/>
                </a:solidFill>
              </a:rPr>
              <a:pPr algn="ctr" eaLnBrk="1" hangingPunct="1"/>
              <a:t>2</a:t>
            </a:fld>
            <a:endParaRPr lang="en-US" smtClean="0">
              <a:solidFill>
                <a:schemeClr val="bg1"/>
              </a:solidFill>
            </a:endParaRPr>
          </a:p>
        </p:txBody>
      </p:sp>
      <p:grpSp>
        <p:nvGrpSpPr>
          <p:cNvPr id="19464" name="Group 7"/>
          <p:cNvGrpSpPr>
            <a:grpSpLocks/>
          </p:cNvGrpSpPr>
          <p:nvPr/>
        </p:nvGrpSpPr>
        <p:grpSpPr bwMode="auto">
          <a:xfrm>
            <a:off x="609600" y="6413500"/>
            <a:ext cx="7402513" cy="387350"/>
            <a:chOff x="609600" y="6414018"/>
            <a:chExt cx="7401771" cy="386725"/>
          </a:xfrm>
        </p:grpSpPr>
        <p:pic>
          <p:nvPicPr>
            <p:cNvPr id="19465" name="Picture 8" descr="blu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6419332"/>
              <a:ext cx="1828800" cy="36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9" descr="r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847" flipV="1">
              <a:off x="6182571" y="6414018"/>
              <a:ext cx="1828800" cy="3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10" descr="black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435574"/>
              <a:ext cx="1828800" cy="36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" descr="Warm-up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468034"/>
            <a:ext cx="1121497" cy="97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ive"/>
          <p:cNvSpPr txBox="1"/>
          <p:nvPr/>
        </p:nvSpPr>
        <p:spPr>
          <a:xfrm>
            <a:off x="356658" y="1981200"/>
            <a:ext cx="8550275" cy="2286000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2400" b="1" dirty="0" smtClean="0">
                <a:ln w="11430"/>
                <a:latin typeface="+mn-lt"/>
                <a:ea typeface="+mn-ea"/>
                <a:cs typeface="Arial" charset="0"/>
              </a:rPr>
              <a:t>A set has the following values: {2, 4, 6}.  Which of the values in this set make the inequality below true?  Show your work!  </a:t>
            </a:r>
          </a:p>
          <a:p>
            <a:pPr lvl="0"/>
            <a:endParaRPr lang="en-US" sz="1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Arial" charset="0"/>
            </a:endParaRPr>
          </a:p>
          <a:p>
            <a:pPr lvl="0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			     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Arial" charset="0"/>
              </a:rPr>
              <a:t> 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Arial" charset="0"/>
              </a:rPr>
              <a:t>2x + 6 &gt; 12 </a:t>
            </a:r>
          </a:p>
          <a:p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rial" charset="0"/>
              </a:rPr>
              <a:t>	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cs typeface="Arial" charset="0"/>
            </a:endParaRPr>
          </a:p>
          <a:p>
            <a:pPr lvl="0"/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+mn-lt"/>
              <a:ea typeface="+mn-ea"/>
              <a:cs typeface="Arial" charset="0"/>
            </a:endParaRPr>
          </a:p>
          <a:p>
            <a:pPr lvl="0"/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+mn-lt"/>
              <a:ea typeface="Cambria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4" name="Objective"/>
          <p:cNvSpPr txBox="1"/>
          <p:nvPr/>
        </p:nvSpPr>
        <p:spPr>
          <a:xfrm>
            <a:off x="386291" y="3200400"/>
            <a:ext cx="2691342" cy="2286000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rial" charset="0"/>
              </a:rPr>
              <a:t>	</a:t>
            </a:r>
          </a:p>
          <a:p>
            <a:pPr lvl="0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rial" charset="0"/>
              </a:rPr>
              <a:t>2x + 6 &gt; 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rial" charset="0"/>
              </a:rPr>
              <a:t>12</a:t>
            </a:r>
          </a:p>
          <a:p>
            <a:pPr lvl="0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rial" charset="0"/>
              </a:rPr>
              <a:t>2(</a:t>
            </a:r>
            <a:r>
              <a:rPr lang="en-US" sz="3000" b="1" dirty="0" smtClean="0">
                <a:ln w="11430"/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rial" charset="0"/>
              </a:rPr>
              <a:t>) 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rial" charset="0"/>
              </a:rPr>
              <a:t>+ 6 &gt; 12 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cs typeface="Arial" charset="0"/>
            </a:endParaRPr>
          </a:p>
          <a:p>
            <a:pPr lvl="0"/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Arial" charset="0"/>
              </a:rPr>
              <a:t>    </a:t>
            </a:r>
            <a:r>
              <a:rPr lang="en-US" sz="2400" b="1" dirty="0">
                <a:ln w="11430"/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3000" b="1" dirty="0">
                <a:ln w="11430"/>
                <a:solidFill>
                  <a:srgbClr val="000000"/>
                </a:solidFill>
                <a:cs typeface="Arial" charset="0"/>
              </a:rPr>
              <a:t>4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rial" charset="0"/>
              </a:rPr>
              <a:t>+ 6 &gt; 12 </a:t>
            </a:r>
            <a:endParaRPr lang="en-US" sz="3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cs typeface="Arial" charset="0"/>
            </a:endParaRPr>
          </a:p>
          <a:p>
            <a:pPr lvl="0"/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Arial" charset="0"/>
              </a:rPr>
              <a:t>	</a:t>
            </a:r>
            <a:r>
              <a:rPr lang="en-US" sz="3000" b="1" dirty="0" smtClean="0">
                <a:ln w="11430"/>
                <a:solidFill>
                  <a:srgbClr val="000000"/>
                </a:solidFill>
                <a:latin typeface="+mn-lt"/>
                <a:ea typeface="+mn-ea"/>
                <a:cs typeface="Arial" charset="0"/>
              </a:rPr>
              <a:t>10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Arial" charset="0"/>
              </a:rPr>
              <a:t> &gt; 12</a:t>
            </a:r>
          </a:p>
          <a:p>
            <a:pPr lvl="0"/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+mn-lt"/>
              <a:ea typeface="Cambria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5" name="Objective"/>
          <p:cNvSpPr txBox="1"/>
          <p:nvPr/>
        </p:nvSpPr>
        <p:spPr>
          <a:xfrm>
            <a:off x="3118909" y="3200400"/>
            <a:ext cx="2691342" cy="2286000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rial" charset="0"/>
              </a:rPr>
              <a:t>	</a:t>
            </a:r>
          </a:p>
          <a:p>
            <a:pPr lvl="0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rial" charset="0"/>
              </a:rPr>
              <a:t>2x + 6 &gt; 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rial" charset="0"/>
              </a:rPr>
              <a:t>12</a:t>
            </a:r>
          </a:p>
          <a:p>
            <a:pPr lvl="0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rial" charset="0"/>
              </a:rPr>
              <a:t>2(</a:t>
            </a:r>
            <a:r>
              <a:rPr lang="en-US" sz="3000" b="1" dirty="0" smtClean="0">
                <a:ln w="11430"/>
                <a:solidFill>
                  <a:srgbClr val="000000"/>
                </a:solidFill>
                <a:cs typeface="Arial" charset="0"/>
              </a:rPr>
              <a:t>4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rial" charset="0"/>
              </a:rPr>
              <a:t>) 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rial" charset="0"/>
              </a:rPr>
              <a:t>+ 6 &gt; 12 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cs typeface="Arial" charset="0"/>
            </a:endParaRPr>
          </a:p>
          <a:p>
            <a:pPr lvl="0"/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Arial" charset="0"/>
              </a:rPr>
              <a:t>    </a:t>
            </a:r>
            <a:r>
              <a:rPr lang="en-US" sz="2400" b="1" dirty="0">
                <a:ln w="11430"/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3000" b="1" dirty="0" smtClean="0">
                <a:ln w="11430"/>
                <a:solidFill>
                  <a:srgbClr val="000000"/>
                </a:solidFill>
                <a:cs typeface="Arial" charset="0"/>
              </a:rPr>
              <a:t>8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Arial" charset="0"/>
              </a:rPr>
              <a:t>+ 6 &gt; 12 </a:t>
            </a:r>
            <a:endParaRPr lang="en-US" sz="3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cs typeface="Arial" charset="0"/>
            </a:endParaRPr>
          </a:p>
          <a:p>
            <a:pPr lvl="0"/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Arial" charset="0"/>
              </a:rPr>
              <a:t>	</a:t>
            </a:r>
            <a:r>
              <a:rPr lang="en-US" sz="3000" b="1" dirty="0" smtClean="0">
                <a:ln w="11430"/>
                <a:solidFill>
                  <a:srgbClr val="000000"/>
                </a:solidFill>
                <a:latin typeface="+mn-lt"/>
                <a:ea typeface="+mn-ea"/>
                <a:cs typeface="Arial" charset="0"/>
              </a:rPr>
              <a:t>14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Arial" charset="0"/>
              </a:rPr>
              <a:t> &gt; 12</a:t>
            </a:r>
          </a:p>
          <a:p>
            <a:pPr lvl="0"/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+mn-lt"/>
              <a:ea typeface="Cambria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6" name="Objective"/>
          <p:cNvSpPr txBox="1"/>
          <p:nvPr/>
        </p:nvSpPr>
        <p:spPr>
          <a:xfrm>
            <a:off x="5891909" y="3124200"/>
            <a:ext cx="2691342" cy="2286000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	</a:t>
            </a:r>
          </a:p>
          <a:p>
            <a:pPr lvl="0"/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2x + 6 &gt; 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12</a:t>
            </a:r>
          </a:p>
          <a:p>
            <a:pPr lvl="0"/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2(</a:t>
            </a:r>
            <a:r>
              <a:rPr lang="en-US" sz="30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6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) 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+ 6 &gt; 12 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  <a:p>
            <a:pPr lvl="0"/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    </a:t>
            </a:r>
            <a:r>
              <a:rPr lang="en-US" sz="30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12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+ 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6 &gt; 12 </a:t>
            </a:r>
            <a:endParaRPr lang="en-US" sz="3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  <a:p>
            <a:pPr lvl="0"/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	</a:t>
            </a:r>
            <a:r>
              <a:rPr lang="en-US" sz="30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18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 &gt; 12</a:t>
            </a:r>
          </a:p>
          <a:p>
            <a:pPr lvl="0"/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Cambria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7" name="Objective"/>
          <p:cNvSpPr txBox="1"/>
          <p:nvPr/>
        </p:nvSpPr>
        <p:spPr>
          <a:xfrm>
            <a:off x="1524000" y="5445944"/>
            <a:ext cx="1295400" cy="476251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3000" b="1" dirty="0" smtClean="0">
                <a:ln w="11430"/>
                <a:solidFill>
                  <a:srgbClr val="000000"/>
                </a:solidFill>
                <a:cs typeface="Arial" charset="0"/>
              </a:rPr>
              <a:t>False!</a:t>
            </a:r>
            <a:endParaRPr lang="en-US" sz="3000" b="1" dirty="0" smtClean="0">
              <a:ln w="11430"/>
              <a:solidFill>
                <a:srgbClr val="000000"/>
              </a:solidFill>
              <a:latin typeface="+mn-lt"/>
              <a:ea typeface="+mn-ea"/>
              <a:cs typeface="Arial" charset="0"/>
            </a:endParaRPr>
          </a:p>
          <a:p>
            <a:pPr lvl="0"/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+mn-lt"/>
              <a:ea typeface="Cambria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8" name="Objective"/>
          <p:cNvSpPr txBox="1"/>
          <p:nvPr/>
        </p:nvSpPr>
        <p:spPr>
          <a:xfrm>
            <a:off x="4343400" y="5408699"/>
            <a:ext cx="1295400" cy="476251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3000" b="1" dirty="0" smtClean="0">
                <a:ln w="11430"/>
                <a:solidFill>
                  <a:srgbClr val="000000"/>
                </a:solidFill>
                <a:cs typeface="Arial" charset="0"/>
              </a:rPr>
              <a:t>True!</a:t>
            </a:r>
            <a:endParaRPr lang="en-US" sz="3000" b="1" dirty="0" smtClean="0">
              <a:ln w="11430"/>
              <a:solidFill>
                <a:srgbClr val="000000"/>
              </a:solidFill>
              <a:latin typeface="+mn-lt"/>
              <a:ea typeface="+mn-ea"/>
              <a:cs typeface="Arial" charset="0"/>
            </a:endParaRPr>
          </a:p>
          <a:p>
            <a:pPr lvl="0"/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+mn-lt"/>
              <a:ea typeface="Cambria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0" name="Objective"/>
          <p:cNvSpPr txBox="1"/>
          <p:nvPr/>
        </p:nvSpPr>
        <p:spPr>
          <a:xfrm>
            <a:off x="7086600" y="5355577"/>
            <a:ext cx="1295400" cy="476251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3000" b="1" dirty="0" smtClean="0">
                <a:ln w="11430"/>
                <a:solidFill>
                  <a:srgbClr val="000000"/>
                </a:solidFill>
                <a:cs typeface="Arial" charset="0"/>
              </a:rPr>
              <a:t>True!</a:t>
            </a:r>
            <a:endParaRPr lang="en-US" sz="3000" b="1" dirty="0" smtClean="0">
              <a:ln w="11430"/>
              <a:solidFill>
                <a:srgbClr val="000000"/>
              </a:solidFill>
              <a:latin typeface="+mn-lt"/>
              <a:ea typeface="+mn-ea"/>
              <a:cs typeface="Arial" charset="0"/>
            </a:endParaRPr>
          </a:p>
          <a:p>
            <a:pPr lvl="0"/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+mn-lt"/>
              <a:ea typeface="Cambria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228600" y="5612765"/>
            <a:ext cx="7233154" cy="822960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The values 4 and 6 make the inequality true!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1" name="Horizontal Scroll 20"/>
          <p:cNvSpPr/>
          <p:nvPr/>
        </p:nvSpPr>
        <p:spPr>
          <a:xfrm>
            <a:off x="5539820" y="2362200"/>
            <a:ext cx="3843867" cy="822960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Hint: Use substitution!</a:t>
            </a:r>
            <a:r>
              <a:rPr lang="en-US" sz="2800" b="1" dirty="0" smtClean="0">
                <a:solidFill>
                  <a:srgbClr val="000000"/>
                </a:solidFill>
                <a:sym typeface="Wingdings"/>
              </a:rPr>
              <a:t> 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C -0.00643 -0.02037 -0.0099 -0.04051 -0.01302 -0.06181 C -0.0125 -0.10463 -0.01615 -0.14792 -0.01111 -0.19005 C -0.00643 -0.23079 0.03229 -0.24468 0.05555 -0.24931 C 0.07899 -0.24537 0.10312 -0.24607 0.12587 -0.23704 C 0.13559 -0.23334 0.14253 -0.22176 0.15 -0.21227 C 0.17083 -0.18588 0.1835 -0.15162 0.19253 -0.11598 C 0.19184 -0.10787 0.1967 -0.09098 0.19062 -0.09144 C 0.16666 -0.09398 0.16701 -0.12894 0.16475 -0.14815 C 0.17725 -0.18195 0.20764 -0.21713 0.23507 -0.22963 C 0.24444 -0.23403 0.25486 -0.23473 0.26475 -0.23704 C 0.27587 -0.23542 0.28802 -0.23889 0.29809 -0.23218 C 0.32205 -0.2169 0.33889 -0.16783 0.35 -0.1382 C 0.35121 -0.12523 0.35486 -0.11158 0.35173 -0.09885 C 0.34184 -0.10209 0.33159 -0.10371 0.32222 -0.10857 C 0.30555 -0.11736 0.29548 -0.14746 0.28698 -0.16551 C 0.27951 -0.20486 0.27048 -0.21783 0.28333 -0.25926 C 0.28385 -0.26158 0.29652 -0.26343 0.3 -0.26412 C 0.30729 -0.26019 0.31632 -0.25926 0.32222 -0.25185 C 0.34027 -0.22894 0.34965 -0.18102 0.35729 -0.1507 C 0.3585 -0.14005 0.36076 -0.1294 0.36111 -0.11852 C 0.36146 -0.09977 0.36024 -0.08079 0.3592 -0.06181 C 0.35798 -0.0419 0.33212 0.0037 0.32587 0.01736 C 0.31562 0.03889 0.29826 0.0831 0.27951 0.09143 C 0.26059 0.09953 0.25364 0.10162 0.23142 0.1037 C 0.21771 0.10277 0.20399 0.10416 0.19062 0.10115 C 0.18576 0.1 0.18177 0.0949 0.17777 0.09143 C 0.15885 0.075 0.14114 0.05856 0.12777 0.03449 C 0.12639 0.0294 0.1243 0.02477 0.12396 0.01967 C 0.12326 0.01296 0.12448 0.00555 0.12222 2.96296E-6 C 0.12083 -0.00301 0.11718 -0.00185 0.11475 -0.00255 C 0.07691 -0.00116 0.04097 0.00301 0.00364 2.96296E-6 C 0.00243 -0.00348 -0.00104 -0.00648 3.05556E-6 -0.00996 C 0.00052 -0.0125 0.00555 -0.01019 0.00555 -0.00741 C 0.00555 -0.00394 0.00173 -0.00255 3.05556E-6 2.96296E-6 Z " pathEditMode="relative" rAng="0" ptsTypes="fffffffffffffffffffffffffffffffffff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22" grpId="0" animBg="1"/>
      <p:bldP spid="21" grpId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age Title"/>
          <p:cNvSpPr>
            <a:spLocks noGrp="1"/>
          </p:cNvSpPr>
          <p:nvPr>
            <p:ph type="title" idx="4294967295"/>
          </p:nvPr>
        </p:nvSpPr>
        <p:spPr>
          <a:xfrm>
            <a:off x="152400" y="127000"/>
            <a:ext cx="8229600" cy="639763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ea typeface="ＭＳ Ｐゴシック" charset="-128"/>
              </a:rPr>
              <a:t>Launch</a:t>
            </a:r>
          </a:p>
        </p:txBody>
      </p:sp>
      <p:sp>
        <p:nvSpPr>
          <p:cNvPr id="4" name="Agenda Link">
            <a:hlinkClick r:id="rId3" action="ppaction://hlinksldjump"/>
          </p:cNvPr>
          <p:cNvSpPr txBox="1"/>
          <p:nvPr/>
        </p:nvSpPr>
        <p:spPr>
          <a:xfrm>
            <a:off x="7696200" y="6016625"/>
            <a:ext cx="1016000" cy="4191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3725B54C-F44E-4EB9-BDCB-F247EC3CCF5F}" type="slidenum">
              <a:rPr lang="en-US" smtClean="0">
                <a:solidFill>
                  <a:schemeClr val="bg1"/>
                </a:solidFill>
              </a:rPr>
              <a:pPr algn="ctr" eaLnBrk="1" hangingPunct="1"/>
              <a:t>3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6" name="White Background"/>
          <p:cNvSpPr>
            <a:spLocks noChangeArrowheads="1"/>
          </p:cNvSpPr>
          <p:nvPr/>
        </p:nvSpPr>
        <p:spPr bwMode="auto">
          <a:xfrm>
            <a:off x="228600" y="881063"/>
            <a:ext cx="8686800" cy="4910137"/>
          </a:xfrm>
          <a:prstGeom prst="roundRect">
            <a:avLst>
              <a:gd name="adj" fmla="val 795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609600" y="6413500"/>
            <a:ext cx="7402513" cy="387350"/>
            <a:chOff x="609600" y="6414018"/>
            <a:chExt cx="7401771" cy="386725"/>
          </a:xfrm>
        </p:grpSpPr>
        <p:pic>
          <p:nvPicPr>
            <p:cNvPr id="22535" name="Picture 2" descr="blu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6419332"/>
              <a:ext cx="1828800" cy="36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4" descr="r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847" flipV="1">
              <a:off x="6182571" y="6414018"/>
              <a:ext cx="1828800" cy="3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6" descr="black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435574"/>
              <a:ext cx="1828800" cy="36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Page Title"/>
          <p:cNvSpPr txBox="1">
            <a:spLocks/>
          </p:cNvSpPr>
          <p:nvPr/>
        </p:nvSpPr>
        <p:spPr bwMode="auto">
          <a:xfrm>
            <a:off x="423333" y="766763"/>
            <a:ext cx="8475133" cy="152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ＭＳ Ｐゴシック" charset="-128"/>
              </a:rPr>
              <a:t>Let’s go for a 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ＭＳ Ｐゴシック" charset="-128"/>
              </a:rPr>
              <a:t>ride: 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ＭＳ Ｐゴシック" charset="-128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990600"/>
            <a:ext cx="5410200" cy="40524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4876800"/>
            <a:ext cx="5562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   Are you ready?!?!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age Title"/>
          <p:cNvSpPr>
            <a:spLocks noGrp="1"/>
          </p:cNvSpPr>
          <p:nvPr>
            <p:ph type="title" idx="4294967295"/>
          </p:nvPr>
        </p:nvSpPr>
        <p:spPr>
          <a:xfrm>
            <a:off x="152400" y="127000"/>
            <a:ext cx="8229600" cy="639763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ea typeface="ＭＳ Ｐゴシック" charset="-128"/>
              </a:rPr>
              <a:t>Launch Continued:  Pair-Share</a:t>
            </a:r>
          </a:p>
        </p:txBody>
      </p:sp>
      <p:sp>
        <p:nvSpPr>
          <p:cNvPr id="4" name="Agenda Link">
            <a:hlinkClick r:id="rId3" action="ppaction://hlinksldjump"/>
          </p:cNvPr>
          <p:cNvSpPr txBox="1"/>
          <p:nvPr/>
        </p:nvSpPr>
        <p:spPr>
          <a:xfrm>
            <a:off x="7696200" y="6016625"/>
            <a:ext cx="1016000" cy="4191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3725B54C-F44E-4EB9-BDCB-F247EC3CCF5F}" type="slidenum">
              <a:rPr lang="en-US" smtClean="0">
                <a:solidFill>
                  <a:schemeClr val="bg1"/>
                </a:solidFill>
              </a:rPr>
              <a:pPr algn="ctr" eaLnBrk="1" hangingPunct="1"/>
              <a:t>4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6" name="White Background"/>
          <p:cNvSpPr>
            <a:spLocks noChangeArrowheads="1"/>
          </p:cNvSpPr>
          <p:nvPr/>
        </p:nvSpPr>
        <p:spPr bwMode="auto">
          <a:xfrm>
            <a:off x="228600" y="881063"/>
            <a:ext cx="8686800" cy="4910137"/>
          </a:xfrm>
          <a:prstGeom prst="roundRect">
            <a:avLst>
              <a:gd name="adj" fmla="val 795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609600" y="6413500"/>
            <a:ext cx="7402513" cy="387350"/>
            <a:chOff x="609600" y="6414018"/>
            <a:chExt cx="7401771" cy="386725"/>
          </a:xfrm>
        </p:grpSpPr>
        <p:pic>
          <p:nvPicPr>
            <p:cNvPr id="22535" name="Picture 2" descr="blu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6419332"/>
              <a:ext cx="1828800" cy="36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4" descr="r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847" flipV="1">
              <a:off x="6182571" y="6414018"/>
              <a:ext cx="1828800" cy="3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6" descr="black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435574"/>
              <a:ext cx="1828800" cy="36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Page Title"/>
          <p:cNvSpPr txBox="1">
            <a:spLocks/>
          </p:cNvSpPr>
          <p:nvPr/>
        </p:nvSpPr>
        <p:spPr bwMode="auto">
          <a:xfrm>
            <a:off x="423333" y="766763"/>
            <a:ext cx="8475133" cy="152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400" b="1" dirty="0" smtClean="0"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457" y="928192"/>
            <a:ext cx="570653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Mei and Erika are at Six Flags with their families.  They see the following sign in front the Dropping Dragon Roller Coaster.  Mei </a:t>
            </a:r>
            <a:r>
              <a:rPr lang="en-US" sz="2600" b="1" dirty="0"/>
              <a:t>is 56 inches tall and Erika is 49 inches tall.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687285"/>
            <a:ext cx="2819400" cy="2111829"/>
          </a:xfrm>
          <a:prstGeom prst="rect">
            <a:avLst/>
          </a:prstGeom>
        </p:spPr>
      </p:pic>
      <p:sp>
        <p:nvSpPr>
          <p:cNvPr id="18" name="Parallelogram 17"/>
          <p:cNvSpPr/>
          <p:nvPr/>
        </p:nvSpPr>
        <p:spPr>
          <a:xfrm>
            <a:off x="3932294" y="4114800"/>
            <a:ext cx="822960" cy="1499982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28004" y="2743200"/>
            <a:ext cx="3031540" cy="19190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Your height must be       </a:t>
            </a:r>
            <a:r>
              <a:rPr lang="en-US" sz="2600" b="1" dirty="0" smtClean="0">
                <a:solidFill>
                  <a:schemeClr val="tx1"/>
                </a:solidFill>
              </a:rPr>
              <a:t>greater than </a:t>
            </a:r>
            <a:r>
              <a:rPr lang="en-US" sz="2600" b="1" dirty="0">
                <a:solidFill>
                  <a:schemeClr val="tx1"/>
                </a:solidFill>
              </a:rPr>
              <a:t>50 inches to ride the Dropping Dragon! </a:t>
            </a:r>
          </a:p>
        </p:txBody>
      </p:sp>
    </p:spTree>
    <p:extLst>
      <p:ext uri="{BB962C8B-B14F-4D97-AF65-F5344CB8AC3E}">
        <p14:creationId xmlns:p14="http://schemas.microsoft.com/office/powerpoint/2010/main" val="30644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age Title"/>
          <p:cNvSpPr>
            <a:spLocks noGrp="1"/>
          </p:cNvSpPr>
          <p:nvPr>
            <p:ph type="title" idx="4294967295"/>
          </p:nvPr>
        </p:nvSpPr>
        <p:spPr>
          <a:xfrm>
            <a:off x="152400" y="127000"/>
            <a:ext cx="8229600" cy="639763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ea typeface="ＭＳ Ｐゴシック" charset="-128"/>
              </a:rPr>
              <a:t>Launch Continued:</a:t>
            </a:r>
          </a:p>
        </p:txBody>
      </p:sp>
      <p:sp>
        <p:nvSpPr>
          <p:cNvPr id="4" name="Agenda Link">
            <a:hlinkClick r:id="rId3" action="ppaction://hlinksldjump"/>
          </p:cNvPr>
          <p:cNvSpPr txBox="1"/>
          <p:nvPr/>
        </p:nvSpPr>
        <p:spPr>
          <a:xfrm>
            <a:off x="7696200" y="6016625"/>
            <a:ext cx="1016000" cy="4191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3725B54C-F44E-4EB9-BDCB-F247EC3CCF5F}" type="slidenum">
              <a:rPr lang="en-US" smtClean="0">
                <a:solidFill>
                  <a:schemeClr val="bg1"/>
                </a:solidFill>
              </a:rPr>
              <a:pPr algn="ctr" eaLnBrk="1" hangingPunct="1"/>
              <a:t>5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6" name="White Background"/>
          <p:cNvSpPr>
            <a:spLocks noChangeArrowheads="1"/>
          </p:cNvSpPr>
          <p:nvPr/>
        </p:nvSpPr>
        <p:spPr bwMode="auto">
          <a:xfrm>
            <a:off x="228600" y="881063"/>
            <a:ext cx="8686800" cy="4910137"/>
          </a:xfrm>
          <a:prstGeom prst="roundRect">
            <a:avLst>
              <a:gd name="adj" fmla="val 795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609600" y="6413500"/>
            <a:ext cx="7402513" cy="387350"/>
            <a:chOff x="609600" y="6414018"/>
            <a:chExt cx="7401771" cy="386725"/>
          </a:xfrm>
        </p:grpSpPr>
        <p:pic>
          <p:nvPicPr>
            <p:cNvPr id="22535" name="Picture 2" descr="blu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6419332"/>
              <a:ext cx="1828800" cy="36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4" descr="r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847" flipV="1">
              <a:off x="6182571" y="6414018"/>
              <a:ext cx="1828800" cy="3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6" descr="black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435574"/>
              <a:ext cx="1828800" cy="36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Page Title"/>
          <p:cNvSpPr txBox="1">
            <a:spLocks/>
          </p:cNvSpPr>
          <p:nvPr/>
        </p:nvSpPr>
        <p:spPr bwMode="auto">
          <a:xfrm>
            <a:off x="423333" y="766763"/>
            <a:ext cx="8475133" cy="152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400" b="1" dirty="0" smtClean="0"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756" y="1066801"/>
            <a:ext cx="2571061" cy="1925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143000"/>
            <a:ext cx="55502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Who </a:t>
            </a:r>
            <a:r>
              <a:rPr lang="en-US" sz="2000" b="1" dirty="0"/>
              <a:t>will be able to go on the ride?  Why?</a:t>
            </a:r>
          </a:p>
          <a:p>
            <a:r>
              <a:rPr lang="en-US" sz="2000" b="1" dirty="0"/>
              <a:t> </a:t>
            </a:r>
            <a:endParaRPr lang="en-US" sz="2000" b="1" dirty="0" smtClean="0"/>
          </a:p>
          <a:p>
            <a:endParaRPr lang="en-US" sz="2000" b="1" dirty="0"/>
          </a:p>
          <a:p>
            <a:pPr lvl="0"/>
            <a:endParaRPr lang="en-US" sz="2000" b="1" dirty="0" smtClean="0"/>
          </a:p>
          <a:p>
            <a:pPr lvl="0"/>
            <a:r>
              <a:rPr lang="en-US" sz="2000" b="1" dirty="0" smtClean="0"/>
              <a:t>Who </a:t>
            </a:r>
            <a:r>
              <a:rPr lang="en-US" sz="2000" b="1" dirty="0"/>
              <a:t>will NOT be able to go on the ride?  Why not?</a:t>
            </a:r>
          </a:p>
          <a:p>
            <a:endParaRPr lang="en-US" sz="2000" b="1" dirty="0" smtClean="0"/>
          </a:p>
          <a:p>
            <a:r>
              <a:rPr lang="en-US" sz="2000" b="1" dirty="0"/>
              <a:t> </a:t>
            </a:r>
          </a:p>
          <a:p>
            <a:pPr lvl="0"/>
            <a:endParaRPr lang="en-US" sz="2000" b="1" dirty="0" smtClean="0"/>
          </a:p>
          <a:p>
            <a:pPr lvl="0"/>
            <a:r>
              <a:rPr lang="en-US" sz="2000" b="1" dirty="0" smtClean="0"/>
              <a:t>Miguel </a:t>
            </a:r>
            <a:r>
              <a:rPr lang="en-US" sz="2000" b="1" dirty="0"/>
              <a:t>also wants to go on the Dropping Dragon.  What is one height that he could be in order to ride the roller coaster?  </a:t>
            </a:r>
          </a:p>
        </p:txBody>
      </p:sp>
      <p:sp>
        <p:nvSpPr>
          <p:cNvPr id="17" name="Page Title"/>
          <p:cNvSpPr txBox="1">
            <a:spLocks/>
          </p:cNvSpPr>
          <p:nvPr/>
        </p:nvSpPr>
        <p:spPr bwMode="auto">
          <a:xfrm>
            <a:off x="567603" y="16002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Mei will be able to ride the Dropping Dragon </a:t>
            </a:r>
          </a:p>
          <a:p>
            <a:pPr algn="l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because she is taller than 50 inches.  </a:t>
            </a:r>
          </a:p>
        </p:txBody>
      </p:sp>
      <p:sp>
        <p:nvSpPr>
          <p:cNvPr id="18" name="Page Title"/>
          <p:cNvSpPr txBox="1">
            <a:spLocks/>
          </p:cNvSpPr>
          <p:nvPr/>
        </p:nvSpPr>
        <p:spPr bwMode="auto">
          <a:xfrm>
            <a:off x="530351" y="28194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Erika will be not able to ride the Dropping </a:t>
            </a:r>
          </a:p>
          <a:p>
            <a:pPr algn="l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Dragon because she is shorter than 50 inches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.  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6968067" y="4900818"/>
            <a:ext cx="822960" cy="1499982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83860" y="3594732"/>
            <a:ext cx="3031540" cy="19190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Your height must be       </a:t>
            </a:r>
            <a:r>
              <a:rPr lang="en-US" sz="2600" b="1" dirty="0" smtClean="0">
                <a:solidFill>
                  <a:schemeClr val="tx1"/>
                </a:solidFill>
              </a:rPr>
              <a:t>greater than </a:t>
            </a:r>
            <a:r>
              <a:rPr lang="en-US" sz="2600" b="1" dirty="0">
                <a:solidFill>
                  <a:schemeClr val="tx1"/>
                </a:solidFill>
              </a:rPr>
              <a:t>50 inches to ride the Dropping Dragon! </a:t>
            </a:r>
          </a:p>
        </p:txBody>
      </p:sp>
    </p:spTree>
    <p:extLst>
      <p:ext uri="{BB962C8B-B14F-4D97-AF65-F5344CB8AC3E}">
        <p14:creationId xmlns:p14="http://schemas.microsoft.com/office/powerpoint/2010/main" val="219541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age Title"/>
          <p:cNvSpPr>
            <a:spLocks noGrp="1"/>
          </p:cNvSpPr>
          <p:nvPr>
            <p:ph type="title" idx="4294967295"/>
          </p:nvPr>
        </p:nvSpPr>
        <p:spPr>
          <a:xfrm>
            <a:off x="152400" y="127000"/>
            <a:ext cx="8229600" cy="639763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ea typeface="ＭＳ Ｐゴシック" charset="-128"/>
              </a:rPr>
              <a:t>Launch Continued:  Pair-Share</a:t>
            </a:r>
          </a:p>
        </p:txBody>
      </p:sp>
      <p:sp>
        <p:nvSpPr>
          <p:cNvPr id="4" name="Agenda Link">
            <a:hlinkClick r:id="rId3" action="ppaction://hlinksldjump"/>
          </p:cNvPr>
          <p:cNvSpPr txBox="1"/>
          <p:nvPr/>
        </p:nvSpPr>
        <p:spPr>
          <a:xfrm>
            <a:off x="7696200" y="6016625"/>
            <a:ext cx="1016000" cy="4191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3725B54C-F44E-4EB9-BDCB-F247EC3CCF5F}" type="slidenum">
              <a:rPr lang="en-US" smtClean="0">
                <a:solidFill>
                  <a:schemeClr val="bg1"/>
                </a:solidFill>
              </a:rPr>
              <a:pPr algn="ctr" eaLnBrk="1" hangingPunct="1"/>
              <a:t>6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6" name="White Background"/>
          <p:cNvSpPr>
            <a:spLocks noChangeArrowheads="1"/>
          </p:cNvSpPr>
          <p:nvPr/>
        </p:nvSpPr>
        <p:spPr bwMode="auto">
          <a:xfrm>
            <a:off x="228600" y="881063"/>
            <a:ext cx="8686800" cy="4910137"/>
          </a:xfrm>
          <a:prstGeom prst="roundRect">
            <a:avLst>
              <a:gd name="adj" fmla="val 795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609600" y="6413500"/>
            <a:ext cx="7402513" cy="387350"/>
            <a:chOff x="609600" y="6414018"/>
            <a:chExt cx="7401771" cy="386725"/>
          </a:xfrm>
        </p:grpSpPr>
        <p:pic>
          <p:nvPicPr>
            <p:cNvPr id="22535" name="Picture 2" descr="blu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6419332"/>
              <a:ext cx="1828800" cy="36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4" descr="r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847" flipV="1">
              <a:off x="6182571" y="6414018"/>
              <a:ext cx="1828800" cy="3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6" descr="black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435574"/>
              <a:ext cx="1828800" cy="36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Page Title"/>
          <p:cNvSpPr txBox="1">
            <a:spLocks/>
          </p:cNvSpPr>
          <p:nvPr/>
        </p:nvSpPr>
        <p:spPr bwMode="auto">
          <a:xfrm>
            <a:off x="423333" y="766763"/>
            <a:ext cx="8475133" cy="152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400" b="1" dirty="0" smtClean="0"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457" y="928192"/>
            <a:ext cx="570653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Mei’s little brother, </a:t>
            </a:r>
            <a:r>
              <a:rPr lang="en-US" sz="2400" b="1" dirty="0" err="1" smtClean="0"/>
              <a:t>Sai</a:t>
            </a:r>
            <a:r>
              <a:rPr lang="en-US" sz="2400" b="1" dirty="0" smtClean="0"/>
              <a:t>, wants to go on the </a:t>
            </a:r>
            <a:r>
              <a:rPr lang="en-US" sz="2400" b="1" u="sng" dirty="0" smtClean="0"/>
              <a:t>Mini-Coaster</a:t>
            </a:r>
            <a:r>
              <a:rPr lang="en-US" sz="2400" b="1" dirty="0" smtClean="0"/>
              <a:t> ride. </a:t>
            </a:r>
            <a:r>
              <a:rPr lang="en-US" sz="2400" b="1" dirty="0" err="1" smtClean="0"/>
              <a:t>Sai</a:t>
            </a:r>
            <a:r>
              <a:rPr lang="en-US" sz="2400" b="1" dirty="0" smtClean="0"/>
              <a:t> is 34 inches tall. Mei sees the following sign in front of the ride.  </a:t>
            </a:r>
          </a:p>
          <a:p>
            <a:r>
              <a:rPr lang="en-US" sz="2000" i="1" dirty="0" smtClean="0"/>
              <a:t>Can </a:t>
            </a:r>
            <a:r>
              <a:rPr lang="en-US" sz="2000" i="1" dirty="0" err="1" smtClean="0"/>
              <a:t>Sai</a:t>
            </a:r>
            <a:r>
              <a:rPr lang="en-US" sz="2000" i="1" dirty="0" smtClean="0"/>
              <a:t> go on the Mini-Coaster?  Why or why not?</a:t>
            </a:r>
          </a:p>
          <a:p>
            <a:endParaRPr lang="en-US" sz="2400" i="1" dirty="0" smtClean="0"/>
          </a:p>
          <a:p>
            <a:endParaRPr lang="en-US" sz="2000" i="1" dirty="0" smtClean="0"/>
          </a:p>
          <a:p>
            <a:r>
              <a:rPr lang="en-US" sz="2000" i="1" dirty="0" smtClean="0"/>
              <a:t>Can Mei go on the ride with him? Why or why not? </a:t>
            </a:r>
          </a:p>
          <a:p>
            <a:endParaRPr lang="en-US" sz="2400" i="1" dirty="0"/>
          </a:p>
          <a:p>
            <a:endParaRPr lang="en-US" sz="2000" i="1" dirty="0"/>
          </a:p>
          <a:p>
            <a:r>
              <a:rPr lang="en-US" sz="2000" i="1" dirty="0" smtClean="0"/>
              <a:t>Erika’s </a:t>
            </a:r>
            <a:r>
              <a:rPr lang="en-US" sz="2000" i="1" dirty="0"/>
              <a:t>little brother, </a:t>
            </a:r>
            <a:r>
              <a:rPr lang="en-US" sz="2000" i="1" dirty="0" smtClean="0"/>
              <a:t>Nick, wants to go on the Mini-Coaster.  What is one height that he could be to go on this ride?</a:t>
            </a:r>
            <a:endParaRPr lang="en-US" sz="2000" i="1" dirty="0"/>
          </a:p>
        </p:txBody>
      </p:sp>
      <p:sp>
        <p:nvSpPr>
          <p:cNvPr id="17" name="Parallelogram 16"/>
          <p:cNvSpPr/>
          <p:nvPr/>
        </p:nvSpPr>
        <p:spPr>
          <a:xfrm>
            <a:off x="7096220" y="1852818"/>
            <a:ext cx="822960" cy="1499982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88286" y="860397"/>
            <a:ext cx="2727114" cy="1919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Your height must be less than 50 inches tall to ride the Mini-Coaster! </a:t>
            </a:r>
            <a:endParaRPr lang="en-US" sz="2600" b="1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0" y="4038600"/>
            <a:ext cx="1489320" cy="1613430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5714460" y="3048000"/>
            <a:ext cx="1981740" cy="1140869"/>
          </a:xfrm>
          <a:prstGeom prst="wedgeEllipseCallout">
            <a:avLst>
              <a:gd name="adj1" fmla="val 38956"/>
              <a:gd name="adj2" fmla="val 60829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Mei is 56 inches tall.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3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age Title"/>
          <p:cNvSpPr>
            <a:spLocks noGrp="1"/>
          </p:cNvSpPr>
          <p:nvPr>
            <p:ph type="title" idx="4294967295"/>
          </p:nvPr>
        </p:nvSpPr>
        <p:spPr>
          <a:xfrm>
            <a:off x="152400" y="127000"/>
            <a:ext cx="8229600" cy="639763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ea typeface="ＭＳ Ｐゴシック" charset="-128"/>
              </a:rPr>
              <a:t>Launch Continued:  Pair-Share</a:t>
            </a:r>
          </a:p>
        </p:txBody>
      </p:sp>
      <p:sp>
        <p:nvSpPr>
          <p:cNvPr id="4" name="Agenda Link">
            <a:hlinkClick r:id="rId3" action="ppaction://hlinksldjump"/>
          </p:cNvPr>
          <p:cNvSpPr txBox="1"/>
          <p:nvPr/>
        </p:nvSpPr>
        <p:spPr>
          <a:xfrm>
            <a:off x="7696200" y="6016625"/>
            <a:ext cx="1016000" cy="4191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3725B54C-F44E-4EB9-BDCB-F247EC3CCF5F}" type="slidenum">
              <a:rPr lang="en-US" smtClean="0">
                <a:solidFill>
                  <a:schemeClr val="bg1"/>
                </a:solidFill>
              </a:rPr>
              <a:pPr algn="ctr" eaLnBrk="1" hangingPunct="1"/>
              <a:t>7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6" name="White Background"/>
          <p:cNvSpPr>
            <a:spLocks noChangeArrowheads="1"/>
          </p:cNvSpPr>
          <p:nvPr/>
        </p:nvSpPr>
        <p:spPr bwMode="auto">
          <a:xfrm>
            <a:off x="228600" y="881063"/>
            <a:ext cx="8686800" cy="4910137"/>
          </a:xfrm>
          <a:prstGeom prst="roundRect">
            <a:avLst>
              <a:gd name="adj" fmla="val 795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609600" y="6413500"/>
            <a:ext cx="7402513" cy="387350"/>
            <a:chOff x="609600" y="6414018"/>
            <a:chExt cx="7401771" cy="386725"/>
          </a:xfrm>
        </p:grpSpPr>
        <p:pic>
          <p:nvPicPr>
            <p:cNvPr id="22535" name="Picture 2" descr="blu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6419332"/>
              <a:ext cx="1828800" cy="36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4" descr="r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847" flipV="1">
              <a:off x="6182571" y="6414018"/>
              <a:ext cx="1828800" cy="3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6" descr="black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435574"/>
              <a:ext cx="1828800" cy="36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Page Title"/>
          <p:cNvSpPr txBox="1">
            <a:spLocks/>
          </p:cNvSpPr>
          <p:nvPr/>
        </p:nvSpPr>
        <p:spPr bwMode="auto">
          <a:xfrm>
            <a:off x="423333" y="766763"/>
            <a:ext cx="8475133" cy="152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400" b="1" dirty="0" smtClean="0"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457" y="928192"/>
            <a:ext cx="570653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Mei’s little brother, </a:t>
            </a:r>
            <a:r>
              <a:rPr lang="en-US" sz="2400" b="1" dirty="0" err="1" smtClean="0"/>
              <a:t>Sai</a:t>
            </a:r>
            <a:r>
              <a:rPr lang="en-US" sz="2400" b="1" dirty="0" smtClean="0"/>
              <a:t>, wants to go on the </a:t>
            </a:r>
            <a:r>
              <a:rPr lang="en-US" sz="2400" b="1" u="sng" dirty="0" smtClean="0"/>
              <a:t>Mini-Coaster</a:t>
            </a:r>
            <a:r>
              <a:rPr lang="en-US" sz="2400" b="1" dirty="0" smtClean="0"/>
              <a:t> ride. </a:t>
            </a:r>
            <a:r>
              <a:rPr lang="en-US" sz="2400" b="1" dirty="0" err="1" smtClean="0"/>
              <a:t>Sai</a:t>
            </a:r>
            <a:r>
              <a:rPr lang="en-US" sz="2400" b="1" dirty="0" smtClean="0"/>
              <a:t> is 34 inches tall. Mei </a:t>
            </a:r>
            <a:r>
              <a:rPr lang="en-US" sz="2400" b="1" dirty="0"/>
              <a:t>sees the following sign in front of the ride. </a:t>
            </a:r>
            <a:r>
              <a:rPr lang="en-US" sz="2000" i="1" dirty="0" smtClean="0"/>
              <a:t>Can </a:t>
            </a:r>
            <a:r>
              <a:rPr lang="en-US" sz="2000" i="1" dirty="0" err="1" smtClean="0"/>
              <a:t>Sai</a:t>
            </a:r>
            <a:r>
              <a:rPr lang="en-US" sz="2000" i="1" dirty="0" smtClean="0"/>
              <a:t> go on the Mini-Coaster?  Why or why not?</a:t>
            </a:r>
          </a:p>
          <a:p>
            <a:endParaRPr lang="en-US" sz="2400" i="1" dirty="0" smtClean="0"/>
          </a:p>
          <a:p>
            <a:endParaRPr lang="en-US" sz="2000" i="1" dirty="0" smtClean="0"/>
          </a:p>
          <a:p>
            <a:r>
              <a:rPr lang="en-US" sz="2000" i="1" dirty="0" smtClean="0"/>
              <a:t>Can Mei go on the ride with him? Why or why not? </a:t>
            </a:r>
          </a:p>
          <a:p>
            <a:endParaRPr lang="en-US" sz="2400" i="1" dirty="0"/>
          </a:p>
          <a:p>
            <a:endParaRPr lang="en-US" sz="2000" i="1" dirty="0"/>
          </a:p>
          <a:p>
            <a:r>
              <a:rPr lang="en-US" sz="2000" i="1" dirty="0" smtClean="0"/>
              <a:t>Erika’s </a:t>
            </a:r>
            <a:r>
              <a:rPr lang="en-US" sz="2000" i="1" dirty="0"/>
              <a:t>little brother, </a:t>
            </a:r>
            <a:r>
              <a:rPr lang="en-US" sz="2000" i="1" dirty="0" smtClean="0"/>
              <a:t>Nick, wants to go on the Mini-Coaster.  What is one height that he could be to go on this ride?</a:t>
            </a:r>
            <a:endParaRPr lang="en-US" sz="2000" i="1" dirty="0"/>
          </a:p>
        </p:txBody>
      </p:sp>
      <p:sp>
        <p:nvSpPr>
          <p:cNvPr id="14" name="Page Title"/>
          <p:cNvSpPr txBox="1">
            <a:spLocks/>
          </p:cNvSpPr>
          <p:nvPr/>
        </p:nvSpPr>
        <p:spPr bwMode="auto">
          <a:xfrm>
            <a:off x="503767" y="2338919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Sai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can go on the Mini-Coaster because he</a:t>
            </a:r>
          </a:p>
          <a:p>
            <a:pPr algn="l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is shorter than 50 inches.  </a:t>
            </a:r>
          </a:p>
        </p:txBody>
      </p:sp>
      <p:sp>
        <p:nvSpPr>
          <p:cNvPr id="16" name="Page Title"/>
          <p:cNvSpPr txBox="1">
            <a:spLocks/>
          </p:cNvSpPr>
          <p:nvPr/>
        </p:nvSpPr>
        <p:spPr bwMode="auto">
          <a:xfrm>
            <a:off x="588991" y="3365061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Mei can NOT go on the Mini-Coaster because she</a:t>
            </a:r>
          </a:p>
          <a:p>
            <a:pPr algn="l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is taller than 50 inches.  </a:t>
            </a:r>
          </a:p>
        </p:txBody>
      </p:sp>
      <p:sp>
        <p:nvSpPr>
          <p:cNvPr id="18" name="Parallelogram 17"/>
          <p:cNvSpPr/>
          <p:nvPr/>
        </p:nvSpPr>
        <p:spPr>
          <a:xfrm>
            <a:off x="7096220" y="1852818"/>
            <a:ext cx="822960" cy="1499982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88286" y="860397"/>
            <a:ext cx="2727114" cy="1919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Your height must be less than 50 inches tall to ride the Mini-Coaster! 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5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age Title"/>
          <p:cNvSpPr>
            <a:spLocks noGrp="1"/>
          </p:cNvSpPr>
          <p:nvPr>
            <p:ph type="title" idx="4294967295"/>
          </p:nvPr>
        </p:nvSpPr>
        <p:spPr>
          <a:xfrm>
            <a:off x="152400" y="127000"/>
            <a:ext cx="8229600" cy="639763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ea typeface="ＭＳ Ｐゴシック" charset="-128"/>
              </a:rPr>
              <a:t>Launch Continued:  Turn and Talk </a:t>
            </a:r>
          </a:p>
        </p:txBody>
      </p:sp>
      <p:sp>
        <p:nvSpPr>
          <p:cNvPr id="4" name="Agenda Link">
            <a:hlinkClick r:id="rId3" action="ppaction://hlinksldjump"/>
          </p:cNvPr>
          <p:cNvSpPr txBox="1"/>
          <p:nvPr/>
        </p:nvSpPr>
        <p:spPr>
          <a:xfrm>
            <a:off x="7696200" y="6016625"/>
            <a:ext cx="1016000" cy="4191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3725B54C-F44E-4EB9-BDCB-F247EC3CCF5F}" type="slidenum">
              <a:rPr lang="en-US" smtClean="0">
                <a:solidFill>
                  <a:schemeClr val="bg1"/>
                </a:solidFill>
              </a:rPr>
              <a:pPr algn="ctr" eaLnBrk="1" hangingPunct="1"/>
              <a:t>8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6" name="White Background"/>
          <p:cNvSpPr>
            <a:spLocks noChangeArrowheads="1"/>
          </p:cNvSpPr>
          <p:nvPr/>
        </p:nvSpPr>
        <p:spPr bwMode="auto">
          <a:xfrm>
            <a:off x="228600" y="881063"/>
            <a:ext cx="8686800" cy="4910137"/>
          </a:xfrm>
          <a:prstGeom prst="roundRect">
            <a:avLst>
              <a:gd name="adj" fmla="val 795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609600" y="6413500"/>
            <a:ext cx="7402513" cy="387350"/>
            <a:chOff x="609600" y="6414018"/>
            <a:chExt cx="7401771" cy="386725"/>
          </a:xfrm>
        </p:grpSpPr>
        <p:pic>
          <p:nvPicPr>
            <p:cNvPr id="22535" name="Picture 2" descr="blu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6419332"/>
              <a:ext cx="1828800" cy="36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4" descr="r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847" flipV="1">
              <a:off x="6182571" y="6414018"/>
              <a:ext cx="1828800" cy="3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6" descr="black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435574"/>
              <a:ext cx="1828800" cy="36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Page Title"/>
          <p:cNvSpPr txBox="1">
            <a:spLocks/>
          </p:cNvSpPr>
          <p:nvPr/>
        </p:nvSpPr>
        <p:spPr bwMode="auto">
          <a:xfrm>
            <a:off x="423333" y="766763"/>
            <a:ext cx="8475133" cy="152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400" b="1" dirty="0" smtClean="0"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457" y="914400"/>
            <a:ext cx="8301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Compare the two signs for the Dropping Dragon and the Mini-Coaster.</a:t>
            </a:r>
            <a:endParaRPr lang="en-US" sz="3000" b="1" i="1" dirty="0"/>
          </a:p>
          <a:p>
            <a:pPr marL="457200" indent="-457200">
              <a:buFont typeface="Arial"/>
              <a:buChar char="•"/>
            </a:pPr>
            <a:r>
              <a:rPr lang="en-US" sz="3000" i="1" dirty="0" smtClean="0"/>
              <a:t>Explain 1 similarity to your partner</a:t>
            </a:r>
          </a:p>
          <a:p>
            <a:pPr marL="457200" indent="-457200">
              <a:buFont typeface="Arial"/>
              <a:buChar char="•"/>
            </a:pPr>
            <a:r>
              <a:rPr lang="en-US" sz="3000" i="1" dirty="0" smtClean="0"/>
              <a:t>Explain 1 difference to your partner</a:t>
            </a:r>
            <a:endParaRPr lang="en-US" sz="3000" i="1" dirty="0"/>
          </a:p>
        </p:txBody>
      </p:sp>
      <p:sp>
        <p:nvSpPr>
          <p:cNvPr id="16" name="Parallelogram 15"/>
          <p:cNvSpPr/>
          <p:nvPr/>
        </p:nvSpPr>
        <p:spPr>
          <a:xfrm>
            <a:off x="5936184" y="4267200"/>
            <a:ext cx="822960" cy="1499982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Parallelogram 16"/>
          <p:cNvSpPr/>
          <p:nvPr/>
        </p:nvSpPr>
        <p:spPr>
          <a:xfrm>
            <a:off x="2590609" y="4267200"/>
            <a:ext cx="822960" cy="1499982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29200" y="3124200"/>
            <a:ext cx="2727114" cy="1919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Your height must be less than 50 inches tall to ride the Mini-Coaster!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64260" y="3124200"/>
            <a:ext cx="3031540" cy="19190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Your height must be       </a:t>
            </a:r>
            <a:r>
              <a:rPr lang="en-US" sz="2600" b="1" dirty="0" smtClean="0">
                <a:solidFill>
                  <a:schemeClr val="tx1"/>
                </a:solidFill>
              </a:rPr>
              <a:t>greater than </a:t>
            </a:r>
            <a:r>
              <a:rPr lang="en-US" sz="2600" b="1" dirty="0">
                <a:solidFill>
                  <a:schemeClr val="tx1"/>
                </a:solidFill>
              </a:rPr>
              <a:t>50 inches to ride the Dropping Dragon! </a:t>
            </a:r>
          </a:p>
        </p:txBody>
      </p:sp>
    </p:spTree>
    <p:extLst>
      <p:ext uri="{BB962C8B-B14F-4D97-AF65-F5344CB8AC3E}">
        <p14:creationId xmlns:p14="http://schemas.microsoft.com/office/powerpoint/2010/main" val="133311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age Title"/>
          <p:cNvSpPr>
            <a:spLocks noGrp="1"/>
          </p:cNvSpPr>
          <p:nvPr>
            <p:ph type="title" idx="4294967295"/>
          </p:nvPr>
        </p:nvSpPr>
        <p:spPr>
          <a:xfrm>
            <a:off x="152400" y="127000"/>
            <a:ext cx="8229600" cy="639763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ea typeface="ＭＳ Ｐゴシック" charset="-128"/>
              </a:rPr>
              <a:t>Explore:</a:t>
            </a:r>
          </a:p>
        </p:txBody>
      </p:sp>
      <p:sp>
        <p:nvSpPr>
          <p:cNvPr id="4" name="Agenda Link">
            <a:hlinkClick r:id="rId3" action="ppaction://hlinksldjump"/>
          </p:cNvPr>
          <p:cNvSpPr txBox="1"/>
          <p:nvPr/>
        </p:nvSpPr>
        <p:spPr>
          <a:xfrm>
            <a:off x="7696200" y="6016625"/>
            <a:ext cx="1016000" cy="4191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3725B54C-F44E-4EB9-BDCB-F247EC3CCF5F}" type="slidenum">
              <a:rPr lang="en-US" smtClean="0">
                <a:solidFill>
                  <a:schemeClr val="bg1"/>
                </a:solidFill>
              </a:rPr>
              <a:pPr algn="ctr" eaLnBrk="1" hangingPunct="1"/>
              <a:t>9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6" name="White Background"/>
          <p:cNvSpPr>
            <a:spLocks noChangeArrowheads="1"/>
          </p:cNvSpPr>
          <p:nvPr/>
        </p:nvSpPr>
        <p:spPr bwMode="auto">
          <a:xfrm>
            <a:off x="211666" y="881063"/>
            <a:ext cx="8686800" cy="4910137"/>
          </a:xfrm>
          <a:prstGeom prst="roundRect">
            <a:avLst>
              <a:gd name="adj" fmla="val 795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609600" y="6413500"/>
            <a:ext cx="7402513" cy="387350"/>
            <a:chOff x="609600" y="6414018"/>
            <a:chExt cx="7401771" cy="386725"/>
          </a:xfrm>
        </p:grpSpPr>
        <p:pic>
          <p:nvPicPr>
            <p:cNvPr id="22535" name="Picture 2" descr="blu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6419332"/>
              <a:ext cx="1828800" cy="36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4" descr="r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847" flipV="1">
              <a:off x="6182571" y="6414018"/>
              <a:ext cx="1828800" cy="3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6" descr="black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435574"/>
              <a:ext cx="1828800" cy="36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Page Title"/>
          <p:cNvSpPr txBox="1">
            <a:spLocks/>
          </p:cNvSpPr>
          <p:nvPr/>
        </p:nvSpPr>
        <p:spPr bwMode="auto">
          <a:xfrm>
            <a:off x="423333" y="766763"/>
            <a:ext cx="8475133" cy="152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400" b="1" dirty="0" smtClean="0"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457" y="928192"/>
            <a:ext cx="830138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/>
              <a:t>How can we represent this sign as a mathematic statement?</a:t>
            </a:r>
            <a:endParaRPr lang="en-US" sz="2500" b="1" i="1" dirty="0"/>
          </a:p>
        </p:txBody>
      </p:sp>
      <p:sp>
        <p:nvSpPr>
          <p:cNvPr id="19" name="Rectangle 18"/>
          <p:cNvSpPr/>
          <p:nvPr/>
        </p:nvSpPr>
        <p:spPr>
          <a:xfrm>
            <a:off x="3585816" y="1531203"/>
            <a:ext cx="8301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u="sng" dirty="0" smtClean="0"/>
              <a:t>Let’s Review:</a:t>
            </a:r>
            <a:endParaRPr lang="en-US" sz="3000" b="1" i="1" dirty="0"/>
          </a:p>
          <a:p>
            <a:r>
              <a:rPr lang="en-US" sz="2400" dirty="0" smtClean="0"/>
              <a:t>What is a </a:t>
            </a:r>
            <a:r>
              <a:rPr lang="en-US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variable</a:t>
            </a:r>
            <a:r>
              <a:rPr lang="en-US" sz="2400" dirty="0" smtClean="0"/>
              <a:t>?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57600" y="2438400"/>
            <a:ext cx="44196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variable</a:t>
            </a:r>
            <a:r>
              <a:rPr lang="en-US" sz="2400" dirty="0"/>
              <a:t> </a:t>
            </a:r>
            <a:r>
              <a:rPr lang="en-US" sz="2400" dirty="0" smtClean="0"/>
              <a:t>is a symbol that Is used to represent an unknown number. </a:t>
            </a:r>
          </a:p>
        </p:txBody>
      </p:sp>
      <p:sp>
        <p:nvSpPr>
          <p:cNvPr id="23" name="Parallelogram 22"/>
          <p:cNvSpPr/>
          <p:nvPr/>
        </p:nvSpPr>
        <p:spPr>
          <a:xfrm>
            <a:off x="1295400" y="2743200"/>
            <a:ext cx="822960" cy="1499982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657600" y="3505200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An example of a </a:t>
            </a:r>
            <a:r>
              <a:rPr lang="en-US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variable</a:t>
            </a:r>
            <a:r>
              <a:rPr lang="en-US" sz="2400" dirty="0" smtClean="0"/>
              <a:t> is the letter x or y.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7816" y="4430524"/>
            <a:ext cx="830138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/>
              <a:t>In the sign above, what number is unknown?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5060" y="1593707"/>
            <a:ext cx="3031540" cy="19190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Your height must be       greater than 50 inches to ride the Dropping Dragon! 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400" y="4811524"/>
            <a:ext cx="830138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  <a:t>The person’s </a:t>
            </a: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</a:rPr>
              <a:t>height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  <a:t>!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7816" y="5181600"/>
            <a:ext cx="830138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  <a:t>We can use </a:t>
            </a: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  <a:t> to represent the unknown height of any rider!</a:t>
            </a:r>
          </a:p>
        </p:txBody>
      </p:sp>
    </p:spTree>
    <p:extLst>
      <p:ext uri="{BB962C8B-B14F-4D97-AF65-F5344CB8AC3E}">
        <p14:creationId xmlns:p14="http://schemas.microsoft.com/office/powerpoint/2010/main" val="119240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6237</TotalTime>
  <Words>1182</Words>
  <Application>Microsoft Office PowerPoint</Application>
  <PresentationFormat>On-screen Show (4:3)</PresentationFormat>
  <Paragraphs>229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Warm Up</vt:lpstr>
      <vt:lpstr>Launch</vt:lpstr>
      <vt:lpstr>Launch Continued:  Pair-Share</vt:lpstr>
      <vt:lpstr>Launch Continued:</vt:lpstr>
      <vt:lpstr>Launch Continued:  Pair-Share</vt:lpstr>
      <vt:lpstr>Launch Continued:  Pair-Share</vt:lpstr>
      <vt:lpstr>Launch Continued:  Turn and Talk </vt:lpstr>
      <vt:lpstr>Explore:</vt:lpstr>
      <vt:lpstr>Explore:</vt:lpstr>
      <vt:lpstr>Explore:   What is an inequality? </vt:lpstr>
      <vt:lpstr>Explore:</vt:lpstr>
      <vt:lpstr>Explore:  You try!</vt:lpstr>
      <vt:lpstr>Explore:  </vt:lpstr>
      <vt:lpstr>Summary:  </vt:lpstr>
      <vt:lpstr>Practice:  </vt:lpstr>
      <vt:lpstr>Practice - Classwork</vt:lpstr>
      <vt:lpstr>Practice – Classwork 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Ulrich</dc:creator>
  <cp:lastModifiedBy>Susan</cp:lastModifiedBy>
  <cp:revision>567</cp:revision>
  <dcterms:created xsi:type="dcterms:W3CDTF">2011-04-11T01:27:46Z</dcterms:created>
  <dcterms:modified xsi:type="dcterms:W3CDTF">2015-02-03T23:27:08Z</dcterms:modified>
</cp:coreProperties>
</file>