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65" r:id="rId6"/>
    <p:sldId id="259" r:id="rId7"/>
    <p:sldId id="266" r:id="rId8"/>
    <p:sldId id="267" r:id="rId9"/>
    <p:sldId id="268" r:id="rId10"/>
    <p:sldId id="260" r:id="rId11"/>
    <p:sldId id="269" r:id="rId12"/>
    <p:sldId id="270" r:id="rId13"/>
    <p:sldId id="271" r:id="rId14"/>
    <p:sldId id="261" r:id="rId15"/>
    <p:sldId id="262" r:id="rId16"/>
    <p:sldId id="263" r:id="rId17"/>
    <p:sldId id="264" r:id="rId18"/>
    <p:sldId id="272" r:id="rId19"/>
    <p:sldId id="273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FD35-7461-4575-8041-4754CB139DCA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B75-602B-4B04-A390-0E8DDAE16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9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FD35-7461-4575-8041-4754CB139DCA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B75-602B-4B04-A390-0E8DDAE16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2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FD35-7461-4575-8041-4754CB139DCA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B75-602B-4B04-A390-0E8DDAE16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2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FD35-7461-4575-8041-4754CB139DCA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B75-602B-4B04-A390-0E8DDAE16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7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FD35-7461-4575-8041-4754CB139DCA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B75-602B-4B04-A390-0E8DDAE16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0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FD35-7461-4575-8041-4754CB139DCA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B75-602B-4B04-A390-0E8DDAE16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FD35-7461-4575-8041-4754CB139DCA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B75-602B-4B04-A390-0E8DDAE16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3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FD35-7461-4575-8041-4754CB139DCA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B75-602B-4B04-A390-0E8DDAE16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6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FD35-7461-4575-8041-4754CB139DCA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B75-602B-4B04-A390-0E8DDAE16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FD35-7461-4575-8041-4754CB139DCA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B75-602B-4B04-A390-0E8DDAE16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3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FD35-7461-4575-8041-4754CB139DCA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B75-602B-4B04-A390-0E8DDAE16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DFD35-7461-4575-8041-4754CB139DCA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6EB75-602B-4B04-A390-0E8DDAE16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7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37" y="200120"/>
            <a:ext cx="9657119" cy="4104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12" y="3793143"/>
            <a:ext cx="2539166" cy="2743200"/>
          </a:xfrm>
          <a:prstGeom prst="rect">
            <a:avLst/>
          </a:prstGeom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8249" y="2910051"/>
            <a:ext cx="8435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World War I’s Effect on Germany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9515" y="424007"/>
            <a:ext cx="604364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D93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Rise of</a:t>
            </a:r>
          </a:p>
          <a:p>
            <a:pPr algn="ctr"/>
            <a:r>
              <a:rPr lang="en-US" sz="8000" b="1" cap="none" spc="0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D93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Nazism</a:t>
            </a:r>
            <a:endParaRPr lang="en-US" sz="8000" b="1" cap="none" spc="0" dirty="0">
              <a:ln w="1016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D9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6" y="3793143"/>
            <a:ext cx="3823534" cy="2743200"/>
          </a:xfrm>
          <a:prstGeom prst="rect">
            <a:avLst/>
          </a:prstGeom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30" y="3793143"/>
            <a:ext cx="3810000" cy="27432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9" y="5691332"/>
            <a:ext cx="1005840" cy="10058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54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23965" y="-127558"/>
            <a:ext cx="728051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D93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Adolf Hitler</a:t>
            </a:r>
            <a:endParaRPr lang="en-US" sz="9000" b="1" cap="none" spc="0" dirty="0">
              <a:ln w="317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D9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4" y="1304539"/>
            <a:ext cx="11411580" cy="5377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041" y="1772529"/>
            <a:ext cx="106097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072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things got worse, people 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blamed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government…</a:t>
            </a:r>
          </a:p>
          <a:p>
            <a:pPr marL="576072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Adolf Hitler came on the scene with a promise to fix Germany’s 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problems.</a:t>
            </a: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blamed the Treaty of Versailles for many of the 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problems.</a:t>
            </a: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also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said that Jews were controlling 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banks &amp; 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money.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blamed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Jews  for the fact that Germans were not able to make a good 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living.</a:t>
            </a: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629" y="6474568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7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6"/>
          <a:stretch/>
        </p:blipFill>
        <p:spPr>
          <a:xfrm>
            <a:off x="1012855" y="161364"/>
            <a:ext cx="10418169" cy="653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130450" y="5934670"/>
            <a:ext cx="9057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D93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Hitler becomes Chancellor</a:t>
            </a:r>
            <a:endParaRPr lang="en-US" sz="48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D9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9227" y="6666781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2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7"/>
          <a:stretch/>
        </p:blipFill>
        <p:spPr bwMode="auto">
          <a:xfrm>
            <a:off x="1628449" y="194982"/>
            <a:ext cx="8935101" cy="6468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" y="6629704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80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"/>
          <a:stretch/>
        </p:blipFill>
        <p:spPr bwMode="auto">
          <a:xfrm>
            <a:off x="857133" y="163537"/>
            <a:ext cx="10477733" cy="6530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6645427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97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4692" y="98272"/>
            <a:ext cx="116626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D93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 Change in Government</a:t>
            </a:r>
            <a:endParaRPr lang="en-US" sz="6600" b="1" cap="none" spc="0" dirty="0">
              <a:ln w="317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D9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4" y="1304539"/>
            <a:ext cx="11411580" cy="5377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041" y="1772529"/>
            <a:ext cx="106097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Hitler was named Chancellor of Germany in 1933.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made sure that laws were passed to give him more power and he set up an autocratic government (complete control, dictator).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Hitler and his followers, called the National Socialists—or </a:t>
            </a:r>
            <a:r>
              <a:rPr lang="en-US" sz="36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Nazis</a:t>
            </a: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soon had all the power in Germany.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629" y="6474568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27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749" y="-127558"/>
            <a:ext cx="1176296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D93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Hitler’s New Power</a:t>
            </a:r>
            <a:endParaRPr lang="en-US" sz="9000" b="1" cap="none" spc="0" dirty="0">
              <a:ln w="317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D9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4" y="1304539"/>
            <a:ext cx="11411580" cy="5377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041" y="1772529"/>
            <a:ext cx="106097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What did Hitler &amp; the Nazis do?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Began to rebuild the military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Opened factories to build weapons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Put unemployed people to work building a superior highway system</a:t>
            </a:r>
          </a:p>
          <a:p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economy improved, but the people lost many of their civil rights…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629" y="6474568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0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07961" y="-127558"/>
            <a:ext cx="95125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D93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Hitler’s Actions</a:t>
            </a:r>
            <a:endParaRPr lang="en-US" sz="9000" b="1" cap="none" spc="0" dirty="0">
              <a:ln w="317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D9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4" y="1304539"/>
            <a:ext cx="11411580" cy="5377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041" y="1772529"/>
            <a:ext cx="106097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Germans who spoke against the Nazis were imprisoned or murdered.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Hitler’s military strength grew, and he began to make plans to go to war.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1936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he sent troops into former German territories that were lost in WWI.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By 1938, German troops controlled Austria &amp; Czechoslovakia.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629" y="6474568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94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42420" y="-127558"/>
            <a:ext cx="904363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D93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Europe Reacts</a:t>
            </a:r>
            <a:endParaRPr lang="en-US" sz="9000" b="1" cap="none" spc="0" dirty="0">
              <a:ln w="317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D9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4" y="1304539"/>
            <a:ext cx="11411580" cy="5377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041" y="1772529"/>
            <a:ext cx="106097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Other countries protested, but did nothing to stop Hitler.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1939, Germany invaded Poland.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France &amp; Great Britain decided something had to be done and declared war on Germany.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World War II had begun…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629" y="6474568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43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econd_world_war_europe_animation_sma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948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19948" y="599171"/>
            <a:ext cx="4403188" cy="5663089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latin typeface="KG Second Chances Solid" panose="02000000000000000000" pitchFamily="2" charset="0"/>
              </a:rPr>
              <a:t>WW II Europe</a:t>
            </a:r>
            <a:r>
              <a:rPr lang="en-US" sz="3200" dirty="0" smtClean="0">
                <a:solidFill>
                  <a:schemeClr val="bg1"/>
                </a:solidFill>
                <a:latin typeface="KG Second Chances Solid" panose="02000000000000000000" pitchFamily="2" charset="0"/>
              </a:rPr>
              <a:t> 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KG Second Chances Soli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KG Second Chances Solid" panose="02000000000000000000" pitchFamily="2" charset="0"/>
              </a:rPr>
              <a:t>Red</a:t>
            </a:r>
            <a:r>
              <a:rPr lang="en-US" sz="2800" dirty="0" smtClean="0">
                <a:solidFill>
                  <a:schemeClr val="bg1"/>
                </a:solidFill>
                <a:latin typeface="KG Second Chances Solid" panose="02000000000000000000" pitchFamily="2" charset="0"/>
              </a:rPr>
              <a:t> countries are </a:t>
            </a:r>
            <a:r>
              <a:rPr lang="en-US" sz="2800" dirty="0" smtClean="0">
                <a:solidFill>
                  <a:srgbClr val="FF0000"/>
                </a:solidFill>
                <a:latin typeface="KG Second Chances Solid" panose="02000000000000000000" pitchFamily="2" charset="0"/>
              </a:rPr>
              <a:t>Allied</a:t>
            </a:r>
            <a:r>
              <a:rPr lang="en-US" sz="2800" dirty="0" smtClean="0">
                <a:solidFill>
                  <a:schemeClr val="bg1"/>
                </a:solidFill>
                <a:latin typeface="KG Second Chances Solid" panose="02000000000000000000" pitchFamily="2" charset="0"/>
              </a:rPr>
              <a:t> or Allied-controlled.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KG Second Chances Solid" panose="02000000000000000000" pitchFamily="2" charset="0"/>
              </a:rPr>
              <a:t>Blue </a:t>
            </a:r>
            <a:r>
              <a:rPr lang="en-US" sz="2800" dirty="0" smtClean="0">
                <a:solidFill>
                  <a:schemeClr val="bg1"/>
                </a:solidFill>
                <a:latin typeface="KG Second Chances Solid" panose="02000000000000000000" pitchFamily="2" charset="0"/>
              </a:rPr>
              <a:t>is </a:t>
            </a:r>
            <a:r>
              <a:rPr lang="en-US" sz="2800" dirty="0" smtClean="0">
                <a:solidFill>
                  <a:srgbClr val="0070C0"/>
                </a:solidFill>
                <a:latin typeface="KG Second Chances Solid" panose="02000000000000000000" pitchFamily="2" charset="0"/>
              </a:rPr>
              <a:t>Axis</a:t>
            </a:r>
            <a:r>
              <a:rPr lang="en-US" sz="2800" dirty="0" smtClean="0">
                <a:solidFill>
                  <a:schemeClr val="bg1"/>
                </a:solidFill>
                <a:latin typeface="KG Second Chances Solid" panose="02000000000000000000" pitchFamily="2" charset="0"/>
              </a:rPr>
              <a:t> or Axis controlled countries.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KG Second Chances Solid" panose="02000000000000000000" pitchFamily="2" charset="0"/>
              </a:rPr>
              <a:t>he </a:t>
            </a:r>
            <a:r>
              <a:rPr lang="en-US" sz="2800" dirty="0" smtClean="0">
                <a:solidFill>
                  <a:srgbClr val="00B050"/>
                </a:solidFill>
                <a:latin typeface="KG Second Chances Solid" panose="02000000000000000000" pitchFamily="2" charset="0"/>
              </a:rPr>
              <a:t>Soviet Union </a:t>
            </a:r>
            <a:r>
              <a:rPr lang="en-US" sz="2800" dirty="0" smtClean="0">
                <a:solidFill>
                  <a:schemeClr val="bg1"/>
                </a:solidFill>
                <a:latin typeface="KG Second Chances Solid" panose="02000000000000000000" pitchFamily="2" charset="0"/>
              </a:rPr>
              <a:t>is colored </a:t>
            </a:r>
            <a:r>
              <a:rPr lang="en-US" sz="2800" dirty="0" smtClean="0">
                <a:solidFill>
                  <a:srgbClr val="00B050"/>
                </a:solidFill>
                <a:latin typeface="KG Second Chances Solid" panose="02000000000000000000" pitchFamily="2" charset="0"/>
              </a:rPr>
              <a:t>green </a:t>
            </a:r>
            <a:r>
              <a:rPr lang="en-US" sz="2800" dirty="0" smtClean="0">
                <a:solidFill>
                  <a:schemeClr val="bg1"/>
                </a:solidFill>
                <a:latin typeface="KG Second Chances Solid" panose="02000000000000000000" pitchFamily="2" charset="0"/>
              </a:rPr>
              <a:t>(prior to joining the Allies in 1941).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72347" y="6596390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8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4" y="0"/>
            <a:ext cx="1153505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74513" y="6596390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8414554" y="2692296"/>
            <a:ext cx="57358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The Rise of Nazism</a:t>
            </a:r>
          </a:p>
          <a:p>
            <a:pPr algn="ctr"/>
            <a:r>
              <a:rPr lang="en-US" sz="44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Questions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98" y="123732"/>
            <a:ext cx="11728762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400000">
            <a:off x="2372832" y="-1570410"/>
            <a:ext cx="6400800" cy="99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Name three ways that WWI impacted Germany:</a:t>
            </a:r>
          </a:p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a. </a:t>
            </a: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b.</a:t>
            </a: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c.</a:t>
            </a: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2. Why was the Treaty of Versailles bad for Germany?</a:t>
            </a: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3. Why was Germany in an economic depression after WWI?</a:t>
            </a: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4. Why did many Germanys choose Adolf Hitler to become their new chancellor?</a:t>
            </a:r>
          </a:p>
          <a:p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5. What was Hitler’s political party called?</a:t>
            </a: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6. What did Hitler do to help the economy?</a:t>
            </a: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7. How did Hitler eliminate civil rights in Germany?</a:t>
            </a: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8. What happened in 1939?</a:t>
            </a: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9. In your opinion, how did Hitler ignore the terms of the Treaty of Versailles?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0441" y="20697"/>
            <a:ext cx="117909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D93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WWI’s Effect on Germany</a:t>
            </a:r>
            <a:endParaRPr lang="en-US" sz="6600" b="1" cap="none" spc="0" dirty="0">
              <a:ln w="317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D9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4" y="1304539"/>
            <a:ext cx="11411580" cy="5377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041" y="1772529"/>
            <a:ext cx="106097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Germany had many problems after WWI: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Lost lands that contained valuable natural resources,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2 ½ million Germans died,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4 million were wounded,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Industry (factories) &amp; farms in the country had been destroyed,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Highways, bridges, &amp; roads were demolished.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629" y="6474568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1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922" y="98618"/>
            <a:ext cx="119779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D93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Solving Germany’s Problems</a:t>
            </a:r>
            <a:endParaRPr lang="en-US" sz="6000" b="1" cap="none" spc="0" dirty="0">
              <a:ln w="317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D9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4" y="1304539"/>
            <a:ext cx="11411580" cy="5377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041" y="1772529"/>
            <a:ext cx="106097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622" indent="-28575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Government worked to fix these things, but a major obstacle stood in the way…</a:t>
            </a:r>
          </a:p>
          <a:p>
            <a:pPr marL="404622" indent="-285750"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Treaty of Versailles:</a:t>
            </a:r>
          </a:p>
          <a:p>
            <a:pPr marL="1033272" lvl="1" indent="-457200">
              <a:buFont typeface="Courier New" panose="02070309020205020404" pitchFamily="49" charset="0"/>
              <a:buChar char="o"/>
              <a:defRPr/>
            </a:pPr>
            <a:r>
              <a:rPr lang="en-US" sz="3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Germany had to pay reparations to the Allied countries for war damages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Millions of dollars were leaving the country for France &amp; Great Britain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Also, because Germany was forbidden to have a large army or navy, many military people lost their jobs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629" y="6474568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7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Depression-Franc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7" y="0"/>
            <a:ext cx="1089792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33083" y="6020024"/>
            <a:ext cx="5517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D93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Line</a:t>
            </a:r>
            <a:endParaRPr lang="en-US" sz="40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D9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29" y="6474568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0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82935" y="205363"/>
            <a:ext cx="12357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D93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Germany’s Economic Depression</a:t>
            </a:r>
            <a:endParaRPr lang="en-US" sz="5400" b="1" cap="none" spc="0" dirty="0">
              <a:ln w="317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D9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4" y="1304539"/>
            <a:ext cx="11411580" cy="5377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041" y="1772529"/>
            <a:ext cx="106097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Prices went up as goods became scarce.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Basic items such as food and clothing were not always available.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Men had trouble finding jobs to support their families.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value of German money became extremely inflated…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629" y="6474568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4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chart-Value of German Currency-1914 to 192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4366" r="3279" b="8322"/>
          <a:stretch>
            <a:fillRect/>
          </a:stretch>
        </p:blipFill>
        <p:spPr>
          <a:xfrm>
            <a:off x="304800" y="304800"/>
            <a:ext cx="5629275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C:\Documents and Settings\Heather\My Documents\Germany &amp; Great Depression\50 Million Mar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7" y="3873650"/>
            <a:ext cx="5562600" cy="245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96390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9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C:\Documents and Settings\Heather\My Documents\Germany &amp; Great Depression\Mark 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8685" y="6150114"/>
            <a:ext cx="11294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D93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deutschmark in 1923 was only good for making kites…</a:t>
            </a:r>
            <a:endParaRPr lang="en-US" sz="28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D9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967" y="6634862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9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C:\Documents and Settings\Heather\My Documents\Germany &amp; Great Depression\Buring Ma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6331" y="5803865"/>
            <a:ext cx="10133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D93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And for burning in stoves…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D9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6390"/>
            <a:ext cx="265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66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679</Words>
  <Application>Microsoft Office PowerPoint</Application>
  <PresentationFormat>Custom</PresentationFormat>
  <Paragraphs>115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16</cp:revision>
  <cp:lastPrinted>2015-01-31T01:43:08Z</cp:lastPrinted>
  <dcterms:created xsi:type="dcterms:W3CDTF">2013-08-12T15:10:00Z</dcterms:created>
  <dcterms:modified xsi:type="dcterms:W3CDTF">2015-02-01T17:18:06Z</dcterms:modified>
</cp:coreProperties>
</file>