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344" r:id="rId4"/>
    <p:sldId id="345" r:id="rId5"/>
    <p:sldId id="354" r:id="rId6"/>
    <p:sldId id="291" r:id="rId7"/>
    <p:sldId id="288" r:id="rId8"/>
    <p:sldId id="292" r:id="rId9"/>
    <p:sldId id="293" r:id="rId10"/>
    <p:sldId id="294" r:id="rId11"/>
    <p:sldId id="267" r:id="rId12"/>
    <p:sldId id="331" r:id="rId13"/>
    <p:sldId id="334" r:id="rId14"/>
    <p:sldId id="268" r:id="rId15"/>
    <p:sldId id="332" r:id="rId16"/>
    <p:sldId id="297" r:id="rId17"/>
    <p:sldId id="296" r:id="rId18"/>
    <p:sldId id="298" r:id="rId19"/>
    <p:sldId id="287" r:id="rId20"/>
    <p:sldId id="266" r:id="rId21"/>
    <p:sldId id="330" r:id="rId22"/>
    <p:sldId id="273" r:id="rId23"/>
    <p:sldId id="333" r:id="rId24"/>
    <p:sldId id="274" r:id="rId25"/>
    <p:sldId id="275" r:id="rId26"/>
    <p:sldId id="270" r:id="rId27"/>
    <p:sldId id="318" r:id="rId28"/>
    <p:sldId id="271" r:id="rId29"/>
    <p:sldId id="280" r:id="rId30"/>
    <p:sldId id="310" r:id="rId31"/>
    <p:sldId id="272" r:id="rId32"/>
    <p:sldId id="311" r:id="rId33"/>
    <p:sldId id="269" r:id="rId34"/>
    <p:sldId id="299" r:id="rId35"/>
    <p:sldId id="276" r:id="rId36"/>
    <p:sldId id="300" r:id="rId37"/>
    <p:sldId id="277" r:id="rId38"/>
    <p:sldId id="301" r:id="rId39"/>
    <p:sldId id="278" r:id="rId40"/>
    <p:sldId id="302" r:id="rId41"/>
    <p:sldId id="308" r:id="rId42"/>
    <p:sldId id="303" r:id="rId43"/>
    <p:sldId id="309" r:id="rId44"/>
    <p:sldId id="319" r:id="rId45"/>
    <p:sldId id="284" r:id="rId46"/>
    <p:sldId id="320" r:id="rId47"/>
    <p:sldId id="286" r:id="rId48"/>
    <p:sldId id="322" r:id="rId49"/>
    <p:sldId id="323" r:id="rId50"/>
    <p:sldId id="321" r:id="rId51"/>
    <p:sldId id="285" r:id="rId52"/>
    <p:sldId id="312" r:id="rId53"/>
    <p:sldId id="355" r:id="rId54"/>
    <p:sldId id="279" r:id="rId55"/>
    <p:sldId id="304" r:id="rId56"/>
    <p:sldId id="305" r:id="rId57"/>
    <p:sldId id="306" r:id="rId58"/>
    <p:sldId id="316" r:id="rId59"/>
    <p:sldId id="314" r:id="rId60"/>
    <p:sldId id="315" r:id="rId61"/>
    <p:sldId id="317" r:id="rId62"/>
    <p:sldId id="281" r:id="rId63"/>
    <p:sldId id="282" r:id="rId64"/>
    <p:sldId id="307" r:id="rId65"/>
    <p:sldId id="324" r:id="rId66"/>
    <p:sldId id="325" r:id="rId67"/>
    <p:sldId id="28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>
        <p:scale>
          <a:sx n="66" d="100"/>
          <a:sy n="66" d="100"/>
        </p:scale>
        <p:origin x="-69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547688"/>
            <a:ext cx="11461751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20574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39A0-0596-4A50-B273-0E436FE35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0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4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1A808-04F6-4828-80CB-2176DC45C10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A03C-6568-45DA-9814-8A497BF7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378" y="1724241"/>
            <a:ext cx="113832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Cold War</a:t>
            </a:r>
            <a:endParaRPr lang="en-US" sz="16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9109" y="1012387"/>
            <a:ext cx="1633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Love Somebody" panose="02000503000000020003" pitchFamily="2" charset="0"/>
              </a:rPr>
              <a:t>The</a:t>
            </a:r>
            <a:endParaRPr lang="en-US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Love Somebody" panose="02000503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900" y="4798951"/>
            <a:ext cx="10686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Origins and Consequences</a:t>
            </a:r>
            <a:endParaRPr lang="en-US" sz="44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0083" y="-84408"/>
            <a:ext cx="95718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Soviets In WWII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In 1939, </a:t>
            </a:r>
            <a:r>
              <a:rPr lang="en-US" sz="3200" dirty="0">
                <a:latin typeface="KG Love Somebody" panose="02000503000000020003" pitchFamily="2" charset="0"/>
              </a:rPr>
              <a:t>Stalin signed </a:t>
            </a:r>
            <a:r>
              <a:rPr lang="en-US" sz="3200" dirty="0" smtClean="0">
                <a:latin typeface="KG Love Somebody" panose="02000503000000020003" pitchFamily="2" charset="0"/>
              </a:rPr>
              <a:t>an agreement </a:t>
            </a:r>
            <a:r>
              <a:rPr lang="en-US" sz="3200" dirty="0">
                <a:latin typeface="KG Love Somebody" panose="02000503000000020003" pitchFamily="2" charset="0"/>
              </a:rPr>
              <a:t>with </a:t>
            </a:r>
            <a:r>
              <a:rPr lang="en-US" sz="3200" dirty="0" smtClean="0">
                <a:latin typeface="KG Love Somebody" panose="02000503000000020003" pitchFamily="2" charset="0"/>
              </a:rPr>
              <a:t>Germany—”no </a:t>
            </a:r>
            <a:r>
              <a:rPr lang="en-US" sz="3200" dirty="0">
                <a:latin typeface="KG Love Somebody" panose="02000503000000020003" pitchFamily="2" charset="0"/>
              </a:rPr>
              <a:t>more </a:t>
            </a:r>
            <a:r>
              <a:rPr lang="en-US" sz="3200" dirty="0" smtClean="0">
                <a:latin typeface="KG Love Somebody" panose="02000503000000020003" pitchFamily="2" charset="0"/>
              </a:rPr>
              <a:t>fighting”.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In 1941, </a:t>
            </a:r>
            <a:r>
              <a:rPr lang="en-US" sz="3200" dirty="0">
                <a:latin typeface="KG Love Somebody" panose="02000503000000020003" pitchFamily="2" charset="0"/>
              </a:rPr>
              <a:t>3 million German soldiers attacked the Soviet Union; millions of Soviets died or were </a:t>
            </a:r>
            <a:r>
              <a:rPr lang="en-US" sz="3200" dirty="0" smtClean="0">
                <a:latin typeface="KG Love Somebody" panose="02000503000000020003" pitchFamily="2" charset="0"/>
              </a:rPr>
              <a:t>captured.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Harsh weather was on the Soviet’s side</a:t>
            </a:r>
            <a:r>
              <a:rPr lang="en-US" sz="3200" dirty="0" smtClean="0">
                <a:latin typeface="KG Love Somebody" panose="02000503000000020003" pitchFamily="2" charset="0"/>
              </a:rPr>
              <a:t>…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In 1945, </a:t>
            </a:r>
            <a:r>
              <a:rPr lang="en-US" sz="3200" dirty="0">
                <a:latin typeface="KG Love Somebody" panose="02000503000000020003" pitchFamily="2" charset="0"/>
              </a:rPr>
              <a:t>Soviet troops captured Berlin, </a:t>
            </a:r>
            <a:r>
              <a:rPr lang="en-US" sz="3200" dirty="0" smtClean="0">
                <a:latin typeface="KG Love Somebody" panose="02000503000000020003" pitchFamily="2" charset="0"/>
              </a:rPr>
              <a:t>the capital </a:t>
            </a:r>
            <a:r>
              <a:rPr lang="en-US" sz="3200" dirty="0">
                <a:latin typeface="KG Love Somebody" panose="02000503000000020003" pitchFamily="2" charset="0"/>
              </a:rPr>
              <a:t>of </a:t>
            </a:r>
            <a:r>
              <a:rPr lang="en-US" sz="3200" dirty="0" smtClean="0">
                <a:latin typeface="KG Love Somebody" panose="02000503000000020003" pitchFamily="2" charset="0"/>
              </a:rPr>
              <a:t>Germany.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05302" y="-84408"/>
            <a:ext cx="6981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End of WWII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After WWII, Soviets did not leave the Eastern European countries that they freed. Instead, they tried to make the countries become communist.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Western </a:t>
            </a:r>
            <a:r>
              <a:rPr lang="en-US" sz="2800" dirty="0">
                <a:latin typeface="KG Love Somebody" panose="02000503000000020003" pitchFamily="2" charset="0"/>
              </a:rPr>
              <a:t>Europe and America </a:t>
            </a:r>
            <a:r>
              <a:rPr lang="en-US" sz="2800" dirty="0" smtClean="0">
                <a:latin typeface="KG Love Somebody" panose="02000503000000020003" pitchFamily="2" charset="0"/>
              </a:rPr>
              <a:t>were </a:t>
            </a:r>
            <a:r>
              <a:rPr lang="en-US" sz="2800" dirty="0">
                <a:latin typeface="KG Love Somebody" panose="02000503000000020003" pitchFamily="2" charset="0"/>
              </a:rPr>
              <a:t>alarmed by Soviet advances in Eastern </a:t>
            </a:r>
            <a:r>
              <a:rPr lang="en-US" sz="2800" dirty="0" smtClean="0">
                <a:latin typeface="KG Love Somebody" panose="02000503000000020003" pitchFamily="2" charset="0"/>
              </a:rPr>
              <a:t>Europe.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Many Europeans and Americans believed that the communists were trying to take over the world</a:t>
            </a:r>
            <a:r>
              <a:rPr lang="en-US" sz="2800" dirty="0" smtClean="0">
                <a:latin typeface="KG Love Somebody" panose="02000503000000020003" pitchFamily="2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In March 1946, Winston </a:t>
            </a:r>
            <a:r>
              <a:rPr lang="en-US" sz="2800" dirty="0">
                <a:latin typeface="KG Love Somebody" panose="02000503000000020003" pitchFamily="2" charset="0"/>
              </a:rPr>
              <a:t>Churchill warns of the </a:t>
            </a:r>
            <a:r>
              <a:rPr lang="en-US" sz="2800" b="1" dirty="0">
                <a:latin typeface="KG Love Somebody" panose="02000503000000020003" pitchFamily="2" charset="0"/>
              </a:rPr>
              <a:t>“Iron Curtain”</a:t>
            </a:r>
            <a:r>
              <a:rPr lang="en-US" sz="2800" dirty="0">
                <a:latin typeface="KG Love Somebody" panose="02000503000000020003" pitchFamily="2" charset="0"/>
              </a:rPr>
              <a:t> of Soviet totalitarianism.</a:t>
            </a:r>
          </a:p>
        </p:txBody>
      </p:sp>
    </p:spTree>
    <p:extLst>
      <p:ext uri="{BB962C8B-B14F-4D97-AF65-F5344CB8AC3E}">
        <p14:creationId xmlns:p14="http://schemas.microsoft.com/office/powerpoint/2010/main" val="5605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?id=4823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0"/>
            <a:ext cx="685800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i4_a3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9" y="0"/>
            <a:ext cx="10217022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2039" y="-84408"/>
            <a:ext cx="79079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Eastern Bloc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Stalin wanted </a:t>
            </a:r>
            <a:r>
              <a:rPr lang="en-US" sz="3200" dirty="0">
                <a:latin typeface="KG Love Somebody" panose="02000503000000020003" pitchFamily="2" charset="0"/>
              </a:rPr>
              <a:t>to keep political and economic control over Eastern Europe.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The Soviets managed to set up communist governments throughout Eastern Europe.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Stalin outlawed political parties or newspapers that opposed the communists.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G Love Somebody" panose="02000503000000020003" pitchFamily="2" charset="0"/>
              </a:rPr>
              <a:t>The </a:t>
            </a:r>
            <a:r>
              <a:rPr lang="en-US" sz="3200" dirty="0">
                <a:latin typeface="KG Love Somebody" panose="02000503000000020003" pitchFamily="2" charset="0"/>
              </a:rPr>
              <a:t>Soviets jailed or killed some political opponents.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The Soviets rigged elections to ensure the success of </a:t>
            </a:r>
            <a:r>
              <a:rPr lang="en-US" sz="3200" dirty="0" smtClean="0">
                <a:latin typeface="KG Love Somebody" panose="02000503000000020003" pitchFamily="2" charset="0"/>
              </a:rPr>
              <a:t>communists</a:t>
            </a:r>
            <a:r>
              <a:rPr lang="en-US" sz="3200" dirty="0">
                <a:latin typeface="KG Love Somebody" panose="0200050300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6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00802c98ccc098f549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402" y="0"/>
            <a:ext cx="1105319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5-478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52" y="-28933"/>
            <a:ext cx="88476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8341" y="-84408"/>
            <a:ext cx="801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Iron Curtain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Winston Churchill attacked the Soviet Union for creating an </a:t>
            </a:r>
            <a:r>
              <a:rPr lang="en-US" sz="2800" dirty="0" smtClean="0">
                <a:latin typeface="KG Love Somebody" panose="02000503000000020003" pitchFamily="2" charset="0"/>
              </a:rPr>
              <a:t>“Iron Curtain”.</a:t>
            </a:r>
            <a:endParaRPr lang="en-US" sz="2800" dirty="0">
              <a:latin typeface="KG Love Somebody" panose="02000503000000020003" pitchFamily="2" charset="0"/>
            </a:endParaRPr>
          </a:p>
          <a:p>
            <a:pPr marL="914400" lvl="1" indent="-457200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The term reflected Churchill’s belief that communism had created a sharp division in Europe.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Harry S. Truman urged his secretary of state to get tough with the Soviets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Stalin believed that the Iron Curtain was necessary to protect the Soviet Union from western attacks.</a:t>
            </a:r>
          </a:p>
          <a:p>
            <a:pPr marL="914400" lvl="1" indent="-457200"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He </a:t>
            </a:r>
            <a:r>
              <a:rPr lang="en-US" sz="2800" dirty="0">
                <a:latin typeface="KG Love Somebody" panose="02000503000000020003" pitchFamily="2" charset="0"/>
              </a:rPr>
              <a:t>also used this as an excuse to rebuild the military.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old_War_Europe_1945_1990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07" y="0"/>
            <a:ext cx="873279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6869"/>
            <a:ext cx="3459207" cy="43242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i="1" dirty="0">
                <a:latin typeface="KG Love Somebody" panose="02000503000000020003" pitchFamily="2" charset="0"/>
              </a:rPr>
              <a:t>From Stettin in the Balkans, to Trieste in the Adriatic, an </a:t>
            </a:r>
            <a:r>
              <a:rPr lang="en-US" sz="2200" i="1" dirty="0">
                <a:solidFill>
                  <a:srgbClr val="FF0000"/>
                </a:solidFill>
                <a:latin typeface="KG Love Somebody" panose="02000503000000020003" pitchFamily="2" charset="0"/>
              </a:rPr>
              <a:t>iron curtain</a:t>
            </a:r>
            <a:r>
              <a:rPr lang="en-US" sz="2200" i="1" dirty="0">
                <a:latin typeface="KG Love Somebody" panose="02000503000000020003" pitchFamily="2" charset="0"/>
              </a:rPr>
              <a:t> has descended across the Continent.  Behind that line lies the ancient capitals of Central and Eastern Europe.</a:t>
            </a:r>
            <a:br>
              <a:rPr lang="en-US" sz="2200" i="1" dirty="0">
                <a:latin typeface="KG Love Somebody" panose="02000503000000020003" pitchFamily="2" charset="0"/>
              </a:rPr>
            </a:br>
            <a:r>
              <a:rPr lang="en-US" sz="2200" i="1" dirty="0">
                <a:latin typeface="KG Love Somebody" panose="02000503000000020003" pitchFamily="2" charset="0"/>
              </a:rPr>
              <a:t>                     </a:t>
            </a:r>
            <a:endParaRPr lang="en-US" sz="2200" dirty="0" smtClean="0">
              <a:latin typeface="KG Love Somebody" panose="02000503000000020003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latin typeface="KG Love Somebody" panose="02000503000000020003" pitchFamily="2" charset="0"/>
              </a:rPr>
              <a:t>Sir </a:t>
            </a:r>
            <a:r>
              <a:rPr lang="en-US" sz="2200" dirty="0">
                <a:latin typeface="KG Love Somebody" panose="02000503000000020003" pitchFamily="2" charset="0"/>
              </a:rPr>
              <a:t>Winston Churchill, 1946</a:t>
            </a:r>
            <a:endParaRPr lang="en-US" sz="2200" i="1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5077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1" y="0"/>
            <a:ext cx="1108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583" y="-84408"/>
            <a:ext cx="9672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Opposing  views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1945 was the </a:t>
            </a:r>
            <a:r>
              <a:rPr lang="en-US" sz="3200" dirty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beginning of a long period of distrust &amp; misunderstanding between the Soviet Union and its former allies in the West (particularly the US</a:t>
            </a:r>
            <a:r>
              <a:rPr lang="en-US" sz="32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).</a:t>
            </a:r>
            <a:endParaRPr lang="en-US" sz="32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Soviet Union believed </a:t>
            </a:r>
            <a:r>
              <a:rPr lang="en-US" sz="32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that a </a:t>
            </a:r>
            <a:r>
              <a:rPr lang="en-US" sz="3200" dirty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powerful central government should control the economy as well as the </a:t>
            </a:r>
            <a:r>
              <a:rPr lang="en-US" sz="32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US believed that businesses should be privately </a:t>
            </a:r>
            <a:r>
              <a:rPr lang="en-US" sz="32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owned.</a:t>
            </a:r>
            <a:endParaRPr lang="en-US" sz="32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5632" y="-84408"/>
            <a:ext cx="8340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SuperPowers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Love Somebody" panose="02000503000000020003" pitchFamily="2" charset="0"/>
              </a:rPr>
              <a:t>Both the United States and Russia were Superpowers.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KG Love Somebody" panose="02000503000000020003" pitchFamily="2" charset="0"/>
              </a:rPr>
              <a:t>Strong, wealthy countries with large populations and very strong militaries.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KG Love Somebody" panose="02000503000000020003" pitchFamily="2" charset="0"/>
              </a:rPr>
              <a:t>The U.S. and the Soviet Union were the two most powerful countries in the </a:t>
            </a:r>
            <a:r>
              <a:rPr lang="en-US" sz="2400" dirty="0" smtClean="0">
                <a:latin typeface="KG Love Somebody" panose="02000503000000020003" pitchFamily="2" charset="0"/>
              </a:rPr>
              <a:t>world—they had nuclear weapons.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 smtClean="0">
              <a:latin typeface="KG Love Somebody" panose="02000503000000020003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KG Love Somebody" panose="02000503000000020003" pitchFamily="2" charset="0"/>
              </a:rPr>
              <a:t>There was a lot of tension between the U.S. and the Soviet </a:t>
            </a:r>
            <a:r>
              <a:rPr lang="en-US" sz="2400" dirty="0" smtClean="0">
                <a:latin typeface="KG Love Somebody" panose="02000503000000020003" pitchFamily="2" charset="0"/>
              </a:rPr>
              <a:t>Union.</a:t>
            </a:r>
            <a:endParaRPr lang="en-US" sz="2400" dirty="0">
              <a:latin typeface="KG Love Somebody" panose="02000503000000020003" pitchFamily="2" charset="0"/>
            </a:endParaRP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KG Love Somebody" panose="02000503000000020003" pitchFamily="2" charset="0"/>
              </a:rPr>
              <a:t>Many feared </a:t>
            </a:r>
            <a:r>
              <a:rPr lang="en-US" sz="2400" dirty="0" smtClean="0">
                <a:latin typeface="KG Love Somebody" panose="02000503000000020003" pitchFamily="2" charset="0"/>
              </a:rPr>
              <a:t>the </a:t>
            </a:r>
            <a:r>
              <a:rPr lang="en-US" sz="2400" dirty="0">
                <a:latin typeface="KG Love Somebody" panose="02000503000000020003" pitchFamily="2" charset="0"/>
              </a:rPr>
              <a:t>rivalry between Democracy and Communism would lead to a nuclear war</a:t>
            </a:r>
            <a:r>
              <a:rPr lang="en-US" sz="2400" dirty="0" smtClean="0">
                <a:latin typeface="KG Love Somebody" panose="02000503000000020003" pitchFamily="2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Love Somebody" panose="02000503000000020003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KG Love Somebody" panose="02000503000000020003" pitchFamily="2" charset="0"/>
              </a:rPr>
              <a:t>They called this tension a “Cold War” because neither side ever fired a </a:t>
            </a:r>
            <a:r>
              <a:rPr lang="en-US" sz="2400" dirty="0" smtClean="0">
                <a:latin typeface="KG Love Somebody" panose="02000503000000020003" pitchFamily="2" charset="0"/>
              </a:rPr>
              <a:t>shot.</a:t>
            </a:r>
            <a:endParaRPr lang="en-US" sz="2400" dirty="0">
              <a:latin typeface="KG Love Somebody" panose="02000503000000020003" pitchFamily="2" charset="0"/>
            </a:endParaRPr>
          </a:p>
          <a:p>
            <a:pPr marL="800100"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KG Love Somebody" panose="02000503000000020003" pitchFamily="2" charset="0"/>
              </a:rPr>
              <a:t>However, the threat of nuclear war left many feeling nervous.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9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5661" y="-84408"/>
            <a:ext cx="7460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Head to Head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As the Cold War continued, more countries allied with each </a:t>
            </a:r>
            <a:r>
              <a:rPr lang="en-US" sz="3600" dirty="0" smtClean="0">
                <a:latin typeface="KG Love Somebody" panose="02000503000000020003" pitchFamily="2" charset="0"/>
              </a:rPr>
              <a:t>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The US and USSR  had the ability to influence world events and project worldwide </a:t>
            </a:r>
            <a:r>
              <a:rPr lang="en-US" sz="3600" dirty="0" smtClean="0">
                <a:latin typeface="KG Love Somebody" panose="02000503000000020003" pitchFamily="2" charset="0"/>
              </a:rPr>
              <a:t>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The countries were evenly matched…</a:t>
            </a:r>
          </a:p>
        </p:txBody>
      </p:sp>
    </p:spTree>
    <p:extLst>
      <p:ext uri="{BB962C8B-B14F-4D97-AF65-F5344CB8AC3E}">
        <p14:creationId xmlns:p14="http://schemas.microsoft.com/office/powerpoint/2010/main" val="21911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somew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7976" y="0"/>
            <a:ext cx="979604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0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6891" y="-84408"/>
            <a:ext cx="78582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Soviet Union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The U.S.S.R. had </a:t>
            </a:r>
            <a:r>
              <a:rPr lang="en-US" sz="3200" dirty="0">
                <a:latin typeface="KG Love Somebody" panose="02000503000000020003" pitchFamily="2" charset="0"/>
              </a:rPr>
              <a:t>a permanent seat on the UN Security </a:t>
            </a:r>
            <a:r>
              <a:rPr lang="en-US" sz="3200" dirty="0" smtClean="0">
                <a:latin typeface="KG Love Somebody" panose="02000503000000020003" pitchFamily="2" charset="0"/>
              </a:rPr>
              <a:t>Council. 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It influenced </a:t>
            </a:r>
            <a:r>
              <a:rPr lang="en-US" sz="3200" dirty="0">
                <a:latin typeface="KG Love Somebody" panose="02000503000000020003" pitchFamily="2" charset="0"/>
              </a:rPr>
              <a:t>other communist countries and dictatorships around the </a:t>
            </a:r>
            <a:r>
              <a:rPr lang="en-US" sz="3200" dirty="0" smtClean="0">
                <a:latin typeface="KG Love Somebody" panose="02000503000000020003" pitchFamily="2" charset="0"/>
              </a:rPr>
              <a:t>world.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It occupied </a:t>
            </a:r>
            <a:r>
              <a:rPr lang="en-US" sz="3200" dirty="0">
                <a:latin typeface="KG Love Somebody" panose="02000503000000020003" pitchFamily="2" charset="0"/>
              </a:rPr>
              <a:t>the largest country in the world, 3</a:t>
            </a:r>
            <a:r>
              <a:rPr lang="en-US" sz="3200" baseline="30000" dirty="0">
                <a:latin typeface="KG Love Somebody" panose="02000503000000020003" pitchFamily="2" charset="0"/>
              </a:rPr>
              <a:t>rd</a:t>
            </a:r>
            <a:r>
              <a:rPr lang="en-US" sz="3200" dirty="0">
                <a:latin typeface="KG Love Somebody" panose="02000503000000020003" pitchFamily="2" charset="0"/>
              </a:rPr>
              <a:t> largest population, &amp; the 2</a:t>
            </a:r>
            <a:r>
              <a:rPr lang="en-US" sz="3200" baseline="30000" dirty="0">
                <a:latin typeface="KG Love Somebody" panose="02000503000000020003" pitchFamily="2" charset="0"/>
              </a:rPr>
              <a:t>nd</a:t>
            </a:r>
            <a:r>
              <a:rPr lang="en-US" sz="3200" dirty="0">
                <a:latin typeface="KG Love Somebody" panose="02000503000000020003" pitchFamily="2" charset="0"/>
              </a:rPr>
              <a:t> largest </a:t>
            </a:r>
            <a:r>
              <a:rPr lang="en-US" sz="3200" dirty="0" smtClean="0">
                <a:latin typeface="KG Love Somebody" panose="02000503000000020003" pitchFamily="2" charset="0"/>
              </a:rPr>
              <a:t>economy.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It had </a:t>
            </a:r>
            <a:r>
              <a:rPr lang="en-US" sz="3200" dirty="0">
                <a:latin typeface="KG Love Somebody" panose="02000503000000020003" pitchFamily="2" charset="0"/>
              </a:rPr>
              <a:t>military and space technology, a worldwide spy network (the KGB), &amp; one of the largest stockpiles of nuclear weapons in the </a:t>
            </a:r>
            <a:r>
              <a:rPr lang="en-US" sz="3200" dirty="0" smtClean="0">
                <a:latin typeface="KG Love Somebody" panose="02000503000000020003" pitchFamily="2" charset="0"/>
              </a:rPr>
              <a:t>world.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3621" y="-84408"/>
            <a:ext cx="83647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United States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The US also </a:t>
            </a:r>
            <a:r>
              <a:rPr lang="en-US" sz="3200" dirty="0">
                <a:latin typeface="KG Love Somebody" panose="02000503000000020003" pitchFamily="2" charset="0"/>
              </a:rPr>
              <a:t>had a permanent seat on the UN Security Council, as well as strong ties with Western Europe &amp; Latin </a:t>
            </a:r>
            <a:r>
              <a:rPr lang="en-US" sz="3200" dirty="0" smtClean="0">
                <a:latin typeface="KG Love Somebody" panose="02000503000000020003" pitchFamily="2" charset="0"/>
              </a:rPr>
              <a:t>America.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4</a:t>
            </a:r>
            <a:r>
              <a:rPr lang="en-US" sz="3200" baseline="30000" dirty="0">
                <a:latin typeface="KG Love Somebody" panose="02000503000000020003" pitchFamily="2" charset="0"/>
              </a:rPr>
              <a:t>th</a:t>
            </a:r>
            <a:r>
              <a:rPr lang="en-US" sz="3200" dirty="0">
                <a:latin typeface="KG Love Somebody" panose="02000503000000020003" pitchFamily="2" charset="0"/>
              </a:rPr>
              <a:t> most populated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It had </a:t>
            </a:r>
            <a:r>
              <a:rPr lang="en-US" sz="3200" dirty="0">
                <a:latin typeface="KG Love Somebody" panose="02000503000000020003" pitchFamily="2" charset="0"/>
              </a:rPr>
              <a:t>powerful military support from NATO, the largest navy in the world, bases all over the world, the CIA, and a large reserve of nuclear </a:t>
            </a:r>
            <a:r>
              <a:rPr lang="en-US" sz="3200" dirty="0" smtClean="0">
                <a:latin typeface="KG Love Somebody" panose="02000503000000020003" pitchFamily="2" charset="0"/>
              </a:rPr>
              <a:t>weapons.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04214" y="-84408"/>
            <a:ext cx="5583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Distrust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Each side thought the other was trying to rule the </a:t>
            </a:r>
            <a:r>
              <a:rPr lang="en-US" sz="3600" dirty="0" smtClean="0">
                <a:latin typeface="KG Love Somebody" panose="02000503000000020003" pitchFamily="2" charset="0"/>
              </a:rPr>
              <a:t>world.</a:t>
            </a:r>
            <a:endParaRPr lang="en-US" sz="3600" dirty="0">
              <a:latin typeface="KG Love Somebody" panose="0200050300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Neither side would give </a:t>
            </a:r>
            <a:r>
              <a:rPr lang="en-US" sz="3600" dirty="0" smtClean="0">
                <a:latin typeface="KG Love Somebody" panose="02000503000000020003" pitchFamily="2" charset="0"/>
              </a:rPr>
              <a:t>up, and people </a:t>
            </a:r>
            <a:r>
              <a:rPr lang="en-US" sz="3600" dirty="0">
                <a:latin typeface="KG Love Somebody" panose="02000503000000020003" pitchFamily="2" charset="0"/>
              </a:rPr>
              <a:t>lived in fear that another world war would </a:t>
            </a:r>
            <a:r>
              <a:rPr lang="en-US" sz="3600" dirty="0" smtClean="0">
                <a:latin typeface="KG Love Somebody" panose="02000503000000020003" pitchFamily="2" charset="0"/>
              </a:rPr>
              <a:t>erupt.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This time it could be a nuclear war, which could destroy the entire </a:t>
            </a:r>
            <a:r>
              <a:rPr lang="en-US" sz="3600" dirty="0" smtClean="0">
                <a:latin typeface="KG Love Somebody" panose="02000503000000020003" pitchFamily="2" charset="0"/>
              </a:rPr>
              <a:t>planet…</a:t>
            </a:r>
            <a:endParaRPr lang="en-US" sz="3600" dirty="0">
              <a:latin typeface="KG Love Somebody" panose="02000503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Countries began to form alliances to protect </a:t>
            </a:r>
            <a:r>
              <a:rPr lang="en-US" sz="3600" dirty="0" smtClean="0">
                <a:latin typeface="KG Love Somebody" panose="02000503000000020003" pitchFamily="2" charset="0"/>
              </a:rPr>
              <a:t>themselves.</a:t>
            </a:r>
            <a:endParaRPr lang="en-US" sz="36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" y="0"/>
            <a:ext cx="11977714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3148" y="-84408"/>
            <a:ext cx="33057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NATO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In 1949, Western </a:t>
            </a:r>
            <a:r>
              <a:rPr lang="en-US" sz="3600" dirty="0">
                <a:latin typeface="KG Love Somebody" panose="02000503000000020003" pitchFamily="2" charset="0"/>
              </a:rPr>
              <a:t>European countries, Canada, &amp; US formed the North Atlantic Treaty Organization (NATO</a:t>
            </a:r>
            <a:r>
              <a:rPr lang="en-US" sz="3600" dirty="0" smtClean="0">
                <a:latin typeface="KG Love Somebody" panose="02000503000000020003" pitchFamily="2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Each nation in NATO believed the Soviet Union would not attack western Europe if the U.S. would launch nuclear war in </a:t>
            </a:r>
            <a:r>
              <a:rPr lang="en-US" sz="3600" dirty="0" smtClean="0">
                <a:latin typeface="KG Love Somebody" panose="02000503000000020003" pitchFamily="2" charset="0"/>
              </a:rPr>
              <a:t>return.</a:t>
            </a:r>
            <a:endParaRPr lang="en-US" sz="36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3" y="0"/>
            <a:ext cx="89452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9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77604" y="-2158415"/>
            <a:ext cx="6655992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ap_of_NATO_countries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"/>
          <a:stretch>
            <a:fillRect/>
          </a:stretch>
        </p:blipFill>
        <p:spPr bwMode="auto">
          <a:xfrm>
            <a:off x="0" y="1027906"/>
            <a:ext cx="1224490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3113" y="-84408"/>
            <a:ext cx="106057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The Warsaw Pact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What was the Warsaw Pact?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An </a:t>
            </a:r>
            <a:r>
              <a:rPr lang="en-US" sz="2800" dirty="0">
                <a:latin typeface="KG Love Somebody" panose="02000503000000020003" pitchFamily="2" charset="0"/>
              </a:rPr>
              <a:t>alliance </a:t>
            </a:r>
            <a:r>
              <a:rPr lang="en-US" sz="2800" dirty="0" smtClean="0">
                <a:latin typeface="KG Love Somebody" panose="02000503000000020003" pitchFamily="2" charset="0"/>
              </a:rPr>
              <a:t>between </a:t>
            </a:r>
            <a:r>
              <a:rPr lang="en-US" sz="2800" dirty="0">
                <a:latin typeface="KG Love Somebody" panose="02000503000000020003" pitchFamily="2" charset="0"/>
              </a:rPr>
              <a:t>the Soviet Union and its communist satellite </a:t>
            </a:r>
            <a:r>
              <a:rPr lang="en-US" sz="2800" dirty="0" smtClean="0">
                <a:latin typeface="KG Love Somebody" panose="02000503000000020003" pitchFamily="2" charset="0"/>
              </a:rPr>
              <a:t>nations.</a:t>
            </a:r>
            <a:endParaRPr lang="en-US" sz="2800" dirty="0">
              <a:latin typeface="KG Love Somebody" panose="02000503000000020003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Why was it formed?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to counter NATO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an anti-Western military alliance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Why “Warsaw”?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Warsaw, Poland was the city where the treaty was signed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Satellite nation?  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Satellite nations are nations that are dependent upon a stronger power.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The Soviet satellite nations were Bulgaria, Romania, Czechoslovakia, Hungary, Poland, and East Germany.</a:t>
            </a:r>
          </a:p>
        </p:txBody>
      </p:sp>
    </p:spTree>
    <p:extLst>
      <p:ext uri="{BB962C8B-B14F-4D97-AF65-F5344CB8AC3E}">
        <p14:creationId xmlns:p14="http://schemas.microsoft.com/office/powerpoint/2010/main" val="40461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_of_Warsaw_Pact_countri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" y="1234169"/>
            <a:ext cx="12193659" cy="4480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788" y="-84408"/>
            <a:ext cx="12205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Division of Germany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G Love Somebody" panose="02000503000000020003" pitchFamily="2" charset="0"/>
              </a:rPr>
              <a:t>At the end </a:t>
            </a:r>
            <a:r>
              <a:rPr lang="en-US" sz="3400" dirty="0">
                <a:latin typeface="KG Love Somebody" panose="02000503000000020003" pitchFamily="2" charset="0"/>
              </a:rPr>
              <a:t>of WWII, </a:t>
            </a:r>
            <a:r>
              <a:rPr lang="en-US" sz="3400" dirty="0" smtClean="0">
                <a:latin typeface="KG Love Somebody" panose="02000503000000020003" pitchFamily="2" charset="0"/>
              </a:rPr>
              <a:t>the Allies </a:t>
            </a:r>
            <a:r>
              <a:rPr lang="en-US" sz="3400" dirty="0">
                <a:latin typeface="KG Love Somebody" panose="02000503000000020003" pitchFamily="2" charset="0"/>
              </a:rPr>
              <a:t>divided Germany into 4 sections to keep it from regaining </a:t>
            </a:r>
            <a:r>
              <a:rPr lang="en-US" sz="3400" dirty="0" smtClean="0">
                <a:latin typeface="KG Love Somebody" panose="02000503000000020003" pitchFamily="2" charset="0"/>
              </a:rPr>
              <a:t>power.</a:t>
            </a:r>
            <a:endParaRPr lang="en-US" sz="3400" dirty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400" dirty="0">
                <a:latin typeface="KG Love Somebody" panose="02000503000000020003" pitchFamily="2" charset="0"/>
              </a:rPr>
              <a:t>US, Great Britain, France, &amp; Soviet Union each controlled a </a:t>
            </a:r>
            <a:r>
              <a:rPr lang="en-US" sz="3400" dirty="0" smtClean="0">
                <a:latin typeface="KG Love Somebody" panose="02000503000000020003" pitchFamily="2" charset="0"/>
              </a:rPr>
              <a:t>section.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34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G Love Somebody" panose="02000503000000020003" pitchFamily="2" charset="0"/>
              </a:rPr>
              <a:t>In 1948, the </a:t>
            </a:r>
            <a:r>
              <a:rPr lang="en-US" sz="3400" dirty="0">
                <a:latin typeface="KG Love Somebody" panose="02000503000000020003" pitchFamily="2" charset="0"/>
              </a:rPr>
              <a:t>Western Allies wanted to reunite Germany, but </a:t>
            </a:r>
            <a:r>
              <a:rPr lang="en-US" sz="3400" dirty="0" smtClean="0">
                <a:latin typeface="KG Love Somebody" panose="02000503000000020003" pitchFamily="2" charset="0"/>
              </a:rPr>
              <a:t>the Soviets disagreed.</a:t>
            </a:r>
            <a:endParaRPr lang="en-US" sz="3400" dirty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400" dirty="0" smtClean="0">
                <a:latin typeface="KG Love Somebody" panose="02000503000000020003" pitchFamily="2" charset="0"/>
              </a:rPr>
              <a:t>The Soviet </a:t>
            </a:r>
            <a:r>
              <a:rPr lang="en-US" sz="3400" dirty="0">
                <a:latin typeface="KG Love Somebody" panose="02000503000000020003" pitchFamily="2" charset="0"/>
              </a:rPr>
              <a:t>section became “East Germany” and the reunited sections became “West Germany</a:t>
            </a:r>
            <a:r>
              <a:rPr lang="en-US" sz="3400" dirty="0" smtClean="0">
                <a:latin typeface="KG Love Somebody" panose="02000503000000020003" pitchFamily="2" charset="0"/>
              </a:rPr>
              <a:t>”.</a:t>
            </a:r>
            <a:endParaRPr lang="en-US" sz="3400" dirty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400" dirty="0">
                <a:latin typeface="KG Love Somebody" panose="02000503000000020003" pitchFamily="2" charset="0"/>
              </a:rPr>
              <a:t>Berlin was also divided into East &amp; </a:t>
            </a:r>
            <a:r>
              <a:rPr lang="en-US" sz="3400" dirty="0" smtClean="0">
                <a:latin typeface="KG Love Somebody" panose="02000503000000020003" pitchFamily="2" charset="0"/>
              </a:rPr>
              <a:t>West.</a:t>
            </a:r>
            <a:endParaRPr lang="en-US" sz="34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map-Divided Germany and the Berlin Airlift, 1946-1949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2" y="0"/>
            <a:ext cx="65365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107" y="-84408"/>
            <a:ext cx="11905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What About Berlin?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During the Cold war, there were many “hot spots” (areas of extreme tension</a:t>
            </a:r>
            <a:r>
              <a:rPr lang="en-US" sz="3200" dirty="0" smtClean="0">
                <a:latin typeface="KG Love Somebody" panose="02000503000000020003" pitchFamily="2" charset="0"/>
              </a:rPr>
              <a:t>).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The earliest hot spot was Berlin</a:t>
            </a:r>
            <a:r>
              <a:rPr lang="en-US" sz="3200" dirty="0" smtClean="0">
                <a:latin typeface="KG Love Somebody" panose="02000503000000020003" pitchFamily="2" charset="0"/>
              </a:rPr>
              <a:t>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At the end of World War II, Germany was divided into four occupation </a:t>
            </a:r>
            <a:r>
              <a:rPr lang="en-US" sz="3200" dirty="0" smtClean="0">
                <a:latin typeface="KG Love Somebody" panose="02000503000000020003" pitchFamily="2" charset="0"/>
              </a:rPr>
              <a:t>zones: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American, British, French, and </a:t>
            </a:r>
            <a:r>
              <a:rPr lang="en-US" sz="3200" dirty="0" smtClean="0">
                <a:latin typeface="KG Love Somebody" panose="02000503000000020003" pitchFamily="2" charset="0"/>
              </a:rPr>
              <a:t>Soviet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The Soviets controlled the eastern part of Germany, the western countries controlled the western part of Germany</a:t>
            </a:r>
            <a:r>
              <a:rPr lang="en-US" sz="3200" dirty="0" smtClean="0">
                <a:latin typeface="KG Love Somebody" panose="02000503000000020003" pitchFamily="2" charset="0"/>
              </a:rPr>
              <a:t>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The </a:t>
            </a:r>
            <a:r>
              <a:rPr lang="en-US" sz="3200" dirty="0" smtClean="0">
                <a:latin typeface="KG Love Somebody" panose="02000503000000020003" pitchFamily="2" charset="0"/>
              </a:rPr>
              <a:t>capital, </a:t>
            </a:r>
            <a:r>
              <a:rPr lang="en-US" sz="3200" dirty="0">
                <a:latin typeface="KG Love Somebody" panose="02000503000000020003" pitchFamily="2" charset="0"/>
              </a:rPr>
              <a:t>Berlin, deep within Soviet-controlled territory, was also divided into four occupation zones.</a:t>
            </a:r>
          </a:p>
        </p:txBody>
      </p:sp>
    </p:spTree>
    <p:extLst>
      <p:ext uri="{BB962C8B-B14F-4D97-AF65-F5344CB8AC3E}">
        <p14:creationId xmlns:p14="http://schemas.microsoft.com/office/powerpoint/2010/main" val="35561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Berlin S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8" y="0"/>
            <a:ext cx="83835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5339" y="-84408"/>
            <a:ext cx="103813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Blockaded Berlin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In June 1948, the Soviets blockaded all land and water traffic into western Berlin hoping to make Britain, France, and America leave the city. 	</a:t>
            </a:r>
            <a:endParaRPr lang="en-US" sz="3200" dirty="0" smtClean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(</a:t>
            </a:r>
            <a:r>
              <a:rPr lang="en-US" sz="2800" dirty="0">
                <a:latin typeface="KG Love Somebody" panose="02000503000000020003" pitchFamily="2" charset="0"/>
              </a:rPr>
              <a:t>Remember Berlin was in East Germany which the USSR occupied</a:t>
            </a:r>
            <a:r>
              <a:rPr lang="en-US" sz="2800" dirty="0" smtClean="0">
                <a:latin typeface="KG Love Somebody" panose="02000503000000020003" pitchFamily="2" charset="0"/>
              </a:rPr>
              <a:t>.)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In response, the United States and Great Britain began an airlift…</a:t>
            </a:r>
          </a:p>
        </p:txBody>
      </p:sp>
    </p:spTree>
    <p:extLst>
      <p:ext uri="{BB962C8B-B14F-4D97-AF65-F5344CB8AC3E}">
        <p14:creationId xmlns:p14="http://schemas.microsoft.com/office/powerpoint/2010/main" val="14572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Berlin-Airlift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7675" y="-84408"/>
            <a:ext cx="8316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Berlin Airlift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What’s an airlift?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KG Love Somebody" panose="02000503000000020003" pitchFamily="2" charset="0"/>
              </a:rPr>
              <a:t>A</a:t>
            </a:r>
            <a:r>
              <a:rPr lang="en-US" sz="3600" dirty="0" smtClean="0">
                <a:latin typeface="KG Love Somebody" panose="02000503000000020003" pitchFamily="2" charset="0"/>
              </a:rPr>
              <a:t> system of carrying supplies into East Berlin by plane day and night. British and American pilots flew in tons of food, fuel, and raw materials.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3600" dirty="0" smtClean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How </a:t>
            </a:r>
            <a:r>
              <a:rPr lang="en-US" sz="3600" dirty="0">
                <a:latin typeface="KG Love Somebody" panose="02000503000000020003" pitchFamily="2" charset="0"/>
              </a:rPr>
              <a:t>long did it last?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KG Love Somebody" panose="02000503000000020003" pitchFamily="2" charset="0"/>
              </a:rPr>
              <a:t>11 </a:t>
            </a:r>
            <a:r>
              <a:rPr lang="en-US" sz="3600" dirty="0" smtClean="0">
                <a:latin typeface="KG Love Somebody" panose="02000503000000020003" pitchFamily="2" charset="0"/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1654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6600" y="-2057400"/>
            <a:ext cx="6858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ir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63" y="0"/>
            <a:ext cx="9421873" cy="740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lin Airlift-1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1" y="0"/>
            <a:ext cx="924885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erlin Airlift-1948-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r="4550" b="13889"/>
          <a:stretch>
            <a:fillRect/>
          </a:stretch>
        </p:blipFill>
        <p:spPr bwMode="auto">
          <a:xfrm>
            <a:off x="-12" y="0"/>
            <a:ext cx="4313910" cy="6858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020930-O-9999G-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0"/>
            <a:ext cx="900112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0595" y="-84408"/>
            <a:ext cx="69108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Now What?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The airlift is </a:t>
            </a:r>
            <a:r>
              <a:rPr lang="en-US" sz="2800" dirty="0" smtClean="0">
                <a:latin typeface="KG Love Somebody" panose="02000503000000020003" pitchFamily="2" charset="0"/>
              </a:rPr>
              <a:t>over—now what?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Germany officially becomes two countries with two governments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Bonn becomes the capital of West Germany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East Berlin becomes the capital of East Germany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8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West Berlin remains a democratic stronghold, surrounded by communism.</a:t>
            </a:r>
          </a:p>
        </p:txBody>
      </p:sp>
    </p:spTree>
    <p:extLst>
      <p:ext uri="{BB962C8B-B14F-4D97-AF65-F5344CB8AC3E}">
        <p14:creationId xmlns:p14="http://schemas.microsoft.com/office/powerpoint/2010/main" val="26080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7407" y="-84408"/>
            <a:ext cx="10317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Post-WWII  Korea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After World War II, Japanese-occupied Korea was temporarily divided into northern and southern parts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The Soviet Union controlled Korea north of the 38</a:t>
            </a:r>
            <a:r>
              <a:rPr lang="en-US" sz="2800" baseline="30000" dirty="0">
                <a:latin typeface="KG Love Somebody" panose="02000503000000020003" pitchFamily="2" charset="0"/>
              </a:rPr>
              <a:t>th</a:t>
            </a:r>
            <a:r>
              <a:rPr lang="en-US" sz="2800" dirty="0">
                <a:latin typeface="KG Love Somebody" panose="02000503000000020003" pitchFamily="2" charset="0"/>
              </a:rPr>
              <a:t> parallel.  </a:t>
            </a:r>
            <a:endParaRPr lang="en-US" sz="2800" dirty="0" smtClean="0">
              <a:latin typeface="KG Love Somebody" panose="02000503000000020003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The </a:t>
            </a:r>
            <a:r>
              <a:rPr lang="en-US" sz="2800" dirty="0">
                <a:latin typeface="KG Love Somebody" panose="02000503000000020003" pitchFamily="2" charset="0"/>
              </a:rPr>
              <a:t>United States would be in charge of Korea south of the 38</a:t>
            </a:r>
            <a:r>
              <a:rPr lang="en-US" sz="2800" baseline="30000" dirty="0">
                <a:latin typeface="KG Love Somebody" panose="02000503000000020003" pitchFamily="2" charset="0"/>
              </a:rPr>
              <a:t>th</a:t>
            </a:r>
            <a:r>
              <a:rPr lang="en-US" sz="2800" dirty="0">
                <a:latin typeface="KG Love Somebody" panose="02000503000000020003" pitchFamily="2" charset="0"/>
              </a:rPr>
              <a:t> parallel</a:t>
            </a:r>
            <a:r>
              <a:rPr lang="en-US" sz="28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Love Somebody" panose="02000503000000020003" pitchFamily="2" charset="0"/>
              </a:rPr>
              <a:t>The Soviet Union established a communist government in North Korea. </a:t>
            </a:r>
            <a:endParaRPr lang="en-US" sz="28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In </a:t>
            </a:r>
            <a:r>
              <a:rPr lang="en-US" sz="2800" dirty="0">
                <a:latin typeface="KG Love Somebody" panose="02000503000000020003" pitchFamily="2" charset="0"/>
              </a:rPr>
              <a:t>South Korea, the United States promoted a democratic system.  </a:t>
            </a:r>
            <a:endParaRPr lang="en-US" sz="2800" b="1" dirty="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endParaRPr lang="en-US" sz="2800" dirty="0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endParaRPr lang="en-US" sz="2800" dirty="0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073" y="-84408"/>
            <a:ext cx="11525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Korean War Begins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520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Love Somebody" panose="02000503000000020003" pitchFamily="2" charset="0"/>
              </a:rPr>
              <a:t>In 1950, </a:t>
            </a:r>
            <a:r>
              <a:rPr lang="en-US" sz="2700" dirty="0">
                <a:latin typeface="KG Love Somebody" panose="02000503000000020003" pitchFamily="2" charset="0"/>
              </a:rPr>
              <a:t>Kim Il Sung, the leader of North Korea, sent his powerful army </a:t>
            </a:r>
            <a:r>
              <a:rPr lang="en-US" sz="2700" dirty="0" smtClean="0">
                <a:latin typeface="KG Love Somebody" panose="02000503000000020003" pitchFamily="2" charset="0"/>
              </a:rPr>
              <a:t>into South </a:t>
            </a:r>
            <a:r>
              <a:rPr lang="en-US" sz="2700" dirty="0">
                <a:latin typeface="KG Love Somebody" panose="02000503000000020003" pitchFamily="2" charset="0"/>
              </a:rPr>
              <a:t>Korea</a:t>
            </a:r>
            <a:r>
              <a:rPr lang="en-US" sz="2700" dirty="0" smtClean="0">
                <a:latin typeface="KG Love Somebody" panose="02000503000000020003" pitchFamily="2" charset="0"/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latin typeface="KG Love Somebody" panose="02000503000000020003" pitchFamily="2" charset="0"/>
              </a:rPr>
              <a:t>South Korea was where the United States had to take a stand against Communist aggression.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700" dirty="0">
                <a:latin typeface="KG Love Somebody" panose="02000503000000020003" pitchFamily="2" charset="0"/>
              </a:rPr>
              <a:t>Truman ordered American naval and air forces to support Korean ground </a:t>
            </a:r>
            <a:r>
              <a:rPr lang="en-US" sz="2700" dirty="0" smtClean="0">
                <a:latin typeface="KG Love Somebody" panose="02000503000000020003" pitchFamily="2" charset="0"/>
              </a:rPr>
              <a:t>troops, and asked </a:t>
            </a:r>
            <a:r>
              <a:rPr lang="en-US" sz="2700" dirty="0">
                <a:latin typeface="KG Love Somebody" panose="02000503000000020003" pitchFamily="2" charset="0"/>
              </a:rPr>
              <a:t>the United Nations to approve the use of force to stop the North Korean invasion</a:t>
            </a:r>
            <a:r>
              <a:rPr lang="en-US" sz="27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endParaRPr lang="en-US" sz="27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Love Somebody" panose="02000503000000020003" pitchFamily="2" charset="0"/>
              </a:rPr>
              <a:t>The </a:t>
            </a:r>
            <a:r>
              <a:rPr lang="en-US" sz="2700" dirty="0">
                <a:latin typeface="KG Love Somebody" panose="02000503000000020003" pitchFamily="2" charset="0"/>
              </a:rPr>
              <a:t>United Nations responded quickly, imposing military sanctions. The U.S. and </a:t>
            </a:r>
            <a:r>
              <a:rPr lang="en-US" sz="2700" dirty="0" smtClean="0">
                <a:latin typeface="KG Love Somebody" panose="02000503000000020003" pitchFamily="2" charset="0"/>
              </a:rPr>
              <a:t>19 other </a:t>
            </a:r>
            <a:r>
              <a:rPr lang="en-US" sz="2700" dirty="0">
                <a:latin typeface="KG Love Somebody" panose="02000503000000020003" pitchFamily="2" charset="0"/>
              </a:rPr>
              <a:t>nations committed troops </a:t>
            </a:r>
            <a:r>
              <a:rPr lang="en-US" sz="2700" dirty="0" smtClean="0">
                <a:latin typeface="KG Love Somebody" panose="02000503000000020003" pitchFamily="2" charset="0"/>
              </a:rPr>
              <a:t>to the area.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00" dirty="0" smtClean="0">
                <a:latin typeface="KG Love Somebody" panose="02000503000000020003" pitchFamily="2" charset="0"/>
              </a:rPr>
              <a:t>Despite </a:t>
            </a:r>
            <a:r>
              <a:rPr lang="en-US" sz="2700" dirty="0">
                <a:latin typeface="KG Love Somebody" panose="02000503000000020003" pitchFamily="2" charset="0"/>
              </a:rPr>
              <a:t>initial heavy losses, the combined </a:t>
            </a:r>
            <a:r>
              <a:rPr lang="en-US" sz="2700" dirty="0" smtClean="0">
                <a:latin typeface="KG Love Somebody" panose="02000503000000020003" pitchFamily="2" charset="0"/>
              </a:rPr>
              <a:t>UN forces </a:t>
            </a:r>
            <a:r>
              <a:rPr lang="en-US" sz="2700" dirty="0">
                <a:latin typeface="KG Love Somebody" panose="02000503000000020003" pitchFamily="2" charset="0"/>
              </a:rPr>
              <a:t>finally began to win. </a:t>
            </a:r>
            <a:endParaRPr lang="en-US" sz="2700" dirty="0" smtClean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15-484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6250"/>
          <a:stretch>
            <a:fillRect/>
          </a:stretch>
        </p:blipFill>
        <p:spPr bwMode="auto">
          <a:xfrm>
            <a:off x="3562578" y="0"/>
            <a:ext cx="5066844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5" y="180640"/>
            <a:ext cx="2274058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yng280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10811"/>
          <a:stretch>
            <a:fillRect/>
          </a:stretch>
        </p:blipFill>
        <p:spPr bwMode="auto">
          <a:xfrm>
            <a:off x="9310516" y="3429000"/>
            <a:ext cx="2274058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8284" y="2971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KG Love Somebody" panose="02000503000000020003" pitchFamily="2" charset="0"/>
              </a:rPr>
              <a:t>Kim Il-Sung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075945" y="617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chemeClr val="bg1"/>
                </a:solidFill>
                <a:latin typeface="KG Love Somebody" panose="02000503000000020003" pitchFamily="2" charset="0"/>
              </a:rPr>
              <a:t>Syngman</a:t>
            </a:r>
            <a:r>
              <a:rPr lang="en-US" sz="2400" dirty="0">
                <a:solidFill>
                  <a:schemeClr val="bg1"/>
                </a:solidFill>
                <a:latin typeface="KG Love Somebody" panose="02000503000000020003" pitchFamily="2" charset="0"/>
              </a:rPr>
              <a:t> Rhee</a:t>
            </a:r>
          </a:p>
        </p:txBody>
      </p:sp>
    </p:spTree>
    <p:extLst>
      <p:ext uri="{BB962C8B-B14F-4D97-AF65-F5344CB8AC3E}">
        <p14:creationId xmlns:p14="http://schemas.microsoft.com/office/powerpoint/2010/main" val="13129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44839" y="-84408"/>
            <a:ext cx="7502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Korean War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Love Somebody" panose="02000503000000020003" pitchFamily="2" charset="0"/>
              </a:rPr>
              <a:t>The </a:t>
            </a:r>
            <a:r>
              <a:rPr lang="en-US" sz="3000" dirty="0">
                <a:latin typeface="KG Love Somebody" panose="02000503000000020003" pitchFamily="2" charset="0"/>
              </a:rPr>
              <a:t>situation changed when General Douglas </a:t>
            </a:r>
            <a:r>
              <a:rPr lang="en-US" sz="3000" dirty="0" smtClean="0">
                <a:latin typeface="KG Love Somebody" panose="02000503000000020003" pitchFamily="2" charset="0"/>
              </a:rPr>
              <a:t>MacArthur disobeyed </a:t>
            </a:r>
            <a:r>
              <a:rPr lang="en-US" sz="3000" dirty="0">
                <a:latin typeface="KG Love Somebody" panose="02000503000000020003" pitchFamily="2" charset="0"/>
              </a:rPr>
              <a:t>orders to stay in South Korea</a:t>
            </a:r>
            <a:r>
              <a:rPr lang="en-US" sz="3000" dirty="0" smtClean="0">
                <a:latin typeface="KG Love Somebody" panose="02000503000000020003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Love Somebody" panose="02000503000000020003" pitchFamily="2" charset="0"/>
              </a:rPr>
              <a:t> </a:t>
            </a:r>
            <a:endParaRPr lang="en-US" sz="30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Love Somebody" panose="02000503000000020003" pitchFamily="2" charset="0"/>
              </a:rPr>
              <a:t>Going beyond the 38</a:t>
            </a:r>
            <a:r>
              <a:rPr lang="en-US" sz="3000" baseline="30000" dirty="0">
                <a:latin typeface="KG Love Somebody" panose="02000503000000020003" pitchFamily="2" charset="0"/>
              </a:rPr>
              <a:t>th</a:t>
            </a:r>
            <a:r>
              <a:rPr lang="en-US" sz="3000" dirty="0">
                <a:latin typeface="KG Love Somebody" panose="02000503000000020003" pitchFamily="2" charset="0"/>
              </a:rPr>
              <a:t> parallel into North Korea brought communist China’s well-trained and well-equipped army into the war. </a:t>
            </a:r>
            <a:endParaRPr lang="en-US" sz="30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Love Somebody" panose="02000503000000020003" pitchFamily="2" charset="0"/>
              </a:rPr>
              <a:t>When the fighting finally ended in 1953, no one was truly victorious</a:t>
            </a:r>
            <a:r>
              <a:rPr lang="en-US" sz="3000" dirty="0" smtClean="0">
                <a:latin typeface="KG Love Somebody" panose="02000503000000020003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Love Somebody" panose="02000503000000020003" pitchFamily="2" charset="0"/>
              </a:rPr>
              <a:t> </a:t>
            </a:r>
            <a:endParaRPr lang="en-US" sz="30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Love Somebody" panose="02000503000000020003" pitchFamily="2" charset="0"/>
              </a:rPr>
              <a:t>The 38th parallel dividing line remained intact.</a:t>
            </a:r>
          </a:p>
        </p:txBody>
      </p:sp>
    </p:spTree>
    <p:extLst>
      <p:ext uri="{BB962C8B-B14F-4D97-AF65-F5344CB8AC3E}">
        <p14:creationId xmlns:p14="http://schemas.microsoft.com/office/powerpoint/2010/main" val="41190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kp05_1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" y="0"/>
            <a:ext cx="1220492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Panmunj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17" y="0"/>
            <a:ext cx="9998565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378" y="1724241"/>
            <a:ext cx="113832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Cold War</a:t>
            </a:r>
            <a:endParaRPr lang="en-US" sz="16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9109" y="1012387"/>
            <a:ext cx="1633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G Love Somebody" panose="02000503000000020003" pitchFamily="2" charset="0"/>
              </a:rPr>
              <a:t>The</a:t>
            </a:r>
            <a:endParaRPr lang="en-US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G Love Somebody" panose="02000503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900" y="4798951"/>
            <a:ext cx="10686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KG Love Somebody" panose="02000503000000020003" pitchFamily="2" charset="0"/>
              </a:rPr>
              <a:t>Origins and Consequences</a:t>
            </a:r>
            <a:endParaRPr lang="en-US" sz="4400" dirty="0">
              <a:solidFill>
                <a:sysClr val="windowText" lastClr="000000"/>
              </a:solidFill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91653" y="-84408"/>
            <a:ext cx="62087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Who Won?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34641"/>
            <a:ext cx="115601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KG Love Somebody" panose="02000503000000020003" pitchFamily="2" charset="0"/>
              </a:rPr>
              <a:t>South Korea remained “</a:t>
            </a:r>
            <a:r>
              <a:rPr lang="en-GB" sz="3600" dirty="0" smtClean="0">
                <a:latin typeface="KG Love Somebody" panose="02000503000000020003" pitchFamily="2" charset="0"/>
              </a:rPr>
              <a:t>free”, so containment </a:t>
            </a:r>
            <a:r>
              <a:rPr lang="en-GB" sz="3600" dirty="0">
                <a:latin typeface="KG Love Somebody" panose="02000503000000020003" pitchFamily="2" charset="0"/>
              </a:rPr>
              <a:t>had </a:t>
            </a:r>
            <a:r>
              <a:rPr lang="en-GB" sz="3600" dirty="0" smtClean="0">
                <a:latin typeface="KG Love Somebody" panose="02000503000000020003" pitchFamily="2" charset="0"/>
              </a:rPr>
              <a:t>worked.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KG Love Somebody" panose="02000503000000020003" pitchFamily="2" charset="0"/>
              </a:rPr>
              <a:t>Korea was badly </a:t>
            </a:r>
            <a:r>
              <a:rPr lang="en-GB" sz="3600" dirty="0" smtClean="0">
                <a:latin typeface="KG Love Somebody" panose="02000503000000020003" pitchFamily="2" charset="0"/>
              </a:rPr>
              <a:t>damaged, and many lives were lost.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600" dirty="0" smtClean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KG Love Somebody" panose="02000503000000020003" pitchFamily="2" charset="0"/>
              </a:rPr>
              <a:t>They are still </a:t>
            </a:r>
            <a:r>
              <a:rPr lang="en-GB" sz="3600" dirty="0">
                <a:latin typeface="KG Love Somebody" panose="02000503000000020003" pitchFamily="2" charset="0"/>
              </a:rPr>
              <a:t>two separate </a:t>
            </a:r>
            <a:r>
              <a:rPr lang="en-GB" sz="3600" dirty="0" smtClean="0">
                <a:latin typeface="KG Love Somebody" panose="02000503000000020003" pitchFamily="2" charset="0"/>
              </a:rPr>
              <a:t>countries today.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3600" dirty="0">
              <a:latin typeface="KG Love Somebody" panose="02000503000000020003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KG Love Somebody" panose="02000503000000020003" pitchFamily="2" charset="0"/>
              </a:rPr>
              <a:t>Reunification </a:t>
            </a:r>
            <a:r>
              <a:rPr lang="en-GB" sz="3600" dirty="0">
                <a:latin typeface="KG Love Somebody" panose="02000503000000020003" pitchFamily="2" charset="0"/>
              </a:rPr>
              <a:t>talks have begun, but progress is </a:t>
            </a:r>
            <a:r>
              <a:rPr lang="en-GB" sz="3600" dirty="0" smtClean="0">
                <a:latin typeface="KG Love Somebody" panose="02000503000000020003" pitchFamily="2" charset="0"/>
              </a:rPr>
              <a:t>very, very slow.</a:t>
            </a:r>
            <a:endParaRPr lang="en-GB" sz="36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7082" y="-84408"/>
            <a:ext cx="68178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Back in USA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Many Americans </a:t>
            </a:r>
            <a:r>
              <a:rPr lang="en-US" sz="3200" dirty="0">
                <a:latin typeface="KG Love Somebody" panose="02000503000000020003" pitchFamily="2" charset="0"/>
              </a:rPr>
              <a:t>worried that communism would take </a:t>
            </a:r>
            <a:r>
              <a:rPr lang="en-US" sz="3200" dirty="0" smtClean="0">
                <a:latin typeface="KG Love Somebody" panose="02000503000000020003" pitchFamily="2" charset="0"/>
              </a:rPr>
              <a:t>over the </a:t>
            </a:r>
            <a:r>
              <a:rPr lang="en-US" sz="3200" dirty="0">
                <a:latin typeface="KG Love Somebody" panose="02000503000000020003" pitchFamily="2" charset="0"/>
              </a:rPr>
              <a:t>United States and dominate the world. </a:t>
            </a:r>
            <a:endParaRPr lang="en-US" sz="32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Senator </a:t>
            </a:r>
            <a:r>
              <a:rPr lang="en-US" sz="3200" dirty="0">
                <a:latin typeface="KG Love Somebody" panose="02000503000000020003" pitchFamily="2" charset="0"/>
              </a:rPr>
              <a:t>Joseph McCarthy spearheaded a communist </a:t>
            </a:r>
            <a:r>
              <a:rPr lang="en-US" sz="3200" dirty="0" smtClean="0">
                <a:latin typeface="KG Love Somebody" panose="02000503000000020003" pitchFamily="2" charset="0"/>
              </a:rPr>
              <a:t>hunt fueled </a:t>
            </a:r>
            <a:r>
              <a:rPr lang="en-US" sz="3200" dirty="0">
                <a:latin typeface="KG Love Somebody" panose="02000503000000020003" pitchFamily="2" charset="0"/>
              </a:rPr>
              <a:t>by these fears throughout the U.S. </a:t>
            </a:r>
            <a:endParaRPr lang="en-US" sz="32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His </a:t>
            </a:r>
            <a:r>
              <a:rPr lang="en-US" sz="3200" dirty="0">
                <a:latin typeface="KG Love Somebody" panose="02000503000000020003" pitchFamily="2" charset="0"/>
              </a:rPr>
              <a:t>television appearances infected the nation with an </a:t>
            </a:r>
            <a:r>
              <a:rPr lang="en-US" sz="3200" dirty="0" smtClean="0">
                <a:latin typeface="KG Love Somebody" panose="02000503000000020003" pitchFamily="2" charset="0"/>
              </a:rPr>
              <a:t>anticommunist hysteria </a:t>
            </a:r>
            <a:r>
              <a:rPr lang="en-US" sz="3200" dirty="0">
                <a:latin typeface="KG Love Somebody" panose="02000503000000020003" pitchFamily="2" charset="0"/>
              </a:rPr>
              <a:t>that ruined numerous lives from politicians to actors and writers.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1787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chemeClr val="bg1"/>
                </a:solidFill>
                <a:latin typeface="Before Collapse" panose="02000500000000000000" pitchFamily="2" charset="0"/>
              </a:rPr>
              <a:t>Premier Nikita Khrushchev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349829" y="1244959"/>
            <a:ext cx="736380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About the capitalist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states, it doesn't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depend on you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whether we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(Soviet Union) exist.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If you don't like us,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don't accept our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invitations, and don't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invite us to come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to see you. Whether </a:t>
            </a:r>
            <a:b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you like it our not, history is on our side. </a:t>
            </a:r>
            <a:r>
              <a:rPr lang="en-US" sz="2800" dirty="0">
                <a:solidFill>
                  <a:srgbClr val="FF0000"/>
                </a:solidFill>
                <a:latin typeface="KG Love Somebody" panose="02000503000000020003" pitchFamily="2" charset="0"/>
              </a:rPr>
              <a:t>We will bury you.   </a:t>
            </a:r>
            <a:r>
              <a:rPr lang="en-US" sz="2800" dirty="0">
                <a:solidFill>
                  <a:schemeClr val="bg1"/>
                </a:solidFill>
                <a:latin typeface="KG Love Somebody" panose="02000503000000020003" pitchFamily="2" charset="0"/>
              </a:rPr>
              <a:t>-- 1956</a:t>
            </a:r>
          </a:p>
        </p:txBody>
      </p:sp>
      <p:pic>
        <p:nvPicPr>
          <p:cNvPr id="13316" name="Picture 4" descr="khrushchev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25894"/>
          <a:stretch>
            <a:fillRect/>
          </a:stretch>
        </p:blipFill>
        <p:spPr bwMode="auto">
          <a:xfrm>
            <a:off x="6096000" y="1244959"/>
            <a:ext cx="397335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582" y="-84408"/>
            <a:ext cx="77588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A New Leader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50589"/>
            <a:ext cx="11560126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Nikita Khrushchev was born in 1894 to a miner in Ukraine. His grandfather was a serf.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He served as the First Secretary of the Communist Party of the Soviet Union from 1953-1964.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He initiated the space program that launched Sputnik I.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Love Somebody" panose="02000503000000020003" pitchFamily="2" charset="0"/>
              </a:rPr>
              <a:t>He </a:t>
            </a:r>
            <a:r>
              <a:rPr lang="en-US" sz="2800" dirty="0">
                <a:latin typeface="KG Love Somebody" panose="02000503000000020003" pitchFamily="2" charset="0"/>
              </a:rPr>
              <a:t>had the idea of placing nuclear missiles in Cuba to restore the balance of power during the Cold War. </a:t>
            </a:r>
            <a:r>
              <a:rPr lang="en-US" sz="2800" dirty="0" smtClean="0">
                <a:latin typeface="KG Love Somebody" panose="02000503000000020003" pitchFamily="2" charset="0"/>
              </a:rPr>
              <a:t>This led to the Cuban Missile Crisis.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KG Love Somebody" panose="02000503000000020003" pitchFamily="2" charset="0"/>
              </a:rPr>
              <a:t>His announced goals were to overtake the United States in productivity and to help spread Communism throughout the world. </a:t>
            </a:r>
            <a:endParaRPr lang="en-US" sz="2800" dirty="0" smtClean="0">
              <a:latin typeface="KG Love Somebody" panose="02000503000000020003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Love Somebody" panose="02000503000000020003" pitchFamily="2" charset="0"/>
              </a:rPr>
              <a:t>Khrushchev </a:t>
            </a:r>
            <a:r>
              <a:rPr lang="en-US" sz="2800" dirty="0">
                <a:latin typeface="KG Love Somebody" panose="02000503000000020003" pitchFamily="2" charset="0"/>
              </a:rPr>
              <a:t>was </a:t>
            </a:r>
            <a:r>
              <a:rPr lang="en-US" sz="2800" dirty="0" smtClean="0">
                <a:latin typeface="KG Love Somebody" panose="02000503000000020003" pitchFamily="2" charset="0"/>
              </a:rPr>
              <a:t>overthrown in 1964. After </a:t>
            </a:r>
            <a:r>
              <a:rPr lang="en-US" sz="2800" dirty="0">
                <a:latin typeface="KG Love Somebody" panose="02000503000000020003" pitchFamily="2" charset="0"/>
              </a:rPr>
              <a:t>seven years of house arrest, he died in Moscow in 1971.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3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7355" y="-84408"/>
            <a:ext cx="73773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Berlin Wall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56012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Berliners hated living under </a:t>
            </a:r>
            <a:r>
              <a:rPr lang="en-US" sz="3200" dirty="0" smtClean="0">
                <a:latin typeface="KG Love Somebody" panose="02000503000000020003" pitchFamily="2" charset="0"/>
              </a:rPr>
              <a:t>communism.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Luckily, West Berlin and freedom were just across the </a:t>
            </a:r>
            <a:r>
              <a:rPr lang="en-US" sz="3200" dirty="0" smtClean="0">
                <a:latin typeface="KG Love Somebody" panose="02000503000000020003" pitchFamily="2" charset="0"/>
              </a:rPr>
              <a:t>street.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About 3 million people fled to West Berlin looking for political freedom and better </a:t>
            </a:r>
            <a:r>
              <a:rPr lang="en-US" sz="3200" dirty="0" smtClean="0">
                <a:latin typeface="KG Love Somebody" panose="02000503000000020003" pitchFamily="2" charset="0"/>
              </a:rPr>
              <a:t>lives.</a:t>
            </a:r>
            <a:endParaRPr lang="en-US" sz="3200" dirty="0">
              <a:latin typeface="KG Love Somebody" panose="02000503000000020003" pitchFamily="2" charset="0"/>
            </a:endParaRP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The East German government wanted it to </a:t>
            </a:r>
            <a:r>
              <a:rPr lang="en-US" sz="3200" dirty="0" smtClean="0">
                <a:latin typeface="KG Love Somebody" panose="02000503000000020003" pitchFamily="2" charset="0"/>
              </a:rPr>
              <a:t>stop.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In August 1961, East Germany built a 103 mile wall between East and West Berlin.</a:t>
            </a:r>
          </a:p>
          <a:p>
            <a:pPr marL="914400" lvl="1" indent="-4572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Guarded by Soviet troops, it became a symbol of the split between western and eastern Europe.</a:t>
            </a:r>
          </a:p>
        </p:txBody>
      </p:sp>
    </p:spTree>
    <p:extLst>
      <p:ext uri="{BB962C8B-B14F-4D97-AF65-F5344CB8AC3E}">
        <p14:creationId xmlns:p14="http://schemas.microsoft.com/office/powerpoint/2010/main" val="30310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erlin_wall_construction_1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00" y="0"/>
            <a:ext cx="8792599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52500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erlin Wal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ckpoint Charlie (Laura Wharen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53737" r="7838" b="4089"/>
          <a:stretch>
            <a:fillRect/>
          </a:stretch>
        </p:blipFill>
        <p:spPr bwMode="auto">
          <a:xfrm>
            <a:off x="1250993" y="0"/>
            <a:ext cx="96900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5" name="Picture 3" descr="Khrushchev&amp;JF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87" y="0"/>
            <a:ext cx="912728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988487" y="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G Love Somebody" panose="02000503000000020003" pitchFamily="2" charset="0"/>
              </a:rPr>
              <a:t>Paris, 1961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588654" y="5410201"/>
            <a:ext cx="7926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latin typeface="KG Love Somebody" panose="02000503000000020003" pitchFamily="2" charset="0"/>
              </a:rPr>
              <a:t>Khrushchev &amp; JFK meet to discuss Berlin and nuclear proliferation.  Khrushchev thinks that JFK is young, inexperienced, and can be </a:t>
            </a:r>
            <a:r>
              <a:rPr lang="en-US" sz="2400" dirty="0" smtClean="0">
                <a:solidFill>
                  <a:srgbClr val="FFFF00"/>
                </a:solidFill>
                <a:latin typeface="KG Love Somebody" panose="02000503000000020003" pitchFamily="2" charset="0"/>
              </a:rPr>
              <a:t>pushed over.</a:t>
            </a:r>
            <a:endParaRPr lang="en-US" sz="2400" dirty="0">
              <a:solidFill>
                <a:srgbClr val="FFFF00"/>
              </a:solidFill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2490" y="-84408"/>
            <a:ext cx="7427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Josef Stalin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57452"/>
            <a:ext cx="115601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Love Somebody" panose="02000503000000020003" pitchFamily="2" charset="0"/>
              </a:rPr>
              <a:t>Stalin was a harsh dictator (absolute power); many lived in terror of </a:t>
            </a:r>
            <a:r>
              <a:rPr lang="en-US" sz="3600" dirty="0" smtClean="0">
                <a:latin typeface="KG Love Somebody" panose="02000503000000020003" pitchFamily="2" charset="0"/>
              </a:rPr>
              <a:t>him.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He sent </a:t>
            </a:r>
            <a:r>
              <a:rPr lang="en-US" sz="3600" dirty="0">
                <a:latin typeface="KG Love Somebody" panose="02000503000000020003" pitchFamily="2" charset="0"/>
              </a:rPr>
              <a:t>millions of serfs to prison camps in Siberia for not giving up their </a:t>
            </a:r>
            <a:r>
              <a:rPr lang="en-US" sz="3600" dirty="0" smtClean="0">
                <a:latin typeface="KG Love Somebody" panose="02000503000000020003" pitchFamily="2" charset="0"/>
              </a:rPr>
              <a:t>farms to the communist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Much like Hitler, he also </a:t>
            </a:r>
            <a:r>
              <a:rPr lang="en-US" sz="3600" dirty="0">
                <a:latin typeface="KG Love Somebody" panose="02000503000000020003" pitchFamily="2" charset="0"/>
              </a:rPr>
              <a:t>“got rid of” those who opposed his </a:t>
            </a:r>
            <a:r>
              <a:rPr lang="en-US" sz="3600" dirty="0" smtClean="0">
                <a:latin typeface="KG Love Somebody" panose="02000503000000020003" pitchFamily="2" charset="0"/>
              </a:rPr>
              <a:t>ideas.</a:t>
            </a:r>
            <a:endParaRPr lang="en-US" sz="36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randenburg-gate-december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9770" y="-84408"/>
            <a:ext cx="951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Losing Control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89044"/>
            <a:ext cx="1156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The economy </a:t>
            </a:r>
            <a:r>
              <a:rPr lang="en-US" sz="3600" dirty="0">
                <a:latin typeface="KG Love Somebody" panose="02000503000000020003" pitchFamily="2" charset="0"/>
              </a:rPr>
              <a:t>did not grow; </a:t>
            </a:r>
            <a:r>
              <a:rPr lang="en-US" sz="3600" dirty="0" smtClean="0">
                <a:latin typeface="KG Love Somebody" panose="02000503000000020003" pitchFamily="2" charset="0"/>
              </a:rPr>
              <a:t>the government </a:t>
            </a:r>
            <a:r>
              <a:rPr lang="en-US" sz="3600" dirty="0">
                <a:latin typeface="KG Love Somebody" panose="02000503000000020003" pitchFamily="2" charset="0"/>
              </a:rPr>
              <a:t>spent too much money on heavy </a:t>
            </a:r>
            <a:r>
              <a:rPr lang="en-US" sz="3600" dirty="0" smtClean="0">
                <a:latin typeface="KG Love Somebody" panose="02000503000000020003" pitchFamily="2" charset="0"/>
              </a:rPr>
              <a:t>industry.</a:t>
            </a:r>
            <a:endParaRPr lang="en-US" sz="3600" dirty="0">
              <a:latin typeface="KG Love Somebody" panose="02000503000000020003" pitchFamily="2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KG Love Somebody" panose="02000503000000020003" pitchFamily="2" charset="0"/>
              </a:rPr>
              <a:t>This often </a:t>
            </a:r>
            <a:r>
              <a:rPr lang="en-US" sz="3600" dirty="0">
                <a:latin typeface="KG Love Somebody" panose="02000503000000020003" pitchFamily="2" charset="0"/>
              </a:rPr>
              <a:t>caused food </a:t>
            </a:r>
            <a:r>
              <a:rPr lang="en-US" sz="3600" dirty="0" smtClean="0">
                <a:latin typeface="KG Love Somebody" panose="02000503000000020003" pitchFamily="2" charset="0"/>
              </a:rPr>
              <a:t>shortages.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Love Somebody" panose="02000503000000020003" pitchFamily="2" charset="0"/>
              </a:rPr>
              <a:t>By the 1980s, </a:t>
            </a:r>
            <a:r>
              <a:rPr lang="en-US" sz="3600" dirty="0">
                <a:latin typeface="KG Love Somebody" panose="02000503000000020003" pitchFamily="2" charset="0"/>
              </a:rPr>
              <a:t>most Soviet people had lost faith in the communist </a:t>
            </a:r>
            <a:r>
              <a:rPr lang="en-US" sz="3600" dirty="0" smtClean="0">
                <a:latin typeface="KG Love Somebody" panose="02000503000000020003" pitchFamily="2" charset="0"/>
              </a:rPr>
              <a:t>system.</a:t>
            </a:r>
            <a:endParaRPr lang="en-US" sz="3600" dirty="0">
              <a:latin typeface="KG Love Somebody" panose="02000503000000020003" pitchFamily="2" charset="0"/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dirty="0">
                <a:latin typeface="KG Love Somebody" panose="02000503000000020003" pitchFamily="2" charset="0"/>
              </a:rPr>
              <a:t>They had no personal </a:t>
            </a:r>
            <a:r>
              <a:rPr lang="en-US" sz="3600" dirty="0" smtClean="0">
                <a:latin typeface="KG Love Somebody" panose="02000503000000020003" pitchFamily="2" charset="0"/>
              </a:rPr>
              <a:t>freedoms.</a:t>
            </a:r>
            <a:endParaRPr lang="en-US" sz="36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9759" y="-84408"/>
            <a:ext cx="951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Losing Control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18731"/>
            <a:ext cx="1143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Soviet Union was spending tons of money putting down revolts, protecting its borders, and keeping up with the US in the arms </a:t>
            </a:r>
            <a:r>
              <a:rPr lang="en-US" sz="3200" dirty="0" smtClean="0">
                <a:latin typeface="KG Love Somebody" panose="02000503000000020003" pitchFamily="2" charset="0"/>
              </a:rPr>
              <a:t>race.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In 1985, the </a:t>
            </a:r>
            <a:r>
              <a:rPr lang="en-US" sz="3200" dirty="0">
                <a:latin typeface="KG Love Somebody" panose="02000503000000020003" pitchFamily="2" charset="0"/>
              </a:rPr>
              <a:t>economy was so unstable that </a:t>
            </a:r>
            <a:r>
              <a:rPr lang="en-US" sz="3200" dirty="0" smtClean="0">
                <a:latin typeface="KG Love Somebody" panose="02000503000000020003" pitchFamily="2" charset="0"/>
              </a:rPr>
              <a:t>               Mikhail </a:t>
            </a:r>
            <a:r>
              <a:rPr lang="en-US" sz="3200" dirty="0">
                <a:latin typeface="KG Love Somebody" panose="02000503000000020003" pitchFamily="2" charset="0"/>
              </a:rPr>
              <a:t>Gorbachev, head of USSR, reduced government control of business and </a:t>
            </a:r>
            <a:r>
              <a:rPr lang="en-US" sz="3200" dirty="0" smtClean="0">
                <a:latin typeface="KG Love Somebody" panose="02000503000000020003" pitchFamily="2" charset="0"/>
              </a:rPr>
              <a:t>                            increased the freedoms </a:t>
            </a:r>
            <a:r>
              <a:rPr lang="en-US" sz="3200" dirty="0">
                <a:latin typeface="KG Love Somebody" panose="02000503000000020003" pitchFamily="2" charset="0"/>
              </a:rPr>
              <a:t>for all </a:t>
            </a:r>
            <a:r>
              <a:rPr lang="en-US" sz="3200" dirty="0" smtClean="0">
                <a:latin typeface="KG Love Somebody" panose="02000503000000020003" pitchFamily="2" charset="0"/>
              </a:rPr>
              <a:t>citizens.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  <p:pic>
        <p:nvPicPr>
          <p:cNvPr id="9" name="Picture 4" descr="Mikhail Gorbach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90" y="3827767"/>
            <a:ext cx="1898675" cy="246888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7381" y="-84408"/>
            <a:ext cx="107773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Berlin Wall Falls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89044"/>
            <a:ext cx="11560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Demonstrations by people prompted the government to remove border-crossing restrictions.  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When the announcement was made, East and West Berliners climbed the wall and celebrated</a:t>
            </a:r>
            <a:r>
              <a:rPr lang="en-US" sz="3200" dirty="0" smtClean="0">
                <a:latin typeface="KG Love Somebody" panose="02000503000000020003" pitchFamily="2" charset="0"/>
              </a:rPr>
              <a:t>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G Love Somebody" panose="02000503000000020003" pitchFamily="2" charset="0"/>
              </a:rPr>
              <a:t>Citizens immediately began tearing down the wall.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Nov. 9</a:t>
            </a:r>
            <a:r>
              <a:rPr lang="en-US" sz="3200" baseline="30000" dirty="0">
                <a:latin typeface="KG Love Somebody" panose="02000503000000020003" pitchFamily="2" charset="0"/>
              </a:rPr>
              <a:t>th</a:t>
            </a:r>
            <a:r>
              <a:rPr lang="en-US" sz="3200" dirty="0">
                <a:latin typeface="KG Love Somebody" panose="02000503000000020003" pitchFamily="2" charset="0"/>
              </a:rPr>
              <a:t> 1989: the Berlin Wall, a symbol of communism, was destroyed.</a:t>
            </a: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latin typeface="KG Love Somebody" panose="02000503000000020003" pitchFamily="2" charset="0"/>
              </a:rPr>
              <a:t>Shortly after the Berlin Wall fell, Germany was reunited as one country (October 3, 1990).</a:t>
            </a:r>
          </a:p>
        </p:txBody>
      </p:sp>
    </p:spTree>
    <p:extLst>
      <p:ext uri="{BB962C8B-B14F-4D97-AF65-F5344CB8AC3E}">
        <p14:creationId xmlns:p14="http://schemas.microsoft.com/office/powerpoint/2010/main" val="348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Berlin Wall Torn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43" y="0"/>
            <a:ext cx="10055313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breaking-down-berlin-wall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801028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_41405072_wall_ap203bod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09" y="1690688"/>
            <a:ext cx="5251195" cy="393192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9523" y="-84408"/>
            <a:ext cx="84930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Reunification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89044"/>
            <a:ext cx="11560126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G Love Somebody" panose="02000503000000020003" pitchFamily="2" charset="0"/>
              </a:rPr>
              <a:t>Shortly </a:t>
            </a:r>
            <a:r>
              <a:rPr lang="en-US" sz="4000" dirty="0">
                <a:latin typeface="KG Love Somebody" panose="02000503000000020003" pitchFamily="2" charset="0"/>
              </a:rPr>
              <a:t>after the Berlin Wall fell, </a:t>
            </a:r>
            <a:r>
              <a:rPr lang="en-US" sz="4000" dirty="0" smtClean="0">
                <a:latin typeface="KG Love Somebody" panose="02000503000000020003" pitchFamily="2" charset="0"/>
              </a:rPr>
              <a:t>Germans voted to make the countries of East Germany and West Germany </a:t>
            </a:r>
            <a:r>
              <a:rPr lang="en-US" sz="4000" dirty="0">
                <a:latin typeface="KG Love Somebody" panose="02000503000000020003" pitchFamily="2" charset="0"/>
              </a:rPr>
              <a:t>was reunited as one country (October 3, 1990</a:t>
            </a:r>
            <a:r>
              <a:rPr lang="en-US" sz="4000" dirty="0" smtClean="0">
                <a:latin typeface="KG Love Somebody" panose="02000503000000020003" pitchFamily="2" charset="0"/>
              </a:rPr>
              <a:t>).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4000" dirty="0" smtClean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G Love Somebody" panose="02000503000000020003" pitchFamily="2" charset="0"/>
              </a:rPr>
              <a:t>Today</a:t>
            </a:r>
            <a:r>
              <a:rPr lang="en-US" sz="4000" dirty="0">
                <a:latin typeface="KG Love Somebody" panose="02000503000000020003" pitchFamily="2" charset="0"/>
              </a:rPr>
              <a:t>, Germany is a free democracy with a great economy.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4107" y="-84408"/>
            <a:ext cx="8723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fore Collapse" panose="02000500000000000000" pitchFamily="2" charset="0"/>
              </a:rPr>
              <a:t>Cold War Ends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fore Collapse" panose="02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74" y="1195756"/>
            <a:ext cx="11690252" cy="5486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87196"/>
            <a:ext cx="11430000" cy="5303520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89044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After Germany was reunified, the Soviet republics that had once been separate countries began seeking their independence </a:t>
            </a:r>
            <a:r>
              <a:rPr lang="en-US" sz="3200" dirty="0" smtClean="0">
                <a:latin typeface="KG Love Somebody" panose="02000503000000020003" pitchFamily="2" charset="0"/>
              </a:rPr>
              <a:t>also.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Love Somebody" panose="02000503000000020003" pitchFamily="2" charset="0"/>
              </a:rPr>
              <a:t>In 1991, Soviet </a:t>
            </a:r>
            <a:r>
              <a:rPr lang="en-US" sz="3200" dirty="0">
                <a:latin typeface="KG Love Somebody" panose="02000503000000020003" pitchFamily="2" charset="0"/>
              </a:rPr>
              <a:t>Union was no </a:t>
            </a:r>
            <a:r>
              <a:rPr lang="en-US" sz="3200" dirty="0" smtClean="0">
                <a:latin typeface="KG Love Somebody" panose="02000503000000020003" pitchFamily="2" charset="0"/>
              </a:rPr>
              <a:t>more and the Cold War finally ends.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Love Somebody" panose="0200050300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Love Somebody" panose="02000503000000020003" pitchFamily="2" charset="0"/>
              </a:rPr>
              <a:t>Many countries were created; Russia was the </a:t>
            </a:r>
            <a:r>
              <a:rPr lang="en-US" sz="3200" dirty="0" smtClean="0">
                <a:latin typeface="KG Love Somebody" panose="02000503000000020003" pitchFamily="2" charset="0"/>
              </a:rPr>
              <a:t>largest.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27" y="0"/>
            <a:ext cx="582354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935-february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454650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ta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828801"/>
            <a:ext cx="3546475" cy="352266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5" descr="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56" y="0"/>
            <a:ext cx="9129776" cy="68580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85725"/>
            <a:ext cx="8596312" cy="579438"/>
          </a:xfrm>
        </p:spPr>
        <p:txBody>
          <a:bodyPr/>
          <a:lstStyle/>
          <a:p>
            <a:pPr algn="ctr" eaLnBrk="1" hangingPunct="1"/>
            <a:r>
              <a:rPr lang="en-US" sz="3200" dirty="0">
                <a:latin typeface="KG Love Somebody" panose="02000503000000020003" pitchFamily="2" charset="0"/>
              </a:rPr>
              <a:t>“Gulag”: large prison camp in </a:t>
            </a:r>
            <a:r>
              <a:rPr lang="en-US" sz="3200" dirty="0" smtClean="0">
                <a:latin typeface="KG Love Somebody" panose="02000503000000020003" pitchFamily="2" charset="0"/>
              </a:rPr>
              <a:t>Siberia.</a:t>
            </a:r>
            <a:endParaRPr lang="en-US" sz="3200" dirty="0">
              <a:latin typeface="KG Love Somebod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8064</TotalTime>
  <Words>2020</Words>
  <Application>Microsoft Office PowerPoint</Application>
  <PresentationFormat>Custom</PresentationFormat>
  <Paragraphs>216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“Gulag”: large prison camp in Siberia.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62</cp:revision>
  <dcterms:created xsi:type="dcterms:W3CDTF">2013-08-11T17:35:11Z</dcterms:created>
  <dcterms:modified xsi:type="dcterms:W3CDTF">2015-02-10T00:55:00Z</dcterms:modified>
</cp:coreProperties>
</file>