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62" r:id="rId5"/>
    <p:sldId id="263" r:id="rId6"/>
    <p:sldId id="264" r:id="rId7"/>
    <p:sldId id="265" r:id="rId8"/>
    <p:sldId id="309" r:id="rId9"/>
    <p:sldId id="266" r:id="rId10"/>
    <p:sldId id="268" r:id="rId11"/>
    <p:sldId id="267" r:id="rId12"/>
    <p:sldId id="303" r:id="rId13"/>
    <p:sldId id="302" r:id="rId14"/>
    <p:sldId id="271" r:id="rId15"/>
    <p:sldId id="301" r:id="rId16"/>
    <p:sldId id="272" r:id="rId17"/>
    <p:sldId id="304" r:id="rId18"/>
    <p:sldId id="269" r:id="rId19"/>
    <p:sldId id="273" r:id="rId20"/>
    <p:sldId id="305" r:id="rId21"/>
    <p:sldId id="274" r:id="rId22"/>
    <p:sldId id="275" r:id="rId23"/>
    <p:sldId id="307" r:id="rId24"/>
    <p:sldId id="270" r:id="rId25"/>
    <p:sldId id="276" r:id="rId26"/>
    <p:sldId id="306" r:id="rId27"/>
    <p:sldId id="308" r:id="rId28"/>
    <p:sldId id="277" r:id="rId29"/>
    <p:sldId id="278" r:id="rId30"/>
    <p:sldId id="287" r:id="rId31"/>
    <p:sldId id="288" r:id="rId32"/>
    <p:sldId id="312" r:id="rId33"/>
    <p:sldId id="289" r:id="rId34"/>
    <p:sldId id="313" r:id="rId35"/>
    <p:sldId id="290" r:id="rId36"/>
    <p:sldId id="314" r:id="rId37"/>
    <p:sldId id="291" r:id="rId38"/>
    <p:sldId id="315" r:id="rId39"/>
    <p:sldId id="292" r:id="rId40"/>
    <p:sldId id="316" r:id="rId41"/>
    <p:sldId id="293" r:id="rId42"/>
    <p:sldId id="317" r:id="rId43"/>
    <p:sldId id="294" r:id="rId44"/>
    <p:sldId id="318" r:id="rId45"/>
    <p:sldId id="295" r:id="rId46"/>
    <p:sldId id="319" r:id="rId47"/>
    <p:sldId id="296" r:id="rId48"/>
    <p:sldId id="320" r:id="rId49"/>
    <p:sldId id="297" r:id="rId50"/>
    <p:sldId id="321" r:id="rId51"/>
    <p:sldId id="298" r:id="rId52"/>
    <p:sldId id="322" r:id="rId53"/>
    <p:sldId id="299" r:id="rId54"/>
    <p:sldId id="32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4E3"/>
    <a:srgbClr val="DA9673"/>
    <a:srgbClr val="D71D24"/>
    <a:srgbClr val="E4B198"/>
    <a:srgbClr val="99CBEC"/>
    <a:srgbClr val="797979"/>
    <a:srgbClr val="31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3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6B2-9381-4D08-A25D-13AA26EF1AFD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DDFB-7420-4F1F-AC03-92EACBB8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0"/>
            <a:ext cx="104382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31808" y="890498"/>
            <a:ext cx="714490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Latin American</a:t>
            </a:r>
          </a:p>
          <a:p>
            <a:pPr algn="ctr"/>
            <a:r>
              <a:rPr lang="en-US" sz="9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Independence</a:t>
            </a:r>
          </a:p>
          <a:p>
            <a:pPr algn="ctr"/>
            <a:r>
              <a:rPr lang="en-US" sz="9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Movement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9CBE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782" y="5062912"/>
            <a:ext cx="9045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Toussaint L’Ouverture, Simon Bolivar,</a:t>
            </a:r>
          </a:p>
          <a:p>
            <a:pPr algn="ctr"/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Miguel Hidalgo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934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784273"/>
            <a:ext cx="10438227" cy="528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49269" y="1536173"/>
            <a:ext cx="770916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Toussaint </a:t>
            </a:r>
          </a:p>
          <a:p>
            <a:pPr algn="ctr"/>
            <a:r>
              <a:rPr lang="en-US" sz="12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L'Ouverture</a:t>
            </a:r>
            <a:endParaRPr lang="en-US" sz="1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9CBE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5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Toussaint L</a:t>
            </a:r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’Ouverture</a:t>
            </a:r>
            <a:endParaRPr lang="en-US" sz="80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D2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a former slave in Haiti (freed in 1777).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1791, he led a huge slave revolt against the French in Hispaniola.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France was also fighting a war against Spanish forces in Hispaniola; they couldn’t deal with slave rebellions.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promised that any slave who joined the French army &amp; fought the Spanish would be freed.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1795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L’Ouverture’s army helped the French defeat the Spanish.</a:t>
            </a:r>
          </a:p>
        </p:txBody>
      </p:sp>
    </p:spTree>
    <p:extLst>
      <p:ext uri="{BB962C8B-B14F-4D97-AF65-F5344CB8AC3E}">
        <p14:creationId xmlns:p14="http://schemas.microsoft.com/office/powerpoint/2010/main" val="45877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61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88" y="0"/>
            <a:ext cx="41238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81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Toussaint L</a:t>
            </a:r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’Ouverture</a:t>
            </a:r>
            <a:endParaRPr lang="en-US" sz="8000" b="1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D2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1801, L’Ouverture led a huge army into a Spanish colony &amp; freed all slaves there.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Six months later, he became “governor general of Haiti for life.”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1802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 large French army lands in Haiti.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wanted to restore old French government &amp; regain control of sugar trade.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L’Ouverture’s army fought the French &amp; lost.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French arrested L’Ouverture and sent him to prison in France.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L’Ouverture died while in prison. </a:t>
            </a:r>
          </a:p>
        </p:txBody>
      </p:sp>
    </p:spTree>
    <p:extLst>
      <p:ext uri="{BB962C8B-B14F-4D97-AF65-F5344CB8AC3E}">
        <p14:creationId xmlns:p14="http://schemas.microsoft.com/office/powerpoint/2010/main" val="186112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95" y="0"/>
            <a:ext cx="48070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34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Haiti’s 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L’Ouverture’s army was outraged; it took up arms again against France.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November 1803, they defeated the last of the French forces.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1804, they declared Haiti independent of French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Haiti became the 1st country in Latin America to break free of European imperialism.</a:t>
            </a:r>
          </a:p>
        </p:txBody>
      </p:sp>
    </p:spTree>
    <p:extLst>
      <p:ext uri="{BB962C8B-B14F-4D97-AF65-F5344CB8AC3E}">
        <p14:creationId xmlns:p14="http://schemas.microsoft.com/office/powerpoint/2010/main" val="325783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7" y="0"/>
            <a:ext cx="926952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90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784273"/>
            <a:ext cx="10438227" cy="528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50107" y="1536173"/>
            <a:ext cx="510748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Simon</a:t>
            </a:r>
          </a:p>
          <a:p>
            <a:pPr algn="ctr"/>
            <a:r>
              <a:rPr lang="en-US" sz="1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Bolivar</a:t>
            </a:r>
            <a:endParaRPr lang="en-US" sz="1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9CBE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Simon Bolivar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Bolivar was a wealthy Venezuelan Criollo who spent many years traveling Europe.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in Italy, he discovered his life’s purpose: to liberate his homeland from European control.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1810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Bolivar’s army kicks Spanish governor out of Venezuela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1811, a new constitution proclaimed Venezuela independent of Spanish rule.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Soon after, Spanish royalists defeated the new country’s army &amp; Bolivar was forced to flee to New Granada (Colombia).</a:t>
            </a:r>
          </a:p>
        </p:txBody>
      </p:sp>
    </p:spTree>
    <p:extLst>
      <p:ext uri="{BB962C8B-B14F-4D97-AF65-F5344CB8AC3E}">
        <p14:creationId xmlns:p14="http://schemas.microsoft.com/office/powerpoint/2010/main" val="13227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3454" y="-2003375"/>
            <a:ext cx="6905092" cy="109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64" y="0"/>
            <a:ext cx="528067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48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El Libertador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Bolivar organized a bigger army and marched back into Venezuela.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1813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Bolivar’s army won &amp; took control of Venezuela’s capital, Caracas.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Bolivar was nicknamed </a:t>
            </a:r>
            <a:r>
              <a:rPr lang="en-US" sz="36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El Libertador.</a:t>
            </a:r>
          </a:p>
        </p:txBody>
      </p:sp>
    </p:spTree>
    <p:extLst>
      <p:ext uri="{BB962C8B-B14F-4D97-AF65-F5344CB8AC3E}">
        <p14:creationId xmlns:p14="http://schemas.microsoft.com/office/powerpoint/2010/main" val="392702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El Libertador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Bolivar organized a bigger army and marched back into Venezuela.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1813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Bolivar’s army won &amp; took control of Venezuela’s capital, Caracas.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Bolivar was nicknamed </a:t>
            </a:r>
            <a:r>
              <a:rPr lang="en-US" sz="36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El Libertador.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the next few years, Bolivar liberated New Granada (now Colombia), Ecuador, Panama, Peru, &amp; Upper Peru (now Bolivia).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83" y="0"/>
            <a:ext cx="52822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7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784273"/>
            <a:ext cx="10438227" cy="528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54916" y="1536173"/>
            <a:ext cx="509787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Miguel</a:t>
            </a:r>
          </a:p>
          <a:p>
            <a:pPr algn="ctr"/>
            <a:r>
              <a:rPr lang="en-US" sz="1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9CB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Hidalgo</a:t>
            </a:r>
            <a:endParaRPr lang="en-US" sz="1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9CBE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Birds" pitchFamily="2" charset="0"/>
              <a:ea typeface="KBHotTAMA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1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Miguel Hidalgo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Hidalgo was a Catholic priest in the town of Dolores.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began the struggle for Mexico’s independence in 1810.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September 16th, 1810: “Cry of Dolores” was his call for revolution.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rang church bells and shouted, “Long live our Lady of Guadalupe! Death to bad government! Death to the Spaniards!”.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 army of mestizos &amp; Native Americans rallied behind Hidalgo.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4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32" y="0"/>
            <a:ext cx="48561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89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4" y="0"/>
            <a:ext cx="6731012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6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7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Mexico Continues to Fight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41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80,000 people joined the fight, but the army was soon defeated by the Spanish.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Hidalgo was captured and executed in 1811.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Mexicans continued to fight for independence over the next decade.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3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Mexico’s 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1821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Mexico gained independence from Spain.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 celebrates September 16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as it’s Independence Day.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rings a bell in Mexico city and repeats Hidalgo’s “Cry of Dolores.”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Spain Builds An Empire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Spain conquered most of the lands in the Americas (while Portugal conquered Brazil0.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divided its empire into provinces.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two most important provinces were New Spain and Peru.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Spain set up a class system; Native Americans were the lowest.</a:t>
            </a:r>
          </a:p>
        </p:txBody>
      </p:sp>
    </p:spTree>
    <p:extLst>
      <p:ext uri="{BB962C8B-B14F-4D97-AF65-F5344CB8AC3E}">
        <p14:creationId xmlns:p14="http://schemas.microsoft.com/office/powerpoint/2010/main" val="645282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87913"/>
            <a:ext cx="12192000" cy="3382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473507"/>
            <a:ext cx="1600200" cy="3384550"/>
          </a:xfrm>
          <a:prstGeom prst="rect">
            <a:avLst/>
          </a:prstGeom>
          <a:solidFill>
            <a:srgbClr val="99CBE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4917" y="3475095"/>
            <a:ext cx="1600200" cy="3382962"/>
          </a:xfrm>
          <a:prstGeom prst="rect">
            <a:avLst/>
          </a:prstGeom>
          <a:solidFill>
            <a:srgbClr val="99CBE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-465162" y="4803080"/>
            <a:ext cx="24756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Bolivar</a:t>
            </a:r>
            <a:endParaRPr lang="en-US" sz="480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9764443" y="4811838"/>
            <a:ext cx="34726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L’Ouverture</a:t>
            </a:r>
            <a:endParaRPr lang="en-US" sz="400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3382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588"/>
            <a:ext cx="1600200" cy="3384550"/>
          </a:xfrm>
          <a:prstGeom prst="rect">
            <a:avLst/>
          </a:prstGeom>
          <a:solidFill>
            <a:srgbClr val="99CBE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84917" y="-1588"/>
            <a:ext cx="1600200" cy="3384550"/>
          </a:xfrm>
          <a:prstGeom prst="rect">
            <a:avLst/>
          </a:prstGeom>
          <a:solidFill>
            <a:srgbClr val="99CBE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330054" y="905536"/>
            <a:ext cx="88517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?</a:t>
            </a:r>
            <a:endParaRPr lang="en-US" sz="960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0142879" y="1274866"/>
            <a:ext cx="27158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ＭＳ Ｐゴシック" pitchFamily="80" charset="-128"/>
              </a:rPr>
              <a:t>Hidalgo</a:t>
            </a:r>
            <a:endParaRPr lang="en-US" sz="480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7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56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of Bolivia was named in my honor.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Simon Bolivar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am known as the father of Mexican independence.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Miguel Hidalgo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was able to end Spanish rule in much of South America.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Simon Bolivar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am a wealthy Venezuelan who was educated in Spain.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Simon Bolivar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My job in Mexico was a priest.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Treatment of Natives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ative Americans were the least powerful class.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were forced to work on plantations (haciendas) for European settlers.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also worked in mines after silver was discovered (extremely dangerous).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died from overwork, malnutrition, or diseases.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population decreased from 25 million in 1519 to less than 2 million in the late 1500s.</a:t>
            </a:r>
          </a:p>
        </p:txBody>
      </p:sp>
    </p:spTree>
    <p:extLst>
      <p:ext uri="{BB962C8B-B14F-4D97-AF65-F5344CB8AC3E}">
        <p14:creationId xmlns:p14="http://schemas.microsoft.com/office/powerpoint/2010/main" val="2901677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Miguel Hidalgo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was imprisoned in France.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Toussaint L’Ouverture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helped citizens gain independence in Haiti.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Toussaint L’Ouverture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1821918"/>
            <a:ext cx="10410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When I rang my church bell, it was the signal for the beginning of the revolution.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Miguel Hidalgo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263" y="1132602"/>
            <a:ext cx="104100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Colombia, Ecuador, Panama, Peru, and Venezuela won their independence through my efforts.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Simon Bolivar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16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am former slave who was self educated.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Emergence of Slavery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 diseases decimated Native American population.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 settlers still needed workers for plantations.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olonists began importing African slaves to supplement Native American labor.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spects of Native American &amp; African culture (languages, customs, beliefs, traditions) survived &amp; blended together.</a:t>
            </a:r>
          </a:p>
        </p:txBody>
      </p:sp>
    </p:spTree>
    <p:extLst>
      <p:ext uri="{BB962C8B-B14F-4D97-AF65-F5344CB8AC3E}">
        <p14:creationId xmlns:p14="http://schemas.microsoft.com/office/powerpoint/2010/main" val="134795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Toussaint L’Ouverture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 did not live to see my country gain independence. (2)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Miguel Hidalgo &amp; Toussaint L’Ouverture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3162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Who Am 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My nickname </a:t>
            </a:r>
            <a:r>
              <a:rPr lang="en-US" sz="6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 </a:t>
            </a:r>
            <a:b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“El Libertador”.</a:t>
            </a: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2667002" y="-2667003"/>
            <a:ext cx="6858000" cy="1219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8752" y="-3"/>
            <a:ext cx="10494499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263" y="-100538"/>
            <a:ext cx="104944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I Am…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466" y="2483100"/>
            <a:ext cx="1041009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Simon Bolivar</a:t>
            </a:r>
          </a:p>
          <a:p>
            <a:pPr marL="1028700" lvl="1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i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Blending of Ethnic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Mestizos: people of mixed Native American and European ancestry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Criollo: had Spanish-born parents, but was born in Latin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Mulattoes: people of mixed African and European ancestry</a:t>
            </a:r>
          </a:p>
        </p:txBody>
      </p:sp>
    </p:spTree>
    <p:extLst>
      <p:ext uri="{BB962C8B-B14F-4D97-AF65-F5344CB8AC3E}">
        <p14:creationId xmlns:p14="http://schemas.microsoft.com/office/powerpoint/2010/main" val="34881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Triangular</a:t>
            </a:r>
            <a:r>
              <a:rPr lang="en-US" sz="7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 </a:t>
            </a:r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Ships leaving Europe first stopped in Africa; they traded European goods for captives taken in tribal wars or raids.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Ships then traveled to America; slaves were exchanged for sugar &amp; other island products.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Ships returned home loaded with products from the Americas that grew very popular with Europeans.</a:t>
            </a:r>
          </a:p>
        </p:txBody>
      </p:sp>
    </p:spTree>
    <p:extLst>
      <p:ext uri="{BB962C8B-B14F-4D97-AF65-F5344CB8AC3E}">
        <p14:creationId xmlns:p14="http://schemas.microsoft.com/office/powerpoint/2010/main" val="146503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47" y="0"/>
            <a:ext cx="56249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535" y="0"/>
            <a:ext cx="10494499" cy="6858000"/>
          </a:xfrm>
          <a:prstGeom prst="rect">
            <a:avLst/>
          </a:prstGeom>
          <a:solidFill>
            <a:srgbClr val="9DC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5" y="-100538"/>
            <a:ext cx="104944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D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Birds" pitchFamily="2" charset="0"/>
                <a:ea typeface="KBHotTAMALE" panose="02000603000000000000" pitchFamily="2" charset="0"/>
              </a:rPr>
              <a:t>Slavery in Americas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942" y="1166102"/>
            <a:ext cx="10410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estimated 8-15 million Africans reached the Americas from the 16th to the 19th century.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African slave population quickly began to outnumber the Europeans &amp; the Native Americans.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Slave rebellions were common.</a:t>
            </a:r>
          </a:p>
        </p:txBody>
      </p:sp>
    </p:spTree>
    <p:extLst>
      <p:ext uri="{BB962C8B-B14F-4D97-AF65-F5344CB8AC3E}">
        <p14:creationId xmlns:p14="http://schemas.microsoft.com/office/powerpoint/2010/main" val="150760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1098</Words>
  <Application>Microsoft Office PowerPoint</Application>
  <PresentationFormat>Custom</PresentationFormat>
  <Paragraphs>162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24</cp:revision>
  <dcterms:created xsi:type="dcterms:W3CDTF">2013-09-02T17:04:05Z</dcterms:created>
  <dcterms:modified xsi:type="dcterms:W3CDTF">2014-12-06T22:01:57Z</dcterms:modified>
</cp:coreProperties>
</file>