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76" r:id="rId6"/>
    <p:sldId id="265" r:id="rId7"/>
    <p:sldId id="266" r:id="rId8"/>
    <p:sldId id="268" r:id="rId9"/>
    <p:sldId id="267" r:id="rId10"/>
    <p:sldId id="269" r:id="rId11"/>
    <p:sldId id="270" r:id="rId12"/>
    <p:sldId id="278" r:id="rId13"/>
    <p:sldId id="271" r:id="rId14"/>
    <p:sldId id="274" r:id="rId15"/>
    <p:sldId id="277" r:id="rId16"/>
    <p:sldId id="272"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B41"/>
    <a:srgbClr val="FFC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30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175412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7997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26799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5502-0BDC-4038-92BF-BBDC801F1954}"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44023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C55502-0BDC-4038-92BF-BBDC801F1954}" type="datetimeFigureOut">
              <a:rPr lang="en-US" smtClean="0"/>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64940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C55502-0BDC-4038-92BF-BBDC801F1954}"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352492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C55502-0BDC-4038-92BF-BBDC801F1954}" type="datetimeFigureOut">
              <a:rPr lang="en-US" smtClean="0"/>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5476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C55502-0BDC-4038-92BF-BBDC801F1954}" type="datetimeFigureOut">
              <a:rPr lang="en-US" smtClean="0"/>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423541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5502-0BDC-4038-92BF-BBDC801F1954}" type="datetimeFigureOut">
              <a:rPr lang="en-US" smtClean="0"/>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291332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55502-0BDC-4038-92BF-BBDC801F1954}"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89181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55502-0BDC-4038-92BF-BBDC801F1954}" type="datetimeFigureOut">
              <a:rPr lang="en-US" smtClean="0"/>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3EA23-CCEC-4C47-B413-D15ACF62D7D0}" type="slidenum">
              <a:rPr lang="en-US" smtClean="0"/>
              <a:t>‹#›</a:t>
            </a:fld>
            <a:endParaRPr lang="en-US"/>
          </a:p>
        </p:txBody>
      </p:sp>
    </p:spTree>
    <p:extLst>
      <p:ext uri="{BB962C8B-B14F-4D97-AF65-F5344CB8AC3E}">
        <p14:creationId xmlns:p14="http://schemas.microsoft.com/office/powerpoint/2010/main" val="180482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5502-0BDC-4038-92BF-BBDC801F1954}" type="datetimeFigureOut">
              <a:rPr lang="en-US" smtClean="0"/>
              <a:t>11/9/2014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EA23-CCEC-4C47-B413-D15ACF62D7D0}" type="slidenum">
              <a:rPr lang="en-US" smtClean="0"/>
              <a:t>‹#›</a:t>
            </a:fld>
            <a:endParaRPr lang="en-US"/>
          </a:p>
        </p:txBody>
      </p:sp>
    </p:spTree>
    <p:extLst>
      <p:ext uri="{BB962C8B-B14F-4D97-AF65-F5344CB8AC3E}">
        <p14:creationId xmlns:p14="http://schemas.microsoft.com/office/powerpoint/2010/main" val="113075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533" y="467750"/>
            <a:ext cx="8598930" cy="5922499"/>
          </a:xfrm>
          <a:prstGeom prst="rect">
            <a:avLst/>
          </a:prstGeom>
        </p:spPr>
      </p:pic>
      <p:sp>
        <p:nvSpPr>
          <p:cNvPr id="6" name="Rectangle 5"/>
          <p:cNvSpPr/>
          <p:nvPr/>
        </p:nvSpPr>
        <p:spPr>
          <a:xfrm>
            <a:off x="2766402" y="1394506"/>
            <a:ext cx="6659195" cy="3170099"/>
          </a:xfrm>
          <a:prstGeom prst="rect">
            <a:avLst/>
          </a:prstGeom>
          <a:noFill/>
        </p:spPr>
        <p:txBody>
          <a:bodyPr wrap="none" lIns="91440" tIns="45720" rIns="91440" bIns="45720">
            <a:spAutoFit/>
          </a:bodyPr>
          <a:lstStyle/>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NAFTA’s</a:t>
            </a:r>
          </a:p>
          <a:p>
            <a:pPr algn="ctr"/>
            <a:r>
              <a:rPr lang="en-US" sz="10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Functions</a:t>
            </a:r>
            <a:endParaRPr lang="en-US" sz="100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557973" y="4442073"/>
            <a:ext cx="7076049" cy="1077218"/>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North American Free Trade Agreement</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569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938992"/>
          </a:xfrm>
          <a:prstGeom prst="rect">
            <a:avLst/>
          </a:prstGeom>
          <a:noFill/>
        </p:spPr>
        <p:txBody>
          <a:bodyPr wrap="square" lIns="91440" tIns="45720" rIns="91440" bIns="45720">
            <a:spAutoFit/>
          </a:bodyPr>
          <a:lstStyle/>
          <a:p>
            <a:pPr algn="ctr"/>
            <a:r>
              <a:rPr lang="en-US" sz="6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Government Official</a:t>
            </a:r>
            <a:endParaRPr lang="en-US" sz="6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1793167"/>
            <a:ext cx="9936476" cy="529683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effectLst/>
                <a:latin typeface="KBScaredStraight" panose="02000603000000000000" pitchFamily="2" charset="0"/>
                <a:ea typeface="KBScaredStraight" panose="02000603000000000000" pitchFamily="2" charset="0"/>
              </a:rPr>
              <a:t>In the early 1990s, Mexico owed a lot of money to the World Bank, to private banks, and to other countries. </a:t>
            </a:r>
          </a:p>
          <a:p>
            <a:pPr marL="914400" lvl="1" indent="-457200">
              <a:buFont typeface="Arial" panose="020B0604020202020204" pitchFamily="34" charset="0"/>
              <a:buChar char="•"/>
            </a:pPr>
            <a:r>
              <a:rPr lang="en-US" sz="2800" dirty="0" smtClean="0">
                <a:effectLst/>
                <a:latin typeface="KBScaredStraight" panose="02000603000000000000" pitchFamily="2" charset="0"/>
                <a:ea typeface="KBScaredStraight" panose="02000603000000000000" pitchFamily="2" charset="0"/>
              </a:rPr>
              <a:t>Government officials decided the only way out was to completely restructure Mexico’s economy and to focus on exporting.</a:t>
            </a:r>
          </a:p>
          <a:p>
            <a:pPr marL="457200" indent="-457200">
              <a:buFont typeface="Arial" panose="020B0604020202020204" pitchFamily="34" charset="0"/>
              <a:buChar char="•"/>
            </a:pPr>
            <a:endParaRPr lang="en-US" sz="2800" dirty="0" smtClean="0">
              <a:effectLst/>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believed NAFTA would be good for the economy of Mexico.</a:t>
            </a:r>
          </a:p>
          <a:p>
            <a:pPr marL="457200" indent="-457200">
              <a:lnSpc>
                <a:spcPct val="90000"/>
              </a:lnSpc>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knew that the </a:t>
            </a:r>
            <a:r>
              <a:rPr lang="en-US" sz="2800" dirty="0">
                <a:latin typeface="KBScaredStraight" panose="02000603000000000000" pitchFamily="2" charset="0"/>
                <a:ea typeface="KBScaredStraight" panose="02000603000000000000" pitchFamily="2" charset="0"/>
              </a:rPr>
              <a:t>m</a:t>
            </a:r>
            <a:r>
              <a:rPr lang="en-US" sz="2800" dirty="0" smtClean="0">
                <a:latin typeface="KBScaredStraight" panose="02000603000000000000" pitchFamily="2" charset="0"/>
                <a:ea typeface="KBScaredStraight" panose="02000603000000000000" pitchFamily="2" charset="0"/>
              </a:rPr>
              <a:t>aquiladoras would provide jobs for Mexicans.</a:t>
            </a:r>
            <a:endParaRPr lang="en-US" sz="2800"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394265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2708434"/>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Factory Worker</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2799874"/>
            <a:ext cx="9936476" cy="421961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Mexican factory workers have benefited from NAFTA because it has provided jobs in a country where there were not enough jobs.</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Unfortunately, the wages are very low and the working conditions are rough.</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Most workers barely make enough money to provide food for their families, even though they work very long hours.</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183151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3501" y="6147036"/>
            <a:ext cx="11844997" cy="710964"/>
          </a:xfrm>
          <a:prstGeom prst="rect">
            <a:avLst/>
          </a:prstGeom>
          <a:noFill/>
        </p:spPr>
        <p:txBody>
          <a:bodyPr wrap="square" rtlCol="0">
            <a:spAutoFit/>
          </a:bodyPr>
          <a:lstStyle/>
          <a:p>
            <a:pPr algn="ctr"/>
            <a:r>
              <a:rPr lang="en-US" sz="2400" dirty="0" smtClean="0">
                <a:effectLst/>
                <a:latin typeface="KBScaredStraight" panose="02000603000000000000" pitchFamily="2" charset="0"/>
                <a:ea typeface="KBScaredStraight" panose="02000603000000000000" pitchFamily="2" charset="0"/>
              </a:rPr>
              <a:t>Employees work at an American-owned factory located in Mexico.</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539" y="843296"/>
            <a:ext cx="7952920" cy="48463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03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323439"/>
          </a:xfrm>
          <a:prstGeom prst="rect">
            <a:avLst/>
          </a:prstGeom>
          <a:noFill/>
        </p:spPr>
        <p:txBody>
          <a:bodyPr wrap="square" lIns="91440" tIns="45720" rIns="91440" bIns="45720">
            <a:spAutoFit/>
          </a:bodyPr>
          <a:lstStyle/>
          <a:p>
            <a:pPr algn="ctr"/>
            <a:r>
              <a:rPr lang="en-US" sz="8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US Factory Worker</a:t>
            </a:r>
            <a:endParaRPr lang="en-US" sz="8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4468916"/>
          </a:xfrm>
          <a:prstGeom prst="rect">
            <a:avLst/>
          </a:prstGeom>
          <a:noFill/>
        </p:spPr>
        <p:txBody>
          <a:bodyPr wrap="square" rtlCol="0">
            <a:spAutoFit/>
          </a:bodyPr>
          <a:lstStyle/>
          <a:p>
            <a:pPr marL="457200" indent="-457200">
              <a:lnSpc>
                <a:spcPct val="90000"/>
              </a:lnSpc>
              <a:buFont typeface="Arial" panose="020B0604020202020204" pitchFamily="34" charset="0"/>
              <a:buChar char="•"/>
            </a:pPr>
            <a:endParaRPr lang="en-US" sz="2800" dirty="0" smtClean="0"/>
          </a:p>
          <a:p>
            <a:pPr marL="457200" indent="-457200">
              <a:lnSpc>
                <a:spcPct val="90000"/>
              </a:lnSpc>
              <a:buFont typeface="Arial" panose="020B0604020202020204" pitchFamily="34" charset="0"/>
              <a:buChar char="•"/>
            </a:pPr>
            <a:r>
              <a:rPr lang="en-US" sz="3200" dirty="0" smtClean="0">
                <a:effectLst/>
                <a:latin typeface="KBScaredStraight" panose="02000603000000000000" pitchFamily="2" charset="0"/>
                <a:ea typeface="KBScaredStraight" panose="02000603000000000000" pitchFamily="2" charset="0"/>
              </a:rPr>
              <a:t>As a result of NAFTA, many U.S. manufacturers moved their operations south of the border where employees were cheaper and environmental standards lower.</a:t>
            </a:r>
          </a:p>
          <a:p>
            <a:pPr marL="457200" indent="-457200">
              <a:lnSpc>
                <a:spcPct val="90000"/>
              </a:lnSpc>
              <a:buFont typeface="Arial" panose="020B0604020202020204" pitchFamily="34" charset="0"/>
              <a:buChar char="•"/>
            </a:pPr>
            <a:endParaRPr lang="en-US" sz="3200" dirty="0" smtClean="0">
              <a:effectLst/>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Many American factory workers lost their jobs because of this.</a:t>
            </a:r>
            <a:endParaRPr lang="en-US" sz="3200" dirty="0">
              <a:latin typeface="KBScaredStraight" panose="02000603000000000000" pitchFamily="2" charset="0"/>
              <a:ea typeface="KBScaredStraight" panose="02000603000000000000" pitchFamily="2" charset="0"/>
            </a:endParaRPr>
          </a:p>
          <a:p>
            <a:pPr marL="914400" lvl="1" indent="-457200">
              <a:lnSpc>
                <a:spcPct val="90000"/>
              </a:lnSpc>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Unemployment in the US rose after NAFTA went into effect.</a:t>
            </a:r>
          </a:p>
        </p:txBody>
      </p:sp>
    </p:spTree>
    <p:extLst>
      <p:ext uri="{BB962C8B-B14F-4D97-AF65-F5344CB8AC3E}">
        <p14:creationId xmlns:p14="http://schemas.microsoft.com/office/powerpoint/2010/main" val="393601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799" y="1220372"/>
            <a:ext cx="65024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73501" y="5408372"/>
            <a:ext cx="11844997" cy="1449628"/>
          </a:xfrm>
          <a:prstGeom prst="rect">
            <a:avLst/>
          </a:prstGeom>
          <a:noFill/>
        </p:spPr>
        <p:txBody>
          <a:bodyPr wrap="square" rtlCol="0">
            <a:spAutoFit/>
          </a:bodyPr>
          <a:lstStyle/>
          <a:p>
            <a:pPr algn="ctr"/>
            <a:r>
              <a:rPr lang="en-US" sz="2400" dirty="0" smtClean="0">
                <a:effectLst/>
                <a:latin typeface="KBScaredStraight" panose="02000603000000000000" pitchFamily="2" charset="0"/>
                <a:ea typeface="KBScaredStraight" panose="02000603000000000000" pitchFamily="2" charset="0"/>
              </a:rPr>
              <a:t>“In a 1992 debate with President George Bush Sr. and presidential candidate Bill Clinton, independent candidate Ross Perot famously suggested NAFTA would create "a giant sucking sound" as jobs moved south of the border.”</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smtClean="0"/>
          </a:p>
        </p:txBody>
      </p:sp>
    </p:spTree>
    <p:extLst>
      <p:ext uri="{BB962C8B-B14F-4D97-AF65-F5344CB8AC3E}">
        <p14:creationId xmlns:p14="http://schemas.microsoft.com/office/powerpoint/2010/main" val="264705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64" y="123092"/>
            <a:ext cx="7433615" cy="512064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59" y="2683412"/>
            <a:ext cx="5275775" cy="395683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77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323439"/>
          </a:xfrm>
          <a:prstGeom prst="rect">
            <a:avLst/>
          </a:prstGeom>
          <a:noFill/>
        </p:spPr>
        <p:txBody>
          <a:bodyPr wrap="square" lIns="91440" tIns="45720" rIns="91440" bIns="45720">
            <a:spAutoFit/>
          </a:bodyPr>
          <a:lstStyle/>
          <a:p>
            <a:pPr algn="ctr"/>
            <a:r>
              <a:rPr lang="en-US" sz="80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Environmentalists</a:t>
            </a:r>
            <a:endParaRPr lang="en-US" sz="80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658949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Building factories creates pollution. An environmentalist would want to make sure the US, Canada, and Mexico all had laws to protect the environment. Because all three countries are neighbors, air pollution from one affects them all.</a:t>
            </a:r>
          </a:p>
          <a:p>
            <a:r>
              <a:rPr lang="en-US" sz="1200" dirty="0" smtClean="0">
                <a:latin typeface="KBScaredStraight" panose="02000603000000000000" pitchFamily="2" charset="0"/>
                <a:ea typeface="KBScaredStraight" panose="02000603000000000000" pitchFamily="2" charset="0"/>
              </a:rPr>
              <a:t> </a:t>
            </a:r>
          </a:p>
          <a:p>
            <a:pPr marL="457200"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Unfortunately, </a:t>
            </a:r>
            <a:r>
              <a:rPr lang="en-US" sz="2400" dirty="0" smtClean="0">
                <a:effectLst/>
                <a:latin typeface="KBScaredStraight" panose="02000603000000000000" pitchFamily="2" charset="0"/>
                <a:ea typeface="KBScaredStraight" panose="02000603000000000000" pitchFamily="2" charset="0"/>
              </a:rPr>
              <a:t>NAFTA didn’t establish any multinational environmental regulations when it was signed 20 years ago. </a:t>
            </a:r>
          </a:p>
          <a:p>
            <a:pPr marL="457200" indent="-457200">
              <a:buFont typeface="Arial" panose="020B0604020202020204" pitchFamily="34" charset="0"/>
              <a:buChar char="•"/>
            </a:pPr>
            <a:r>
              <a:rPr lang="en-US" sz="2400" dirty="0" smtClean="0">
                <a:effectLst/>
                <a:latin typeface="KBScaredStraight" panose="02000603000000000000" pitchFamily="2" charset="0"/>
                <a:ea typeface="KBScaredStraight" panose="02000603000000000000" pitchFamily="2" charset="0"/>
              </a:rPr>
              <a:t>It created the Commission for Environmental Cooperation, based in Canada. </a:t>
            </a:r>
          </a:p>
          <a:p>
            <a:pPr marL="914400" lvl="1" indent="-457200">
              <a:buFont typeface="Arial" panose="020B0604020202020204" pitchFamily="34" charset="0"/>
              <a:buChar char="•"/>
            </a:pPr>
            <a:r>
              <a:rPr lang="en-US" sz="2400" dirty="0" smtClean="0">
                <a:effectLst/>
                <a:latin typeface="KBScaredStraight" panose="02000603000000000000" pitchFamily="2" charset="0"/>
                <a:ea typeface="KBScaredStraight" panose="02000603000000000000" pitchFamily="2" charset="0"/>
              </a:rPr>
              <a:t>It accepts complaints from citizens of the U.S., Mexico or Canada who believe their government is not enforcing environmental laws. </a:t>
            </a:r>
          </a:p>
          <a:p>
            <a:pPr marL="914400" lvl="1" indent="-4572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It takes a very long time for anything to be investigated and solved. One American-owned maquiladora continued polluted for 10 years after a complaint was filed!</a:t>
            </a:r>
          </a:p>
          <a:p>
            <a:pPr marL="514350" indent="-514350">
              <a:buAutoNum type="arabicPeriod"/>
            </a:pPr>
            <a:endParaRPr lang="en-US" sz="2800" dirty="0" smtClean="0"/>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207083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200329"/>
          </a:xfrm>
          <a:prstGeom prst="rect">
            <a:avLst/>
          </a:prstGeom>
          <a:noFill/>
        </p:spPr>
        <p:txBody>
          <a:bodyPr wrap="square" lIns="91440" tIns="45720" rIns="91440" bIns="45720">
            <a:spAutoFit/>
          </a:bodyPr>
          <a:lstStyle/>
          <a:p>
            <a:pPr algn="ctr"/>
            <a:r>
              <a:rPr lang="en-US" sz="72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American Consumers</a:t>
            </a:r>
            <a:endParaRPr lang="en-US" sz="72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449661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American consumers have benefited from NAFTA.</a:t>
            </a:r>
          </a:p>
          <a:p>
            <a:pPr marL="457200" indent="-4572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Goods made in Mexico cost a lot less because labor is cheaper there.</a:t>
            </a: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Goods are also cheaper because there are no tariffs placed on imports.</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4802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20 Years Later…</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591238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KBScaredStraight" panose="02000603000000000000" pitchFamily="2" charset="0"/>
                <a:ea typeface="KBScaredStraight" panose="02000603000000000000" pitchFamily="2" charset="0"/>
              </a:rPr>
              <a:t>NAFTA </a:t>
            </a:r>
            <a:r>
              <a:rPr lang="en-US" sz="2000" dirty="0" smtClean="0">
                <a:latin typeface="KBScaredStraight" panose="02000603000000000000" pitchFamily="2" charset="0"/>
                <a:ea typeface="KBScaredStraight" panose="02000603000000000000" pitchFamily="2" charset="0"/>
              </a:rPr>
              <a:t>now </a:t>
            </a:r>
            <a:r>
              <a:rPr lang="en-US" sz="2000" dirty="0">
                <a:latin typeface="KBScaredStraight" panose="02000603000000000000" pitchFamily="2" charset="0"/>
                <a:ea typeface="KBScaredStraight" panose="02000603000000000000" pitchFamily="2" charset="0"/>
              </a:rPr>
              <a:t>links </a:t>
            </a:r>
            <a:r>
              <a:rPr lang="en-US" sz="2000" dirty="0" smtClean="0">
                <a:latin typeface="KBScaredStraight" panose="02000603000000000000" pitchFamily="2" charset="0"/>
                <a:ea typeface="KBScaredStraight" panose="02000603000000000000" pitchFamily="2" charset="0"/>
              </a:rPr>
              <a:t>over </a:t>
            </a:r>
            <a:r>
              <a:rPr lang="en-US" sz="2000" dirty="0">
                <a:latin typeface="KBScaredStraight" panose="02000603000000000000" pitchFamily="2" charset="0"/>
                <a:ea typeface="KBScaredStraight" panose="02000603000000000000" pitchFamily="2" charset="0"/>
              </a:rPr>
              <a:t>450 million people producing $17 trillion worth of goods and services</a:t>
            </a:r>
            <a:r>
              <a:rPr lang="en-US" sz="20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It has met </a:t>
            </a:r>
            <a:r>
              <a:rPr lang="en-US" sz="2000" dirty="0">
                <a:latin typeface="KBScaredStraight" panose="02000603000000000000" pitchFamily="2" charset="0"/>
                <a:ea typeface="KBScaredStraight" panose="02000603000000000000" pitchFamily="2" charset="0"/>
              </a:rPr>
              <a:t>many of its </a:t>
            </a:r>
            <a:r>
              <a:rPr lang="en-US" sz="2000" dirty="0" smtClean="0">
                <a:latin typeface="KBScaredStraight" panose="02000603000000000000" pitchFamily="2" charset="0"/>
                <a:ea typeface="KBScaredStraight" panose="02000603000000000000" pitchFamily="2" charset="0"/>
              </a:rPr>
              <a:t>goals: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It created jobs </a:t>
            </a:r>
            <a:r>
              <a:rPr lang="en-US" sz="2000" dirty="0">
                <a:latin typeface="KBScaredStraight" panose="02000603000000000000" pitchFamily="2" charset="0"/>
                <a:ea typeface="KBScaredStraight" panose="02000603000000000000" pitchFamily="2" charset="0"/>
              </a:rPr>
              <a:t>in the </a:t>
            </a:r>
            <a:r>
              <a:rPr lang="en-US" sz="2000" dirty="0" smtClean="0">
                <a:latin typeface="KBScaredStraight" panose="02000603000000000000" pitchFamily="2" charset="0"/>
                <a:ea typeface="KBScaredStraight" panose="02000603000000000000" pitchFamily="2" charset="0"/>
              </a:rPr>
              <a:t>maquiladoras of Mexico </a:t>
            </a:r>
            <a:r>
              <a:rPr lang="en-US" sz="2000" dirty="0">
                <a:latin typeface="KBScaredStraight" panose="02000603000000000000" pitchFamily="2" charset="0"/>
                <a:ea typeface="KBScaredStraight" panose="02000603000000000000" pitchFamily="2" charset="0"/>
              </a:rPr>
              <a:t>and </a:t>
            </a:r>
            <a:r>
              <a:rPr lang="en-US" sz="2000" dirty="0" smtClean="0">
                <a:latin typeface="KBScaredStraight" panose="02000603000000000000" pitchFamily="2" charset="0"/>
                <a:ea typeface="KBScaredStraight" panose="02000603000000000000" pitchFamily="2" charset="0"/>
              </a:rPr>
              <a:t>helped </a:t>
            </a:r>
            <a:r>
              <a:rPr lang="en-US" sz="2000" dirty="0">
                <a:latin typeface="KBScaredStraight" panose="02000603000000000000" pitchFamily="2" charset="0"/>
                <a:ea typeface="KBScaredStraight" panose="02000603000000000000" pitchFamily="2" charset="0"/>
              </a:rPr>
              <a:t>build up Mexico's middle class through jobs and cheaper consumer </a:t>
            </a:r>
            <a:r>
              <a:rPr lang="en-US" sz="2000" dirty="0" smtClean="0">
                <a:latin typeface="KBScaredStraight" panose="02000603000000000000" pitchFamily="2" charset="0"/>
                <a:ea typeface="KBScaredStraight" panose="02000603000000000000" pitchFamily="2" charset="0"/>
              </a:rPr>
              <a:t>goods.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Trade </a:t>
            </a:r>
            <a:r>
              <a:rPr lang="en-US" sz="2000" dirty="0">
                <a:latin typeface="KBScaredStraight" panose="02000603000000000000" pitchFamily="2" charset="0"/>
                <a:ea typeface="KBScaredStraight" panose="02000603000000000000" pitchFamily="2" charset="0"/>
              </a:rPr>
              <a:t>between </a:t>
            </a:r>
            <a:r>
              <a:rPr lang="en-US" sz="2000" dirty="0" smtClean="0">
                <a:latin typeface="KBScaredStraight" panose="02000603000000000000" pitchFamily="2" charset="0"/>
                <a:ea typeface="KBScaredStraight" panose="02000603000000000000" pitchFamily="2" charset="0"/>
              </a:rPr>
              <a:t>US, Mexico, &amp; Canada has </a:t>
            </a:r>
            <a:r>
              <a:rPr lang="en-US" sz="2000" dirty="0">
                <a:latin typeface="KBScaredStraight" panose="02000603000000000000" pitchFamily="2" charset="0"/>
                <a:ea typeface="KBScaredStraight" panose="02000603000000000000" pitchFamily="2" charset="0"/>
              </a:rPr>
              <a:t>more than tripled </a:t>
            </a:r>
            <a:r>
              <a:rPr lang="en-US" sz="2000" dirty="0" smtClean="0">
                <a:latin typeface="KBScaredStraight" panose="02000603000000000000" pitchFamily="2" charset="0"/>
                <a:ea typeface="KBScaredStraight" panose="02000603000000000000" pitchFamily="2" charset="0"/>
              </a:rPr>
              <a:t>since 1994.</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Unfortunately, NAFTA still has its problems.</a:t>
            </a:r>
          </a:p>
          <a:p>
            <a:pPr marL="285750" indent="-285750">
              <a:buFont typeface="Arial" panose="020B0604020202020204" pitchFamily="34" charset="0"/>
              <a:buChar char="•"/>
            </a:pPr>
            <a:r>
              <a:rPr lang="en-US" sz="2000" dirty="0">
                <a:latin typeface="KBScaredStraight" panose="02000603000000000000" pitchFamily="2" charset="0"/>
                <a:ea typeface="KBScaredStraight" panose="02000603000000000000" pitchFamily="2" charset="0"/>
              </a:rPr>
              <a:t>S</a:t>
            </a:r>
            <a:r>
              <a:rPr lang="en-US" sz="2000" dirty="0" smtClean="0">
                <a:latin typeface="KBScaredStraight" panose="02000603000000000000" pitchFamily="2" charset="0"/>
                <a:ea typeface="KBScaredStraight" panose="02000603000000000000" pitchFamily="2" charset="0"/>
              </a:rPr>
              <a:t>mall </a:t>
            </a:r>
            <a:r>
              <a:rPr lang="en-US" sz="2000" dirty="0">
                <a:latin typeface="KBScaredStraight" panose="02000603000000000000" pitchFamily="2" charset="0"/>
                <a:ea typeface="KBScaredStraight" panose="02000603000000000000" pitchFamily="2" charset="0"/>
              </a:rPr>
              <a:t>farmers in Mexico were put out of business by </a:t>
            </a:r>
            <a:r>
              <a:rPr lang="en-US" sz="2000" dirty="0" smtClean="0">
                <a:latin typeface="KBScaredStraight" panose="02000603000000000000" pitchFamily="2" charset="0"/>
                <a:ea typeface="KBScaredStraight" panose="02000603000000000000" pitchFamily="2" charset="0"/>
              </a:rPr>
              <a:t>cheap U.S</a:t>
            </a:r>
            <a:r>
              <a:rPr lang="en-US" sz="2000" dirty="0">
                <a:latin typeface="KBScaredStraight" panose="02000603000000000000" pitchFamily="2" charset="0"/>
                <a:ea typeface="KBScaredStraight" panose="02000603000000000000" pitchFamily="2" charset="0"/>
              </a:rPr>
              <a:t>. agricultural </a:t>
            </a:r>
            <a:r>
              <a:rPr lang="en-US" sz="2000" dirty="0" smtClean="0">
                <a:latin typeface="KBScaredStraight" panose="02000603000000000000" pitchFamily="2" charset="0"/>
                <a:ea typeface="KBScaredStraight" panose="02000603000000000000" pitchFamily="2" charset="0"/>
              </a:rPr>
              <a:t>exports.</a:t>
            </a: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They </a:t>
            </a:r>
            <a:r>
              <a:rPr lang="en-US" sz="2000" dirty="0">
                <a:latin typeface="KBScaredStraight" panose="02000603000000000000" pitchFamily="2" charset="0"/>
                <a:ea typeface="KBScaredStraight" panose="02000603000000000000" pitchFamily="2" charset="0"/>
              </a:rPr>
              <a:t>were forced to move to bigger cities, adding </a:t>
            </a:r>
            <a:r>
              <a:rPr lang="en-US" sz="2000" dirty="0" smtClean="0">
                <a:latin typeface="KBScaredStraight" panose="02000603000000000000" pitchFamily="2" charset="0"/>
                <a:ea typeface="KBScaredStraight" panose="02000603000000000000" pitchFamily="2" charset="0"/>
              </a:rPr>
              <a:t>to poverty</a:t>
            </a:r>
            <a:r>
              <a:rPr lang="en-US" sz="2000" dirty="0">
                <a:latin typeface="KBScaredStraight" panose="02000603000000000000" pitchFamily="2" charset="0"/>
                <a:ea typeface="KBScaredStraight" panose="02000603000000000000" pitchFamily="2" charset="0"/>
              </a:rPr>
              <a:t>, pollution, </a:t>
            </a:r>
            <a:r>
              <a:rPr lang="en-US" sz="2000" dirty="0" smtClean="0">
                <a:latin typeface="KBScaredStraight" panose="02000603000000000000" pitchFamily="2" charset="0"/>
                <a:ea typeface="KBScaredStraight" panose="02000603000000000000" pitchFamily="2" charset="0"/>
              </a:rPr>
              <a:t>overcrowding, </a:t>
            </a:r>
            <a:r>
              <a:rPr lang="en-US" sz="2000" dirty="0">
                <a:latin typeface="KBScaredStraight" panose="02000603000000000000" pitchFamily="2" charset="0"/>
                <a:ea typeface="KBScaredStraight" panose="02000603000000000000" pitchFamily="2" charset="0"/>
              </a:rPr>
              <a:t>and illegal immigration to the U.S. </a:t>
            </a:r>
            <a:endParaRPr lang="en-US" sz="20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 </a:t>
            </a:r>
            <a:r>
              <a:rPr lang="en-US" sz="2000" dirty="0">
                <a:latin typeface="KBScaredStraight" panose="02000603000000000000" pitchFamily="2" charset="0"/>
                <a:ea typeface="KBScaredStraight" panose="02000603000000000000" pitchFamily="2" charset="0"/>
              </a:rPr>
              <a:t>population of </a:t>
            </a:r>
            <a:r>
              <a:rPr lang="en-US" sz="2000" dirty="0" smtClean="0">
                <a:latin typeface="KBScaredStraight" panose="02000603000000000000" pitchFamily="2" charset="0"/>
                <a:ea typeface="KBScaredStraight" panose="02000603000000000000" pitchFamily="2" charset="0"/>
              </a:rPr>
              <a:t>illegal </a:t>
            </a:r>
            <a:r>
              <a:rPr lang="en-US" sz="2000" dirty="0">
                <a:latin typeface="KBScaredStraight" panose="02000603000000000000" pitchFamily="2" charset="0"/>
                <a:ea typeface="KBScaredStraight" panose="02000603000000000000" pitchFamily="2" charset="0"/>
              </a:rPr>
              <a:t>immigrants in the U.S. </a:t>
            </a:r>
            <a:r>
              <a:rPr lang="en-US" sz="2000" dirty="0" smtClean="0">
                <a:latin typeface="KBScaredStraight" panose="02000603000000000000" pitchFamily="2" charset="0"/>
                <a:ea typeface="KBScaredStraight" panose="02000603000000000000" pitchFamily="2" charset="0"/>
              </a:rPr>
              <a:t>in 1990 </a:t>
            </a:r>
            <a:r>
              <a:rPr lang="en-US" sz="2000" dirty="0">
                <a:latin typeface="KBScaredStraight" panose="02000603000000000000" pitchFamily="2" charset="0"/>
                <a:ea typeface="KBScaredStraight" panose="02000603000000000000" pitchFamily="2" charset="0"/>
              </a:rPr>
              <a:t>was </a:t>
            </a:r>
            <a:r>
              <a:rPr lang="en-US" sz="2000" dirty="0" smtClean="0">
                <a:latin typeface="KBScaredStraight" panose="02000603000000000000" pitchFamily="2" charset="0"/>
                <a:ea typeface="KBScaredStraight" panose="02000603000000000000" pitchFamily="2" charset="0"/>
              </a:rPr>
              <a:t>2 million, now </a:t>
            </a:r>
            <a:r>
              <a:rPr lang="en-US" sz="2000" dirty="0">
                <a:latin typeface="KBScaredStraight" panose="02000603000000000000" pitchFamily="2" charset="0"/>
                <a:ea typeface="KBScaredStraight" panose="02000603000000000000" pitchFamily="2" charset="0"/>
              </a:rPr>
              <a:t>it's around 11 million</a:t>
            </a:r>
            <a:r>
              <a:rPr lang="en-US" sz="20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000" dirty="0" smtClean="0">
                <a:latin typeface="KBScaredStraight" panose="02000603000000000000" pitchFamily="2" charset="0"/>
                <a:ea typeface="KBScaredStraight" panose="02000603000000000000" pitchFamily="2" charset="0"/>
              </a:rPr>
              <a:t>There is major pollution in the boomtowns that have grown up around the maquiladoras.</a:t>
            </a:r>
          </a:p>
          <a:p>
            <a:endParaRPr lang="en-US" dirty="0"/>
          </a:p>
          <a:p>
            <a:pPr marL="65087">
              <a:lnSpc>
                <a:spcPct val="90000"/>
              </a:lnSpc>
            </a:pPr>
            <a:endParaRPr lang="en-US" dirty="0" smtClean="0"/>
          </a:p>
        </p:txBody>
      </p:sp>
    </p:spTree>
    <p:extLst>
      <p:ext uri="{BB962C8B-B14F-4D97-AF65-F5344CB8AC3E}">
        <p14:creationId xmlns:p14="http://schemas.microsoft.com/office/powerpoint/2010/main" val="204728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8237" y="0"/>
            <a:ext cx="100583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What is NAFTA?</a:t>
            </a:r>
          </a:p>
        </p:txBody>
      </p:sp>
      <p:sp>
        <p:nvSpPr>
          <p:cNvPr id="7" name="TextBox 6"/>
          <p:cNvSpPr txBox="1"/>
          <p:nvPr/>
        </p:nvSpPr>
        <p:spPr>
          <a:xfrm>
            <a:off x="1219198" y="1400383"/>
            <a:ext cx="9936476" cy="582313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stands for “</a:t>
            </a:r>
            <a:r>
              <a:rPr lang="en-US" sz="2600" b="1" dirty="0" smtClean="0">
                <a:latin typeface="KBScaredStraight" panose="02000603000000000000" pitchFamily="2" charset="0"/>
                <a:ea typeface="KBScaredStraight" panose="02000603000000000000" pitchFamily="2" charset="0"/>
              </a:rPr>
              <a:t>North American Free Trade Agreement</a:t>
            </a:r>
            <a:r>
              <a:rPr lang="en-US" sz="2600" dirty="0" smtClean="0">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26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It is an agreement between the countries of North America: Canada, United States, &amp; Mexico.</a:t>
            </a:r>
          </a:p>
          <a:p>
            <a:pPr marL="914400" lvl="1" indent="-4572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was signed in 1993 and went into effect on January 1</a:t>
            </a:r>
            <a:r>
              <a:rPr lang="en-US" sz="2600" baseline="30000" dirty="0" smtClean="0">
                <a:latin typeface="KBScaredStraight" panose="02000603000000000000" pitchFamily="2" charset="0"/>
                <a:ea typeface="KBScaredStraight" panose="02000603000000000000" pitchFamily="2" charset="0"/>
              </a:rPr>
              <a:t>st</a:t>
            </a:r>
            <a:r>
              <a:rPr lang="en-US" sz="2600" dirty="0" smtClean="0">
                <a:latin typeface="KBScaredStraight" panose="02000603000000000000" pitchFamily="2" charset="0"/>
                <a:ea typeface="KBScaredStraight" panose="02000603000000000000" pitchFamily="2" charset="0"/>
              </a:rPr>
              <a:t>, 1994.</a:t>
            </a:r>
          </a:p>
          <a:p>
            <a:pPr marL="914400" lvl="1" indent="-4572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350837"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NAFTA was written to create a Free Trade Area in North America.</a:t>
            </a:r>
          </a:p>
          <a:p>
            <a:pPr marL="808037" lvl="1"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“Free Trade” means that countries may freely trade goods with each other without having to pay a tariff (tax) on those goods.</a:t>
            </a:r>
          </a:p>
          <a:p>
            <a:pPr marL="808037" lvl="1" indent="-285750">
              <a:lnSpc>
                <a:spcPct val="90000"/>
              </a:lnSpc>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In other words, “free trade” means no trade barriers.</a:t>
            </a:r>
          </a:p>
          <a:p>
            <a:pPr marL="914400" lvl="1"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2924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6948" y="4945441"/>
            <a:ext cx="11844997" cy="2465290"/>
          </a:xfrm>
          <a:prstGeom prst="rect">
            <a:avLst/>
          </a:prstGeom>
          <a:noFill/>
        </p:spPr>
        <p:txBody>
          <a:bodyPr wrap="square" rtlCol="0">
            <a:spAutoFit/>
          </a:bodyPr>
          <a:lstStyle/>
          <a:p>
            <a:endParaRPr lang="en-US" sz="2400" dirty="0" smtClean="0">
              <a:latin typeface="KBScaredStraight" panose="02000603000000000000" pitchFamily="2" charset="0"/>
              <a:ea typeface="KBScaredStraight" panose="02000603000000000000" pitchFamily="2" charset="0"/>
            </a:endParaRPr>
          </a:p>
          <a:p>
            <a:r>
              <a:rPr lang="en-US" sz="2400" dirty="0" smtClean="0">
                <a:latin typeface="KBScaredStraight" panose="02000603000000000000" pitchFamily="2" charset="0"/>
                <a:ea typeface="KBScaredStraight" panose="02000603000000000000" pitchFamily="2" charset="0"/>
              </a:rPr>
              <a:t>“</a:t>
            </a:r>
            <a:r>
              <a:rPr lang="en-US" sz="2400" dirty="0" smtClean="0">
                <a:effectLst/>
                <a:latin typeface="KBScaredStraight" panose="02000603000000000000" pitchFamily="2" charset="0"/>
                <a:ea typeface="KBScaredStraight" panose="02000603000000000000" pitchFamily="2" charset="0"/>
              </a:rPr>
              <a:t>It was on Oct. 7, 1992, under an old oak tree in downtown San Antonio that Mexican President Carlos Salinas, U.S. President George Herbert Walker Bush and Canadian Prime Minister Brian Mulroney signed the historic treaty that dropped trade barriers on the continent.”</a:t>
            </a:r>
            <a:endParaRPr lang="en-US" sz="2400" dirty="0" smtClean="0">
              <a:latin typeface="KBScaredStraight" panose="02000603000000000000" pitchFamily="2" charset="0"/>
              <a:ea typeface="KBScaredStraight" panose="02000603000000000000" pitchFamily="2" charset="0"/>
            </a:endParaRPr>
          </a:p>
          <a:p>
            <a:pPr marL="64008">
              <a:defRPr/>
            </a:pPr>
            <a:endParaRPr lang="en-US" dirty="0"/>
          </a:p>
          <a:p>
            <a:pPr marL="65087">
              <a:lnSpc>
                <a:spcPct val="90000"/>
              </a:lnSpc>
            </a:pP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050" y="418462"/>
            <a:ext cx="6925900"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8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Free Trade</a:t>
            </a:r>
          </a:p>
        </p:txBody>
      </p:sp>
      <p:sp>
        <p:nvSpPr>
          <p:cNvPr id="7" name="TextBox 6"/>
          <p:cNvSpPr txBox="1"/>
          <p:nvPr/>
        </p:nvSpPr>
        <p:spPr>
          <a:xfrm>
            <a:off x="1219198" y="1400383"/>
            <a:ext cx="9936476" cy="5820055"/>
          </a:xfrm>
          <a:prstGeom prst="rect">
            <a:avLst/>
          </a:prstGeom>
          <a:noFill/>
        </p:spPr>
        <p:txBody>
          <a:bodyPr wrap="square" rtlCol="0">
            <a:spAutoFit/>
          </a:bodyPr>
          <a:lstStyle/>
          <a:p>
            <a:pPr marL="521208" indent="-457200">
              <a:buFont typeface="Arial" panose="020B0604020202020204" pitchFamily="34" charset="0"/>
              <a:buChar char="•"/>
              <a:defRPr/>
            </a:pPr>
            <a:r>
              <a:rPr lang="en-US" sz="2600" dirty="0" smtClean="0">
                <a:latin typeface="KBScaredStraight" panose="02000603000000000000" pitchFamily="2" charset="0"/>
                <a:ea typeface="KBScaredStraight" panose="02000603000000000000" pitchFamily="2" charset="0"/>
              </a:rPr>
              <a:t>The </a:t>
            </a:r>
            <a:r>
              <a:rPr lang="en-US" sz="2600" dirty="0">
                <a:latin typeface="KBScaredStraight" panose="02000603000000000000" pitchFamily="2" charset="0"/>
                <a:ea typeface="KBScaredStraight" panose="02000603000000000000" pitchFamily="2" charset="0"/>
              </a:rPr>
              <a:t>purpose of the agreement is to:</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Allow free movement of goods and services among the countries.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Promote competition in the free trade areas.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Protect the property rights of people and businesses in each country.</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Be able to resolve problems that arise among the countries.</a:t>
            </a:r>
          </a:p>
          <a:p>
            <a:pPr marL="806958" lvl="1" indent="-28575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Encourage cooperation among countries</a:t>
            </a:r>
            <a:r>
              <a:rPr lang="en-US" sz="2600" dirty="0" smtClean="0">
                <a:latin typeface="KBScaredStraight" panose="02000603000000000000" pitchFamily="2" charset="0"/>
                <a:ea typeface="KBScaredStraight" panose="02000603000000000000" pitchFamily="2" charset="0"/>
              </a:rPr>
              <a:t>.</a:t>
            </a:r>
          </a:p>
          <a:p>
            <a:pPr marL="349758" indent="-285750">
              <a:buFont typeface="Arial" panose="020B0604020202020204" pitchFamily="34" charset="0"/>
              <a:buChar char="•"/>
              <a:defRPr/>
            </a:pPr>
            <a:endParaRPr lang="en-US" sz="2600" dirty="0">
              <a:latin typeface="KBScaredStraight" panose="02000603000000000000" pitchFamily="2" charset="0"/>
              <a:ea typeface="KBScaredStraight" panose="02000603000000000000" pitchFamily="2" charset="0"/>
            </a:endParaRPr>
          </a:p>
          <a:p>
            <a:pPr marL="521208" indent="-457200">
              <a:buFont typeface="Arial" panose="020B0604020202020204" pitchFamily="34" charset="0"/>
              <a:buChar char="•"/>
              <a:defRPr/>
            </a:pPr>
            <a:r>
              <a:rPr lang="en-US" sz="2600" dirty="0">
                <a:latin typeface="KBScaredStraight" panose="02000603000000000000" pitchFamily="2" charset="0"/>
                <a:ea typeface="KBScaredStraight" panose="02000603000000000000" pitchFamily="2" charset="0"/>
              </a:rPr>
              <a:t>The agreement opened the door for free trade, ending tariffs on various goods and services, and implementing equality between Canada, USA, and Mexico. </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421082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5" y="356161"/>
            <a:ext cx="6145677" cy="614567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527" y="1786597"/>
            <a:ext cx="4196911" cy="343383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17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Pros</a:t>
            </a:r>
          </a:p>
        </p:txBody>
      </p:sp>
      <p:sp>
        <p:nvSpPr>
          <p:cNvPr id="7" name="TextBox 6"/>
          <p:cNvSpPr txBox="1"/>
          <p:nvPr/>
        </p:nvSpPr>
        <p:spPr>
          <a:xfrm>
            <a:off x="1219198" y="1400383"/>
            <a:ext cx="9936476" cy="571541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Free trade increases sales and profits for Mexico, Canada and the U.S.A., thus strengthening their economies. </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Lack of tariffs has allowed Mexico to sell its goods in the USA and Canada at lower prices.  </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This makes Mexican products more competitive in these markets and increases Mexico’s profits as it tries to  develop its economy.</a:t>
            </a:r>
          </a:p>
          <a:p>
            <a:pPr marL="285750" indent="-285750">
              <a:lnSpc>
                <a:spcPct val="90000"/>
              </a:lnSpc>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Free trade is an opportunity for the U.S. to provide financial help to Mexico by making jobs available in factories located there.</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36863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Cons</a:t>
            </a:r>
          </a:p>
        </p:txBody>
      </p:sp>
      <p:sp>
        <p:nvSpPr>
          <p:cNvPr id="7" name="TextBox 6"/>
          <p:cNvSpPr txBox="1"/>
          <p:nvPr/>
        </p:nvSpPr>
        <p:spPr>
          <a:xfrm>
            <a:off x="1219198" y="1400383"/>
            <a:ext cx="9936476" cy="6133987"/>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Free </a:t>
            </a:r>
            <a:r>
              <a:rPr lang="en-US" sz="2400" dirty="0">
                <a:latin typeface="KBScaredStraight" panose="02000603000000000000" pitchFamily="2" charset="0"/>
                <a:ea typeface="KBScaredStraight" panose="02000603000000000000" pitchFamily="2" charset="0"/>
              </a:rPr>
              <a:t>trade has caused more U.S. job losses than gains, especially for higher-wage jobs. </a:t>
            </a:r>
            <a:endParaRPr lang="en-US" sz="2400" dirty="0" smtClean="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People </a:t>
            </a:r>
            <a:r>
              <a:rPr lang="en-US" sz="2400" dirty="0">
                <a:latin typeface="KBScaredStraight" panose="02000603000000000000" pitchFamily="2" charset="0"/>
                <a:ea typeface="KBScaredStraight" panose="02000603000000000000" pitchFamily="2" charset="0"/>
              </a:rPr>
              <a:t>work </a:t>
            </a:r>
            <a:r>
              <a:rPr lang="en-US" sz="2400" dirty="0" smtClean="0">
                <a:latin typeface="KBScaredStraight" panose="02000603000000000000" pitchFamily="2" charset="0"/>
                <a:ea typeface="KBScaredStraight" panose="02000603000000000000" pitchFamily="2" charset="0"/>
              </a:rPr>
              <a:t>for lower wages and there are fewer labor regulations in Mexico, </a:t>
            </a:r>
            <a:r>
              <a:rPr lang="en-US" sz="2400" dirty="0">
                <a:latin typeface="KBScaredStraight" panose="02000603000000000000" pitchFamily="2" charset="0"/>
                <a:ea typeface="KBScaredStraight" panose="02000603000000000000" pitchFamily="2" charset="0"/>
              </a:rPr>
              <a:t>so </a:t>
            </a:r>
            <a:r>
              <a:rPr lang="en-US" sz="2400" dirty="0" smtClean="0">
                <a:latin typeface="KBScaredStraight" panose="02000603000000000000" pitchFamily="2" charset="0"/>
                <a:ea typeface="KBScaredStraight" panose="02000603000000000000" pitchFamily="2" charset="0"/>
              </a:rPr>
              <a:t>American factories have moved across the border.</a:t>
            </a: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Factories</a:t>
            </a:r>
            <a:r>
              <a:rPr lang="en-US" sz="2400" dirty="0">
                <a:latin typeface="KBScaredStraight" panose="02000603000000000000" pitchFamily="2" charset="0"/>
                <a:ea typeface="KBScaredStraight" panose="02000603000000000000" pitchFamily="2" charset="0"/>
              </a:rPr>
              <a:t>, called Maquiladoras,  are built on the Mexican border and workers are hired there to make goods at a much lower wage than workers would be paid in the U.S.A</a:t>
            </a:r>
            <a:r>
              <a:rPr lang="en-US" sz="2400" dirty="0" smtClean="0">
                <a:latin typeface="KBScaredStraight" panose="02000603000000000000" pitchFamily="2" charset="0"/>
                <a:ea typeface="KBScaredStraight" panose="02000603000000000000" pitchFamily="2" charset="0"/>
              </a:rPr>
              <a:t>.</a:t>
            </a:r>
          </a:p>
          <a:p>
            <a:pPr marL="342900" indent="-342900">
              <a:lnSpc>
                <a:spcPct val="80000"/>
              </a:lnSpc>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Mexico does not have as strict environmental regulations like Canada &amp; U.S., so when factories move across the border, they are contributing to North America’s pollution problem.</a:t>
            </a:r>
            <a:endParaRPr lang="en-US" sz="2400" dirty="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endParaRPr lang="en-US" sz="2400" dirty="0" smtClean="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Some </a:t>
            </a:r>
            <a:r>
              <a:rPr lang="en-US" sz="2400" dirty="0">
                <a:latin typeface="KBScaredStraight" panose="02000603000000000000" pitchFamily="2" charset="0"/>
                <a:ea typeface="KBScaredStraight" panose="02000603000000000000" pitchFamily="2" charset="0"/>
              </a:rPr>
              <a:t>argue that our borders should be open like the EU does in </a:t>
            </a:r>
            <a:r>
              <a:rPr lang="en-US" sz="2400" dirty="0" smtClean="0">
                <a:latin typeface="KBScaredStraight" panose="02000603000000000000" pitchFamily="2" charset="0"/>
                <a:ea typeface="KBScaredStraight" panose="02000603000000000000" pitchFamily="2" charset="0"/>
              </a:rPr>
              <a:t>Europe.</a:t>
            </a:r>
          </a:p>
          <a:p>
            <a:pPr marL="800100" lvl="1" indent="-342900">
              <a:lnSpc>
                <a:spcPct val="80000"/>
              </a:lnSpc>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That </a:t>
            </a:r>
            <a:r>
              <a:rPr lang="en-US" sz="2400" dirty="0">
                <a:latin typeface="KBScaredStraight" panose="02000603000000000000" pitchFamily="2" charset="0"/>
                <a:ea typeface="KBScaredStraight" panose="02000603000000000000" pitchFamily="2" charset="0"/>
              </a:rPr>
              <a:t>makes some people angry because they feel the borders should be </a:t>
            </a:r>
            <a:r>
              <a:rPr lang="en-US" sz="2400" dirty="0" smtClean="0">
                <a:latin typeface="KBScaredStraight" panose="02000603000000000000" pitchFamily="2" charset="0"/>
                <a:ea typeface="KBScaredStraight" panose="02000603000000000000" pitchFamily="2" charset="0"/>
              </a:rPr>
              <a:t>closed.</a:t>
            </a:r>
          </a:p>
          <a:p>
            <a:pPr lvl="1">
              <a:lnSpc>
                <a:spcPct val="80000"/>
              </a:lnSpc>
              <a:defRPr/>
            </a:pPr>
            <a:endParaRPr lang="en-US" sz="2400" dirty="0"/>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310955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1400383"/>
          </a:xfrm>
          <a:prstGeom prst="rect">
            <a:avLst/>
          </a:prstGeom>
          <a:noFill/>
        </p:spPr>
        <p:txBody>
          <a:bodyPr wrap="square" lIns="91440" tIns="45720" rIns="91440" bIns="45720">
            <a:spAutoFit/>
          </a:bodyPr>
          <a:lstStyle/>
          <a:p>
            <a:pPr algn="ctr"/>
            <a:r>
              <a:rPr lang="en-US" sz="85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US Business Owners</a:t>
            </a:r>
            <a:endParaRPr lang="en-US" sz="85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8" y="1400383"/>
            <a:ext cx="9936476" cy="6020110"/>
          </a:xfrm>
          <a:prstGeom prst="rect">
            <a:avLst/>
          </a:prstGeom>
          <a:noFill/>
        </p:spPr>
        <p:txBody>
          <a:bodyPr wrap="square" rtlCol="0">
            <a:spAutoFit/>
          </a:bodyPr>
          <a:lstStyle/>
          <a:p>
            <a:pPr>
              <a:lnSpc>
                <a:spcPct val="90000"/>
              </a:lnSpc>
            </a:pPr>
            <a:r>
              <a:rPr lang="en-US" sz="2800" dirty="0" smtClean="0">
                <a:latin typeface="KBScaredStraight" panose="02000603000000000000" pitchFamily="2" charset="0"/>
                <a:ea typeface="KBScaredStraight" panose="02000603000000000000" pitchFamily="2" charset="0"/>
              </a:rPr>
              <a:t>American business owners have enjoyed many benefits from NAFTA:</a:t>
            </a: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move their factories to Mexico and ship the goods to the US with no tariffs.</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do not have to pay the workers in Mexico as much as in the United States.</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There are not as many labor and environmental regulations for factories in Mexico.</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sell their product for cheaper, but still make a good profit.</a:t>
            </a:r>
          </a:p>
          <a:p>
            <a:pPr marL="457200" indent="-457200">
              <a:lnSpc>
                <a:spcPct val="90000"/>
              </a:lnSpc>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have a greater area to sell their product in.</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236582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667000" y="-2667000"/>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797" y="0"/>
            <a:ext cx="1024128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8237" y="91440"/>
            <a:ext cx="100584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1999" cy="2308324"/>
          </a:xfrm>
          <a:prstGeom prst="rect">
            <a:avLst/>
          </a:prstGeom>
          <a:noFill/>
        </p:spPr>
        <p:txBody>
          <a:bodyPr wrap="square" lIns="91440" tIns="45720" rIns="91440" bIns="45720">
            <a:spAutoFit/>
          </a:bodyPr>
          <a:lstStyle/>
          <a:p>
            <a:pPr algn="ctr"/>
            <a:r>
              <a:rPr lang="en-US" sz="7200" b="1"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Mexican Business Owners</a:t>
            </a:r>
            <a:endParaRPr lang="en-US" sz="7200" b="1" cap="none" spc="0" dirty="0" smtClean="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219199" y="2097789"/>
            <a:ext cx="9936476" cy="492750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Most Mexican business owners have mixed feelings about NAFTA.</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like NAFTA because they can trade freely.</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can ship &amp; sell their products across the continent without having to pay tariffs.</a:t>
            </a: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have a greater area to sell their products in.</a:t>
            </a:r>
          </a:p>
          <a:p>
            <a:pPr marL="914400" lvl="1"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do not like foreign owned factories because they would create competition.</a:t>
            </a:r>
          </a:p>
          <a:p>
            <a:pPr marL="64008">
              <a:defRPr/>
            </a:pPr>
            <a:endParaRPr lang="en-US" dirty="0"/>
          </a:p>
          <a:p>
            <a:pPr marL="65087">
              <a:lnSpc>
                <a:spcPct val="90000"/>
              </a:lnSpc>
            </a:pPr>
            <a:endParaRPr lang="en-US" dirty="0" smtClean="0"/>
          </a:p>
        </p:txBody>
      </p:sp>
    </p:spTree>
    <p:extLst>
      <p:ext uri="{BB962C8B-B14F-4D97-AF65-F5344CB8AC3E}">
        <p14:creationId xmlns:p14="http://schemas.microsoft.com/office/powerpoint/2010/main" val="182124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1151</Words>
  <Application>Microsoft Office PowerPoint</Application>
  <PresentationFormat>Custom</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Susan</cp:lastModifiedBy>
  <cp:revision>28</cp:revision>
  <dcterms:created xsi:type="dcterms:W3CDTF">2013-11-02T19:29:48Z</dcterms:created>
  <dcterms:modified xsi:type="dcterms:W3CDTF">2014-11-09T12:08:29Z</dcterms:modified>
</cp:coreProperties>
</file>