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300" r:id="rId19"/>
    <p:sldId id="278" r:id="rId20"/>
    <p:sldId id="301" r:id="rId21"/>
    <p:sldId id="279" r:id="rId22"/>
    <p:sldId id="280" r:id="rId23"/>
    <p:sldId id="302" r:id="rId24"/>
    <p:sldId id="281" r:id="rId25"/>
    <p:sldId id="299" r:id="rId26"/>
    <p:sldId id="282" r:id="rId27"/>
    <p:sldId id="284" r:id="rId28"/>
    <p:sldId id="286" r:id="rId29"/>
    <p:sldId id="295" r:id="rId30"/>
    <p:sldId id="294" r:id="rId31"/>
    <p:sldId id="293" r:id="rId32"/>
    <p:sldId id="297" r:id="rId33"/>
    <p:sldId id="292" r:id="rId34"/>
    <p:sldId id="298" r:id="rId35"/>
    <p:sldId id="291" r:id="rId36"/>
    <p:sldId id="290" r:id="rId37"/>
    <p:sldId id="289" r:id="rId38"/>
    <p:sldId id="296" r:id="rId39"/>
    <p:sldId id="287" r:id="rId40"/>
    <p:sldId id="28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E79"/>
    <a:srgbClr val="34B1C0"/>
    <a:srgbClr val="B4E1E7"/>
    <a:srgbClr val="B23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0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E1AE-CFA9-4AEA-A142-A162F85C8B3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EAD1-A600-4BAE-A497-46E169DA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8217"/>
            <a:ext cx="8482817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350761" y="1511340"/>
            <a:ext cx="54904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Latin</a:t>
            </a:r>
          </a:p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American</a:t>
            </a:r>
            <a:endParaRPr lang="en-US" sz="72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Economies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941" y="5172074"/>
            <a:ext cx="709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Brazil &amp; Cuba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1932" y="0"/>
            <a:ext cx="878817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Capital Goods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capital goods: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 factories, machines, technologies, buildings, and property needed by businesses to operate.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If a business is to be successful, it cannot let its equipment break down or have its buildings fall apart.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New technology can help a business produce more goods for a cheaper price.</a:t>
            </a:r>
          </a:p>
        </p:txBody>
      </p:sp>
    </p:spTree>
    <p:extLst>
      <p:ext uri="{BB962C8B-B14F-4D97-AF65-F5344CB8AC3E}">
        <p14:creationId xmlns:p14="http://schemas.microsoft.com/office/powerpoint/2010/main" val="24068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3582" y="0"/>
            <a:ext cx="916488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Human Capital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To increase GDP, countries must invest in human capital.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 is the knowledge and skills that make it possible for workers to earn a living producing goods and services.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includes education, training, skills, and healthcare of the workers in a business or country.</a:t>
            </a:r>
          </a:p>
        </p:txBody>
      </p:sp>
    </p:spTree>
    <p:extLst>
      <p:ext uri="{BB962C8B-B14F-4D97-AF65-F5344CB8AC3E}">
        <p14:creationId xmlns:p14="http://schemas.microsoft.com/office/powerpoint/2010/main" val="32322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904" y="0"/>
            <a:ext cx="1087624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Entrepreneurship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People who provide the money to start and operate a business are called entrepreneurs.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people risk their own money and time because they believe their business ideas will make a profit.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 must organize their businesses well for them to be successful 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bring together natural, human, and capital resources to produce foods or services to be provided by their businesses.</a:t>
            </a:r>
          </a:p>
        </p:txBody>
      </p:sp>
    </p:spTree>
    <p:extLst>
      <p:ext uri="{BB962C8B-B14F-4D97-AF65-F5344CB8AC3E}">
        <p14:creationId xmlns:p14="http://schemas.microsoft.com/office/powerpoint/2010/main" val="4269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32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Not every country can produce all of the goods and services it needs.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specialize in producing those goods and services they can provide best and most efficiently.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look for others who may need these goods and services so they can sell their products.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money earned by such sales then allows the purchase of goods and services the first county is unable to produce.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international trade, no country can be completely self-sufficient (produce all the goods and services it needs).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Specialization creates a way to build a profitable economy and to earn money to buy items that cannot be made locally.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84" y="457200"/>
            <a:ext cx="7975631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70835" y="1634501"/>
            <a:ext cx="7050328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Brazil’s</a:t>
            </a:r>
          </a:p>
          <a:p>
            <a:pPr algn="ctr"/>
            <a:r>
              <a:rPr lang="en-US" sz="11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11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88" y="0"/>
            <a:ext cx="110832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Like most countries with democratic governments, Brazil has a </a:t>
            </a: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actually closer to a market system than it is to a command one; however, there is some government regulation and control among industries (like healthcare and the postal service).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 has strong agricultural, mining, manufacturing, and service sectors.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has the strongest economy in South America.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GDP is $2.396 trillion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8</a:t>
            </a:r>
            <a:r>
              <a:rPr lang="en-US" sz="38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 has the highest GDP in Latin America.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$12,100.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23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Brazil’s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bauxite, gold, iron ore, manganese, nickel, phosphates, platinum, tin, rare earth elements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diamonds,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uranium, petroleum, hydropower,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timber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351" y="199163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Diamond Mine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Brazil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1"/>
          <a:stretch/>
        </p:blipFill>
        <p:spPr>
          <a:xfrm>
            <a:off x="2927735" y="939091"/>
            <a:ext cx="6336529" cy="57637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5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8.5%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coffee, soybeans, wheat, rice, corn, sugarcane, cocoa,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citrus,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beef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6423" y="0"/>
            <a:ext cx="769915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DK Sleepy Time" pitchFamily="50" charset="0"/>
                <a:ea typeface="KBScaredStraight" panose="02000603000000000000" pitchFamily="2" charset="0"/>
              </a:rPr>
              <a:t>Economic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way a country answers these questions determines what kind of economic system it will have:</a:t>
            </a:r>
          </a:p>
          <a:p>
            <a:pPr algn="ctr"/>
            <a:r>
              <a:rPr lang="en-US" sz="2800" b="1" dirty="0" smtClean="0">
                <a:latin typeface="DK Sleepy Time" pitchFamily="50" charset="0"/>
                <a:ea typeface="KBScaredStraight" panose="02000603000000000000" pitchFamily="2" charset="0"/>
              </a:rPr>
              <a:t>Traditional	Command		Market</a:t>
            </a:r>
            <a:endParaRPr lang="en-US" sz="2800" b="1" dirty="0">
              <a:latin typeface="DK Sleepy Time" pitchFamily="50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819013" y="5199063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Brazilian Cattle Ranch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9" y="188195"/>
            <a:ext cx="6743700" cy="4076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42" y="3181083"/>
            <a:ext cx="6037621" cy="3496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Brazil’s factories?</a:t>
            </a:r>
            <a:endParaRPr lang="en-US" sz="32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textiles, shoes, chemicals, cement, lumber, iron ore, tin, steel, aircraft, motor vehicles and parts, other machinery and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equipment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service industry accounts for 69% of Brazil’s economy – areas such as insurance, banking, retail, and tourism.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transport </a:t>
            </a:r>
            <a:r>
              <a:rPr lang="en-US" sz="3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equipment, iron ore, soybeans, footwear, coffee, </a:t>
            </a: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automobiles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 has specialized in the development of its agriculture, mining, &amp; manufacturing sectors, and therefore has the largest economy in South America. </a:t>
            </a:r>
          </a:p>
        </p:txBody>
      </p:sp>
    </p:spTree>
    <p:extLst>
      <p:ext uri="{BB962C8B-B14F-4D97-AF65-F5344CB8AC3E}">
        <p14:creationId xmlns:p14="http://schemas.microsoft.com/office/powerpoint/2010/main" val="42135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8" y="90720"/>
            <a:ext cx="9753600" cy="6486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322904" y="199163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Harvesting Coffee in Brazil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78" y="3650341"/>
            <a:ext cx="4598624" cy="30672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6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90.4%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students stay in school until they are 14-15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years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old.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8909" y="470732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Brazilian Schools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9" y="312932"/>
            <a:ext cx="6381750" cy="428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54" y="2239931"/>
            <a:ext cx="5550408" cy="43799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5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32"/>
            <a:ext cx="12192000" cy="5978769"/>
          </a:xfrm>
        </p:spPr>
      </p:pic>
    </p:spTree>
    <p:extLst>
      <p:ext uri="{BB962C8B-B14F-4D97-AF65-F5344CB8AC3E}">
        <p14:creationId xmlns:p14="http://schemas.microsoft.com/office/powerpoint/2010/main" val="8573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5664" y="0"/>
            <a:ext cx="125634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5.5% of Brazil’s workforce is unemployed.</a:t>
            </a:r>
          </a:p>
          <a:p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21.4% of Brazil’s population live below the poverty line and cannot meet basic needs. </a:t>
            </a:r>
          </a:p>
        </p:txBody>
      </p:sp>
    </p:spTree>
    <p:extLst>
      <p:ext uri="{BB962C8B-B14F-4D97-AF65-F5344CB8AC3E}">
        <p14:creationId xmlns:p14="http://schemas.microsoft.com/office/powerpoint/2010/main" val="15100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84" y="457200"/>
            <a:ext cx="7975631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07749" y="1905506"/>
            <a:ext cx="617649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Cuba’s</a:t>
            </a:r>
          </a:p>
          <a:p>
            <a:pPr algn="ctr"/>
            <a:r>
              <a:rPr lang="en-US" sz="9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34B1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Economy</a:t>
            </a:r>
            <a:endParaRPr lang="en-US" sz="96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34B1C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388" y="0"/>
            <a:ext cx="110832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 System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Like all countries with Communist governments, Cuba has a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command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system.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all resources and property, and decides what and how much are to be produced.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economy has struggled since the fall of the Soviet Union because it was Cuba’s main trading partner.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692" y="0"/>
            <a:ext cx="114306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Traditional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economic decisions are based on customs, traditions, &amp; beliefs of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People will make what they always made &amp; do the same things their parents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u="sng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Bartering</a:t>
            </a: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examples: villages in Africa &amp; South America, the Inuit in Canada, Aborigines in Australia</a:t>
            </a:r>
            <a:endParaRPr lang="en-US" sz="2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3432" y="0"/>
            <a:ext cx="26052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GDP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GDP is $72.3 billion (US dollars).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ranked 67</a:t>
            </a:r>
            <a:r>
              <a:rPr lang="en-US" sz="40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in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GDP per capita (value of goods and services produced per person) is $10,200.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23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Cuba’s major natural resources?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cobalt, nickel, iron ore, chromium, copper, salt, timber, silica, petroleum,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arable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land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06892" y="-8445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Oil Field in Cuba</a:t>
            </a:r>
          </a:p>
        </p:txBody>
      </p:sp>
    </p:spTree>
    <p:extLst>
      <p:ext uri="{BB962C8B-B14F-4D97-AF65-F5344CB8AC3E}">
        <p14:creationId xmlns:p14="http://schemas.microsoft.com/office/powerpoint/2010/main" val="12433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5127" y="0"/>
            <a:ext cx="550182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 Use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land is </a:t>
            </a:r>
            <a:r>
              <a:rPr lang="en-US" sz="32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arable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(capable of being farmed)?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32.3%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the major agricultural products?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sugar, tobacco, citrus, coffee, rice, potatoes,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beans, &amp;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livestock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351" y="137692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Cuban Sugarcane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4"/>
          <a:stretch/>
        </p:blipFill>
        <p:spPr>
          <a:xfrm>
            <a:off x="7081886" y="1775729"/>
            <a:ext cx="4708400" cy="47928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3" y="954088"/>
            <a:ext cx="6350000" cy="5295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7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05294" y="0"/>
            <a:ext cx="618150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Industries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What’s produced in Cuba’s factories?</a:t>
            </a:r>
            <a:endParaRPr lang="en-US" sz="3600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petroleum, nickel/cobalt, pharmaceuticals, tobacco, construction, steel, cement, agricultural machinery,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sugar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45148" y="0"/>
            <a:ext cx="890179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Specialization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chief exports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petroleum, nickel, medical products, sugar, tobacco, fish, citrus, 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&amp; coffee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130" y="0"/>
            <a:ext cx="84978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Literacy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the population over the age of 15 can read and write?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99.8%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long are students expected to stay in school?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Males – 15 years old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Females – 16 years old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4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16288" y="1207035"/>
            <a:ext cx="100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Cuban Schools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5"/>
          <a:stretch/>
        </p:blipFill>
        <p:spPr>
          <a:xfrm>
            <a:off x="133268" y="62948"/>
            <a:ext cx="6887515" cy="5995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53" y="2615124"/>
            <a:ext cx="5525037" cy="41437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3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85664" y="0"/>
            <a:ext cx="125634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Unemployment Rate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do not have jobs?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3.8% of Cuba’s workforce is unemployed.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*Note: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are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“official” rates put out by Cuba’s government;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unofficial estimates are about double the official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figure</a:t>
            </a:r>
          </a:p>
          <a:p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percentage of people live in poverty?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Cuba’s government does not make this information available.</a:t>
            </a:r>
          </a:p>
        </p:txBody>
      </p:sp>
    </p:spTree>
    <p:extLst>
      <p:ext uri="{BB962C8B-B14F-4D97-AF65-F5344CB8AC3E}">
        <p14:creationId xmlns:p14="http://schemas.microsoft.com/office/powerpoint/2010/main" val="10309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4514" y="0"/>
            <a:ext cx="1246104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economic decisions are made by the Government.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has not been very successful.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system is very harsh to live under; because of this, there are no PURE command countries in the world today.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52702" y="0"/>
            <a:ext cx="1249752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Currency Exchange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Currency exchange is the price of one country’s currency compared to another.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2.33 Brazilian reals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US dollar = 26.5 Cuban pesos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 Brazilian real = 11.33 Cuban pesos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does this mean?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Brazil’s economy is stronger than Cuba’s, but the US’s economy is stronger than both.</a:t>
            </a:r>
          </a:p>
        </p:txBody>
      </p:sp>
    </p:spTree>
    <p:extLst>
      <p:ext uri="{BB962C8B-B14F-4D97-AF65-F5344CB8AC3E}">
        <p14:creationId xmlns:p14="http://schemas.microsoft.com/office/powerpoint/2010/main" val="23397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3740" y="0"/>
            <a:ext cx="1070453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Market 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Some Examples:  US, UK, Australia, etc.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3147" y="0"/>
            <a:ext cx="544572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Hmmm…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28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MIXED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6431" y="0"/>
            <a:ext cx="769915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901" y="1350224"/>
            <a:ext cx="100032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DK Sleepy Time" pitchFamily="50" charset="0"/>
                <a:ea typeface="KBScaredStraight" panose="02000603000000000000" pitchFamily="2" charset="0"/>
              </a:rPr>
              <a:t>Factors of Production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4 factors of production that influence economic growth within a country: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available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Capital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	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Investment in </a:t>
            </a: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Capital Goods</a:t>
            </a:r>
          </a:p>
          <a:p>
            <a:pPr marL="1885950" lvl="3" indent="-514350">
              <a:buFont typeface="+mj-lt"/>
              <a:buAutoNum type="arabicPeriod"/>
              <a:defRPr/>
            </a:pPr>
            <a:r>
              <a:rPr lang="en-US" sz="30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Entrepreneurship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presence or absence of these 4 factors determine the country’s Gross Domestic Product (GDP) for the year.</a:t>
            </a:r>
          </a:p>
        </p:txBody>
      </p:sp>
    </p:spTree>
    <p:extLst>
      <p:ext uri="{BB962C8B-B14F-4D97-AF65-F5344CB8AC3E}">
        <p14:creationId xmlns:p14="http://schemas.microsoft.com/office/powerpoint/2010/main" val="33738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6212" y="0"/>
            <a:ext cx="979960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Gross Domestic</a:t>
            </a:r>
          </a:p>
          <a:p>
            <a:pPr algn="ctr"/>
            <a:r>
              <a:rPr lang="en-US" sz="9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Product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350" y="2623363"/>
            <a:ext cx="10003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GDP is the total value of all the goods and services produced in that country in one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measures how rich or poor a country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shows if the country’s economy is getting better or worse.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Raising the GDP of a country can improve the country’s standard of living.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799" y="0"/>
            <a:ext cx="10058400" cy="6858000"/>
          </a:xfrm>
          <a:prstGeom prst="rect">
            <a:avLst/>
          </a:prstGeom>
          <a:solidFill>
            <a:srgbClr val="34B1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601" y="0"/>
            <a:ext cx="1146083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B23C2D"/>
                </a:solidFill>
                <a:effectLst>
                  <a:glow rad="63500">
                    <a:srgbClr val="B4E1E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9000" b="1" cap="none" spc="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B23C2D"/>
              </a:solidFill>
              <a:effectLst>
                <a:glow rad="63500">
                  <a:srgbClr val="B4E1E7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350" y="1477328"/>
            <a:ext cx="100032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“Gifts of Nature”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are important to countries because without them, countries must import the resources they need (can be costly).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country is better off if it can use its own resources to supply the needs of its people.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If a country has many natural resources, it can trade/sell them with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3735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3256</TotalTime>
  <Words>1654</Words>
  <Application>Microsoft Office PowerPoint</Application>
  <PresentationFormat>Custom</PresentationFormat>
  <Paragraphs>206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35</cp:revision>
  <dcterms:created xsi:type="dcterms:W3CDTF">2013-11-05T15:51:20Z</dcterms:created>
  <dcterms:modified xsi:type="dcterms:W3CDTF">2014-10-28T03:43:47Z</dcterms:modified>
</cp:coreProperties>
</file>