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21"/>
  </p:notesMasterIdLst>
  <p:sldIdLst>
    <p:sldId id="426" r:id="rId2"/>
    <p:sldId id="433" r:id="rId3"/>
    <p:sldId id="489" r:id="rId4"/>
    <p:sldId id="490" r:id="rId5"/>
    <p:sldId id="428" r:id="rId6"/>
    <p:sldId id="437" r:id="rId7"/>
    <p:sldId id="495" r:id="rId8"/>
    <p:sldId id="496" r:id="rId9"/>
    <p:sldId id="466" r:id="rId10"/>
    <p:sldId id="497" r:id="rId11"/>
    <p:sldId id="498" r:id="rId12"/>
    <p:sldId id="500" r:id="rId13"/>
    <p:sldId id="434" r:id="rId14"/>
    <p:sldId id="430" r:id="rId15"/>
    <p:sldId id="502" r:id="rId16"/>
    <p:sldId id="491" r:id="rId17"/>
    <p:sldId id="501" r:id="rId18"/>
    <p:sldId id="431" r:id="rId19"/>
    <p:sldId id="494" r:id="rId20"/>
  </p:sldIdLst>
  <p:sldSz cx="9144000" cy="5715000" type="screen16x10"/>
  <p:notesSz cx="6858000" cy="9144000"/>
  <p:embeddedFontLs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41" autoAdjust="0"/>
  </p:normalViewPr>
  <p:slideViewPr>
    <p:cSldViewPr>
      <p:cViewPr>
        <p:scale>
          <a:sx n="70" d="100"/>
          <a:sy n="70" d="100"/>
        </p:scale>
        <p:origin x="-1158" y="-72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139CB-FC8D-44BF-B5C4-C14ECADF62A0}" type="datetimeFigureOut">
              <a:rPr lang="en-US" smtClean="0"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CE615-EFDB-420A-87DA-FB6ECB771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3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78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16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16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78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96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57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57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57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57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38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3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9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0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0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16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1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1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1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81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1371600"/>
            <a:ext cx="3771900" cy="3886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Picture/Visual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" y="342900"/>
            <a:ext cx="8001000" cy="800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6300" y="13716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400" dirty="0" smtClean="0"/>
              <a:t>You can use this box for text</a:t>
            </a:r>
            <a:endParaRPr lang="en-US" sz="240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86300" y="26289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sz="2400" dirty="0" smtClean="0"/>
              <a:t>Or this box</a:t>
            </a:r>
            <a:endParaRPr lang="en-US" sz="2400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86300" y="38862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sz="2400" dirty="0" smtClean="0"/>
              <a:t>Or this box.  Move them around, if necessary. Or just delete.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33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1500" y="342900"/>
            <a:ext cx="4914900" cy="4572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" y="342900"/>
            <a:ext cx="8001000" cy="4572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800" y="1143000"/>
            <a:ext cx="3771900" cy="4000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Picture/Visual Here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6300" y="13716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400" dirty="0" smtClean="0"/>
              <a:t>You can use this box for text</a:t>
            </a:r>
            <a:endParaRPr lang="en-US" sz="240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86300" y="26289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sz="2400" dirty="0" smtClean="0"/>
              <a:t>Or this box</a:t>
            </a:r>
            <a:endParaRPr lang="en-US" sz="240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86300" y="38862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sz="2400" dirty="0" smtClean="0"/>
              <a:t>Or this box.  Move them around, if necessary. Or just delete.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1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710"/>
            <a:ext cx="7696200" cy="41539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57200" y="228600"/>
            <a:ext cx="27432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Let’s Review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8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ommon Mist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57200" y="228600"/>
            <a:ext cx="38862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A Common Mistake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57200" y="228600"/>
            <a:ext cx="27432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Core Lesson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57200" y="228600"/>
            <a:ext cx="33147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Guided Practice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nsion 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457200" y="228600"/>
            <a:ext cx="37719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Extension Activities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for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457200" y="228600"/>
            <a:ext cx="25146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Quick Quiz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86300" y="1371600"/>
            <a:ext cx="3771900" cy="3886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Picture/Visual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" y="342900"/>
            <a:ext cx="8001000" cy="800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4859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400" dirty="0" smtClean="0"/>
              <a:t>You can use this box for text</a:t>
            </a:r>
            <a:endParaRPr lang="en-US" sz="240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27432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sz="2400" dirty="0" smtClean="0"/>
              <a:t>Or this box</a:t>
            </a:r>
            <a:endParaRPr lang="en-US" sz="240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40005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sz="2400" dirty="0" smtClean="0"/>
              <a:t>Or this box.  Move them around, if necessary. Or just delete.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28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  <p:bldP spid="12" grpId="0" build="p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1371600"/>
            <a:ext cx="7772400" cy="38862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picture/visual here and drag wherever you’d like.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" y="342900"/>
            <a:ext cx="8001000" cy="800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3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" y="114300"/>
            <a:ext cx="891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3" name="Picture 2" descr="C:\Users\Eric Westendorf\Dropbox\LearnZillion\marketing\Logo\NEW LOGO!\LearnZillion just the long logo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43500"/>
            <a:ext cx="240030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9" r:id="rId2"/>
    <p:sldLayoutId id="2147483702" r:id="rId3"/>
    <p:sldLayoutId id="2147483715" r:id="rId4"/>
    <p:sldLayoutId id="2147483711" r:id="rId5"/>
    <p:sldLayoutId id="2147483713" r:id="rId6"/>
    <p:sldLayoutId id="2147483712" r:id="rId7"/>
    <p:sldLayoutId id="2147483703" r:id="rId8"/>
    <p:sldLayoutId id="2147483705" r:id="rId9"/>
    <p:sldLayoutId id="2147483704" r:id="rId10"/>
    <p:sldLayoutId id="2147483706" r:id="rId11"/>
    <p:sldLayoutId id="214748373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1pPr>
      <a:lvl2pPr marL="5715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3pPr>
      <a:lvl4pPr marL="12573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4pPr>
      <a:lvl5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143000" y="1257300"/>
            <a:ext cx="65151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Hudson, Ava, and Bryson all owe Tim money. Hudson owes $5.00, Ava owes $2.25, and Bryson owes $3.50. </a:t>
            </a:r>
          </a:p>
          <a:p>
            <a:pPr marL="0" indent="0" algn="ctr">
              <a:buNone/>
            </a:pPr>
            <a:endParaRPr lang="en-US" sz="2800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Who has the most debt?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/>
          <p:cNvSpPr txBox="1">
            <a:spLocks/>
          </p:cNvSpPr>
          <p:nvPr/>
        </p:nvSpPr>
        <p:spPr bwMode="auto">
          <a:xfrm>
            <a:off x="457200" y="1028700"/>
            <a:ext cx="3086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Tammy: -$2.00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228600" y="2971800"/>
            <a:ext cx="8481545" cy="918865"/>
            <a:chOff x="220245" y="3657600"/>
            <a:chExt cx="8481545" cy="918865"/>
          </a:xfrm>
        </p:grpSpPr>
        <p:grpSp>
          <p:nvGrpSpPr>
            <p:cNvPr id="73" name="Group 72"/>
            <p:cNvGrpSpPr/>
            <p:nvPr/>
          </p:nvGrpSpPr>
          <p:grpSpPr>
            <a:xfrm>
              <a:off x="228600" y="3657600"/>
              <a:ext cx="8473190" cy="465839"/>
              <a:chOff x="228600" y="3657600"/>
              <a:chExt cx="8473190" cy="465839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>
                <a:off x="228600" y="3886200"/>
                <a:ext cx="83439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 71"/>
              <p:cNvGrpSpPr/>
              <p:nvPr/>
            </p:nvGrpSpPr>
            <p:grpSpPr>
              <a:xfrm>
                <a:off x="472190" y="3657600"/>
                <a:ext cx="8229600" cy="465839"/>
                <a:chOff x="377150" y="4334761"/>
                <a:chExt cx="8229600" cy="46583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77150" y="4334761"/>
                  <a:ext cx="822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l l l l l l l l l l l l l l l l l l l l l l l l l l l l l l l l l l l l l l l l l        </a:t>
                  </a: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5089237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7381499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616191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848243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8138262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274136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3564226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792982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037303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325658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507836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" name="TextBox 73"/>
            <p:cNvSpPr txBox="1"/>
            <p:nvPr/>
          </p:nvSpPr>
          <p:spPr>
            <a:xfrm>
              <a:off x="4131966" y="4114800"/>
              <a:ext cx="5576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497890" y="4114800"/>
              <a:ext cx="7570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739565" y="4114800"/>
              <a:ext cx="7422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67200" y="4114800"/>
              <a:ext cx="7683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314700" y="4114800"/>
              <a:ext cx="641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-$1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934280" y="4114800"/>
              <a:ext cx="464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$1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642475" y="4114800"/>
              <a:ext cx="579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417510" y="4114800"/>
              <a:ext cx="565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$3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59125" y="4114800"/>
              <a:ext cx="5911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$4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945185" y="4114800"/>
              <a:ext cx="5614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$5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20245" y="4114800"/>
              <a:ext cx="738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-$5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3724420" y="3086100"/>
            <a:ext cx="228600" cy="2286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94365" y="3086100"/>
            <a:ext cx="228600" cy="2286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2772875" y="3086100"/>
            <a:ext cx="228600" cy="2286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en-US" sz="2400" dirty="0" err="1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0" y="3838740"/>
            <a:ext cx="4297715" cy="733663"/>
            <a:chOff x="114300" y="3838740"/>
            <a:chExt cx="4297715" cy="733663"/>
          </a:xfrm>
        </p:grpSpPr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>
              <a:off x="114300" y="3838740"/>
              <a:ext cx="4297715" cy="733663"/>
            </a:xfrm>
            <a:prstGeom prst="leftArrow">
              <a:avLst>
                <a:gd name="adj1" fmla="val 49907"/>
                <a:gd name="adj2" fmla="val 56823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33360" y="3939672"/>
              <a:ext cx="2003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More Debt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4300" y="4457700"/>
            <a:ext cx="4297715" cy="733663"/>
            <a:chOff x="114300" y="4457700"/>
            <a:chExt cx="4297715" cy="733663"/>
          </a:xfrm>
        </p:grpSpPr>
        <p:sp>
          <p:nvSpPr>
            <p:cNvPr id="38" name="AutoShape 4"/>
            <p:cNvSpPr>
              <a:spLocks noChangeArrowheads="1"/>
            </p:cNvSpPr>
            <p:nvPr/>
          </p:nvSpPr>
          <p:spPr bwMode="auto">
            <a:xfrm flipH="1">
              <a:off x="114300" y="4457700"/>
              <a:ext cx="4297715" cy="733663"/>
            </a:xfrm>
            <a:prstGeom prst="leftArrow">
              <a:avLst>
                <a:gd name="adj1" fmla="val 49907"/>
                <a:gd name="adj2" fmla="val 56823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00200" y="4558632"/>
              <a:ext cx="1890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Less Debt</a:t>
              </a:r>
            </a:p>
          </p:txBody>
        </p:sp>
      </p:grpSp>
      <p:sp>
        <p:nvSpPr>
          <p:cNvPr id="41" name="Text Placeholder 2"/>
          <p:cNvSpPr txBox="1">
            <a:spLocks/>
          </p:cNvSpPr>
          <p:nvPr/>
        </p:nvSpPr>
        <p:spPr bwMode="auto">
          <a:xfrm>
            <a:off x="457200" y="2171700"/>
            <a:ext cx="3086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Lisa: -$0.75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42" name="Text Placeholder 2"/>
          <p:cNvSpPr txBox="1">
            <a:spLocks/>
          </p:cNvSpPr>
          <p:nvPr/>
        </p:nvSpPr>
        <p:spPr bwMode="auto">
          <a:xfrm>
            <a:off x="457200" y="1600200"/>
            <a:ext cx="3086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Jake: -$2.50</a:t>
            </a:r>
          </a:p>
        </p:txBody>
      </p:sp>
    </p:spTree>
    <p:extLst>
      <p:ext uri="{BB962C8B-B14F-4D97-AF65-F5344CB8AC3E}">
        <p14:creationId xmlns:p14="http://schemas.microsoft.com/office/powerpoint/2010/main" val="159481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1" grpId="0" animBg="1"/>
      <p:bldP spid="32" grpId="0" animBg="1"/>
      <p:bldP spid="33" grpId="0" animBg="1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/>
          <p:cNvGrpSpPr/>
          <p:nvPr/>
        </p:nvGrpSpPr>
        <p:grpSpPr>
          <a:xfrm>
            <a:off x="228600" y="1028700"/>
            <a:ext cx="8580855" cy="2219563"/>
            <a:chOff x="114300" y="2971800"/>
            <a:chExt cx="8580855" cy="2219563"/>
          </a:xfrm>
        </p:grpSpPr>
        <p:sp>
          <p:nvSpPr>
            <p:cNvPr id="131" name="AutoShape 4"/>
            <p:cNvSpPr>
              <a:spLocks noChangeArrowheads="1"/>
            </p:cNvSpPr>
            <p:nvPr/>
          </p:nvSpPr>
          <p:spPr bwMode="auto">
            <a:xfrm flipH="1">
              <a:off x="114300" y="4457700"/>
              <a:ext cx="4297715" cy="733663"/>
            </a:xfrm>
            <a:prstGeom prst="leftArrow">
              <a:avLst>
                <a:gd name="adj1" fmla="val 49907"/>
                <a:gd name="adj2" fmla="val 56823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114300" y="2971800"/>
              <a:ext cx="8580855" cy="2110052"/>
              <a:chOff x="114300" y="2971800"/>
              <a:chExt cx="8580855" cy="2110052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228600" y="2971800"/>
                <a:ext cx="8466555" cy="918865"/>
                <a:chOff x="220245" y="3657600"/>
                <a:chExt cx="8466555" cy="918865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>
                  <a:off x="228600" y="3657600"/>
                  <a:ext cx="8458200" cy="465839"/>
                  <a:chOff x="228600" y="3657600"/>
                  <a:chExt cx="8458200" cy="465839"/>
                </a:xfrm>
              </p:grpSpPr>
              <p:cxnSp>
                <p:nvCxnSpPr>
                  <p:cNvPr id="152" name="Straight Arrow Connector 151"/>
                  <p:cNvCxnSpPr/>
                  <p:nvPr/>
                </p:nvCxnSpPr>
                <p:spPr>
                  <a:xfrm>
                    <a:off x="228600" y="3886200"/>
                    <a:ext cx="834390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3" name="Group 152"/>
                  <p:cNvGrpSpPr/>
                  <p:nvPr/>
                </p:nvGrpSpPr>
                <p:grpSpPr>
                  <a:xfrm>
                    <a:off x="457200" y="3657600"/>
                    <a:ext cx="8229600" cy="465839"/>
                    <a:chOff x="362160" y="4334761"/>
                    <a:chExt cx="8229600" cy="465839"/>
                  </a:xfrm>
                </p:grpSpPr>
                <p:sp>
                  <p:nvSpPr>
                    <p:cNvPr id="154" name="TextBox 153"/>
                    <p:cNvSpPr txBox="1"/>
                    <p:nvPr/>
                  </p:nvSpPr>
                  <p:spPr>
                    <a:xfrm>
                      <a:off x="362160" y="4334761"/>
                      <a:ext cx="822960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 l l l l l l l l l l l l l l l l l l l l l l l l l l l l l l l l l l l l l l l l        </a:t>
                      </a:r>
                    </a:p>
                  </p:txBody>
                </p:sp>
                <p:cxnSp>
                  <p:nvCxnSpPr>
                    <p:cNvPr id="155" name="Straight Connector 154"/>
                    <p:cNvCxnSpPr/>
                    <p:nvPr/>
                  </p:nvCxnSpPr>
                  <p:spPr>
                    <a:xfrm>
                      <a:off x="5072324" y="4343400"/>
                      <a:ext cx="0" cy="457200"/>
                    </a:xfrm>
                    <a:prstGeom prst="line">
                      <a:avLst/>
                    </a:prstGeom>
                    <a:ln w="3810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>
                      <a:off x="7359918" y="4343400"/>
                      <a:ext cx="0" cy="457200"/>
                    </a:xfrm>
                    <a:prstGeom prst="line">
                      <a:avLst/>
                    </a:prstGeom>
                    <a:ln w="3810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>
                      <a:off x="6600286" y="4343400"/>
                      <a:ext cx="0" cy="457200"/>
                    </a:xfrm>
                    <a:prstGeom prst="line">
                      <a:avLst/>
                    </a:prstGeom>
                    <a:ln w="3810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>
                      <a:off x="5834404" y="4343400"/>
                      <a:ext cx="0" cy="457200"/>
                    </a:xfrm>
                    <a:prstGeom prst="line">
                      <a:avLst/>
                    </a:prstGeom>
                    <a:ln w="3810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>
                      <a:off x="8126205" y="4343400"/>
                      <a:ext cx="0" cy="457200"/>
                    </a:xfrm>
                    <a:prstGeom prst="line">
                      <a:avLst/>
                    </a:prstGeom>
                    <a:ln w="3810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>
                      <a:off x="1254041" y="4343400"/>
                      <a:ext cx="0" cy="457200"/>
                    </a:xfrm>
                    <a:prstGeom prst="line">
                      <a:avLst/>
                    </a:prstGeom>
                    <a:ln w="3810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>
                      <a:off x="3550022" y="4343400"/>
                      <a:ext cx="0" cy="457200"/>
                    </a:xfrm>
                    <a:prstGeom prst="line">
                      <a:avLst/>
                    </a:prstGeom>
                    <a:ln w="3810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>
                      <a:off x="2773991" y="4343400"/>
                      <a:ext cx="0" cy="457200"/>
                    </a:xfrm>
                    <a:prstGeom prst="line">
                      <a:avLst/>
                    </a:prstGeom>
                    <a:ln w="3810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>
                      <a:off x="2019342" y="4343400"/>
                      <a:ext cx="0" cy="457200"/>
                    </a:xfrm>
                    <a:prstGeom prst="line">
                      <a:avLst/>
                    </a:prstGeom>
                    <a:ln w="3810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>
                      <a:off x="4311716" y="4343400"/>
                      <a:ext cx="0" cy="457200"/>
                    </a:xfrm>
                    <a:prstGeom prst="line">
                      <a:avLst/>
                    </a:prstGeom>
                    <a:ln w="3810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>
                      <a:off x="491760" y="4343400"/>
                      <a:ext cx="0" cy="457200"/>
                    </a:xfrm>
                    <a:prstGeom prst="line">
                      <a:avLst/>
                    </a:prstGeom>
                    <a:ln w="3810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41" name="TextBox 140"/>
                <p:cNvSpPr txBox="1"/>
                <p:nvPr/>
              </p:nvSpPr>
              <p:spPr>
                <a:xfrm>
                  <a:off x="4131966" y="4114800"/>
                  <a:ext cx="55766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Orly's Font" pitchFamily="66" charset="0"/>
                      <a:ea typeface="Verdana" pitchFamily="34" charset="0"/>
                      <a:cs typeface="Verdana" pitchFamily="34" charset="0"/>
                    </a:rPr>
                    <a:t>$0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2497890" y="4114800"/>
                  <a:ext cx="7570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Orly's Font" pitchFamily="66" charset="0"/>
                      <a:ea typeface="Verdana" pitchFamily="34" charset="0"/>
                      <a:cs typeface="Verdana" pitchFamily="34" charset="0"/>
                    </a:rPr>
                    <a:t>-$2</a:t>
                  </a: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1739565" y="4114800"/>
                  <a:ext cx="74221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Orly's Font" pitchFamily="66" charset="0"/>
                      <a:ea typeface="Verdana" pitchFamily="34" charset="0"/>
                      <a:cs typeface="Verdana" pitchFamily="34" charset="0"/>
                    </a:rPr>
                    <a:t>-$3</a:t>
                  </a: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967200" y="4114800"/>
                  <a:ext cx="7683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Orly's Font" pitchFamily="66" charset="0"/>
                      <a:ea typeface="Verdana" pitchFamily="34" charset="0"/>
                      <a:cs typeface="Verdana" pitchFamily="34" charset="0"/>
                    </a:rPr>
                    <a:t>-$4</a:t>
                  </a: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3314700" y="4114800"/>
                  <a:ext cx="6418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Orly's Font" pitchFamily="66" charset="0"/>
                      <a:ea typeface="Verdana" pitchFamily="34" charset="0"/>
                      <a:cs typeface="Verdana" pitchFamily="34" charset="0"/>
                    </a:rPr>
                    <a:t>-$1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4934280" y="4114800"/>
                  <a:ext cx="4646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Orly's Font" pitchFamily="66" charset="0"/>
                      <a:ea typeface="Verdana" pitchFamily="34" charset="0"/>
                      <a:cs typeface="Verdana" pitchFamily="34" charset="0"/>
                    </a:rPr>
                    <a:t>$1</a:t>
                  </a: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5642475" y="4114800"/>
                  <a:ext cx="5799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Orly's Font" pitchFamily="66" charset="0"/>
                      <a:ea typeface="Verdana" pitchFamily="34" charset="0"/>
                      <a:cs typeface="Verdana" pitchFamily="34" charset="0"/>
                    </a:rPr>
                    <a:t>$2</a:t>
                  </a:r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417510" y="4114800"/>
                  <a:ext cx="56502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Orly's Font" pitchFamily="66" charset="0"/>
                      <a:ea typeface="Verdana" pitchFamily="34" charset="0"/>
                      <a:cs typeface="Verdana" pitchFamily="34" charset="0"/>
                    </a:rPr>
                    <a:t>$3</a:t>
                  </a: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7159125" y="4114800"/>
                  <a:ext cx="59117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Orly's Font" pitchFamily="66" charset="0"/>
                      <a:ea typeface="Verdana" pitchFamily="34" charset="0"/>
                      <a:cs typeface="Verdana" pitchFamily="34" charset="0"/>
                    </a:rPr>
                    <a:t>$4</a:t>
                  </a: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7945185" y="4114800"/>
                  <a:ext cx="5614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Orly's Font" pitchFamily="66" charset="0"/>
                      <a:ea typeface="Verdana" pitchFamily="34" charset="0"/>
                      <a:cs typeface="Verdana" pitchFamily="34" charset="0"/>
                    </a:rPr>
                    <a:t>$5</a:t>
                  </a:r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220245" y="4114800"/>
                  <a:ext cx="7386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Orly's Font" pitchFamily="66" charset="0"/>
                      <a:ea typeface="Verdana" pitchFamily="34" charset="0"/>
                      <a:cs typeface="Verdana" pitchFamily="34" charset="0"/>
                    </a:rPr>
                    <a:t>-$5</a:t>
                  </a:r>
                </a:p>
              </p:txBody>
            </p:sp>
          </p:grpSp>
          <p:sp>
            <p:nvSpPr>
              <p:cNvPr id="134" name="Oval 133"/>
              <p:cNvSpPr/>
              <p:nvPr/>
            </p:nvSpPr>
            <p:spPr>
              <a:xfrm>
                <a:off x="3724420" y="30861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394365" y="30861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2772875" y="30861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en-US" sz="24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AutoShape 4"/>
              <p:cNvSpPr>
                <a:spLocks noChangeArrowheads="1"/>
              </p:cNvSpPr>
              <p:nvPr/>
            </p:nvSpPr>
            <p:spPr bwMode="auto">
              <a:xfrm>
                <a:off x="114300" y="3838740"/>
                <a:ext cx="4297715" cy="733663"/>
              </a:xfrm>
              <a:prstGeom prst="leftArrow">
                <a:avLst>
                  <a:gd name="adj1" fmla="val 49907"/>
                  <a:gd name="adj2" fmla="val 56823"/>
                </a:avLst>
              </a:prstGeom>
              <a:solidFill>
                <a:srgbClr val="FF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wrap="squar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533360" y="3939672"/>
                <a:ext cx="20031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Orly's Font" pitchFamily="66" charset="0"/>
                    <a:ea typeface="Verdana" pitchFamily="34" charset="0"/>
                    <a:cs typeface="Verdana" pitchFamily="34" charset="0"/>
                  </a:rPr>
                  <a:t>More Debt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1600200" y="4558632"/>
                <a:ext cx="18900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Orly's Font" pitchFamily="66" charset="0"/>
                    <a:ea typeface="Verdana" pitchFamily="34" charset="0"/>
                    <a:cs typeface="Verdana" pitchFamily="34" charset="0"/>
                  </a:rPr>
                  <a:t>Less Debt</a:t>
                </a:r>
              </a:p>
            </p:txBody>
          </p:sp>
        </p:grpSp>
      </p:grpSp>
      <p:sp>
        <p:nvSpPr>
          <p:cNvPr id="166" name="Text Placeholder 2"/>
          <p:cNvSpPr txBox="1">
            <a:spLocks/>
          </p:cNvSpPr>
          <p:nvPr/>
        </p:nvSpPr>
        <p:spPr bwMode="auto">
          <a:xfrm>
            <a:off x="342900" y="34290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Orly's Font 2" pitchFamily="66" charset="0"/>
              </a:rPr>
              <a:t>Lisa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:-</a:t>
            </a:r>
            <a:r>
              <a:rPr lang="en-US" sz="2800" dirty="0">
                <a:solidFill>
                  <a:schemeClr val="accent1"/>
                </a:solidFill>
                <a:latin typeface="Orly's Font 2" pitchFamily="66" charset="0"/>
              </a:rPr>
              <a:t>$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0.75 &lt; Tammy:-</a:t>
            </a:r>
            <a:r>
              <a:rPr lang="en-US" sz="2800" dirty="0">
                <a:solidFill>
                  <a:schemeClr val="accent1"/>
                </a:solidFill>
                <a:latin typeface="Orly's Font 2" pitchFamily="66" charset="0"/>
              </a:rPr>
              <a:t>$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2.00 &lt; Jake:-</a:t>
            </a:r>
            <a:r>
              <a:rPr lang="en-US" sz="2800" dirty="0">
                <a:solidFill>
                  <a:schemeClr val="accent1"/>
                </a:solidFill>
                <a:latin typeface="Orly's Font 2" pitchFamily="66" charset="0"/>
              </a:rPr>
              <a:t>$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2.50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OR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Jake:-$2.50 &gt; Tammy:-$2.00 &gt; Lisa:-$0.75 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Hudson owes $5.00, Ava owes $2.25, and Bryson owes $3.50. </a:t>
            </a:r>
          </a:p>
          <a:p>
            <a:pPr marL="0" indent="0" algn="ctr">
              <a:buNone/>
            </a:pPr>
            <a:endParaRPr lang="en-US" sz="2800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Who has the most debt?</a:t>
            </a:r>
            <a:endParaRPr lang="en-US" sz="2800" dirty="0">
              <a:solidFill>
                <a:schemeClr val="accent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65555" y="3195935"/>
            <a:ext cx="8449845" cy="470304"/>
            <a:chOff x="465555" y="3195935"/>
            <a:chExt cx="8449845" cy="470304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465555" y="3429000"/>
              <a:ext cx="83439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685800" y="3195935"/>
              <a:ext cx="8229600" cy="470304"/>
              <a:chOff x="353805" y="4330296"/>
              <a:chExt cx="8229600" cy="470304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53805" y="4330296"/>
                <a:ext cx="822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l l l l l l l l l l l l l l l l l l l l l l l l l l l l l l l l l l l l l l l l l        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5063265" y="4343400"/>
                <a:ext cx="0" cy="45720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351732" y="4343400"/>
                <a:ext cx="0" cy="45720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590125" y="4343400"/>
                <a:ext cx="0" cy="45720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824765" y="4343400"/>
                <a:ext cx="0" cy="45720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8114625" y="4343400"/>
                <a:ext cx="0" cy="45720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254041" y="4343400"/>
                <a:ext cx="0" cy="45720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538133" y="4343400"/>
                <a:ext cx="0" cy="45720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777092" y="4343400"/>
                <a:ext cx="0" cy="45720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007800" y="4343400"/>
                <a:ext cx="0" cy="45720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299724" y="4343400"/>
                <a:ext cx="0" cy="45720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81838" y="4343400"/>
                <a:ext cx="0" cy="45720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TextBox 56"/>
          <p:cNvSpPr txBox="1"/>
          <p:nvPr/>
        </p:nvSpPr>
        <p:spPr>
          <a:xfrm>
            <a:off x="4368921" y="3771900"/>
            <a:ext cx="557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rly's Font" pitchFamily="66" charset="0"/>
                <a:ea typeface="Verdana" pitchFamily="34" charset="0"/>
                <a:cs typeface="Verdana" pitchFamily="34" charset="0"/>
              </a:rPr>
              <a:t>$0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34845" y="3771900"/>
            <a:ext cx="757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rly's Font" pitchFamily="66" charset="0"/>
                <a:ea typeface="Verdana" pitchFamily="34" charset="0"/>
                <a:cs typeface="Verdana" pitchFamily="34" charset="0"/>
              </a:rPr>
              <a:t>-$2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76520" y="3771900"/>
            <a:ext cx="74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rly's Font" pitchFamily="66" charset="0"/>
                <a:ea typeface="Verdana" pitchFamily="34" charset="0"/>
                <a:cs typeface="Verdana" pitchFamily="34" charset="0"/>
              </a:rPr>
              <a:t>-$3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204155" y="3771900"/>
            <a:ext cx="768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rly's Font" pitchFamily="66" charset="0"/>
                <a:ea typeface="Verdana" pitchFamily="34" charset="0"/>
                <a:cs typeface="Verdana" pitchFamily="34" charset="0"/>
              </a:rPr>
              <a:t>-$4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51655" y="3771900"/>
            <a:ext cx="64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rly's Font" pitchFamily="66" charset="0"/>
                <a:ea typeface="Verdana" pitchFamily="34" charset="0"/>
                <a:cs typeface="Verdana" pitchFamily="34" charset="0"/>
              </a:rPr>
              <a:t>-$1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71235" y="3771900"/>
            <a:ext cx="46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rly's Font" pitchFamily="66" charset="0"/>
                <a:ea typeface="Verdana" pitchFamily="34" charset="0"/>
                <a:cs typeface="Verdana" pitchFamily="34" charset="0"/>
              </a:rPr>
              <a:t>$1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79430" y="3771900"/>
            <a:ext cx="57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rly's Font" pitchFamily="66" charset="0"/>
                <a:ea typeface="Verdana" pitchFamily="34" charset="0"/>
                <a:cs typeface="Verdana" pitchFamily="34" charset="0"/>
              </a:rPr>
              <a:t>$2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54465" y="3771900"/>
            <a:ext cx="565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rly's Font" pitchFamily="66" charset="0"/>
                <a:ea typeface="Verdana" pitchFamily="34" charset="0"/>
                <a:cs typeface="Verdana" pitchFamily="34" charset="0"/>
              </a:rPr>
              <a:t>$3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96080" y="3771900"/>
            <a:ext cx="59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rly's Font" pitchFamily="66" charset="0"/>
                <a:ea typeface="Verdana" pitchFamily="34" charset="0"/>
                <a:cs typeface="Verdana" pitchFamily="34" charset="0"/>
              </a:rPr>
              <a:t>$4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82140" y="3771900"/>
            <a:ext cx="561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rly's Font" pitchFamily="66" charset="0"/>
                <a:ea typeface="Verdana" pitchFamily="34" charset="0"/>
                <a:cs typeface="Verdana" pitchFamily="34" charset="0"/>
              </a:rPr>
              <a:t>$5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7200" y="3771900"/>
            <a:ext cx="73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rly's Font" pitchFamily="66" charset="0"/>
                <a:ea typeface="Verdana" pitchFamily="34" charset="0"/>
                <a:cs typeface="Verdana" pitchFamily="34" charset="0"/>
              </a:rPr>
              <a:t>-$5</a:t>
            </a:r>
          </a:p>
        </p:txBody>
      </p:sp>
      <p:sp>
        <p:nvSpPr>
          <p:cNvPr id="68" name="Oval 67"/>
          <p:cNvSpPr/>
          <p:nvPr/>
        </p:nvSpPr>
        <p:spPr>
          <a:xfrm>
            <a:off x="685800" y="3314700"/>
            <a:ext cx="228600" cy="2286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2857500" y="3314700"/>
            <a:ext cx="228600" cy="2286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1843790" y="3314700"/>
            <a:ext cx="228600" cy="2286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en-US" sz="2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2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 animBg="1"/>
      <p:bldP spid="69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" y="1028700"/>
            <a:ext cx="74295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In this lesson you </a:t>
            </a:r>
            <a:r>
              <a:rPr lang="en-US" sz="36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have learned </a:t>
            </a:r>
            <a:r>
              <a:rPr lang="en-US" sz="36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about comparing </a:t>
            </a:r>
            <a:r>
              <a:rPr lang="en-US" sz="36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more than two </a:t>
            </a:r>
            <a:r>
              <a:rPr lang="en-US" sz="36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positive or negative numbers in real-world situations </a:t>
            </a:r>
            <a:r>
              <a:rPr lang="en-US" sz="3600" dirty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by using a number line.</a:t>
            </a:r>
          </a:p>
        </p:txBody>
      </p:sp>
    </p:spTree>
    <p:extLst>
      <p:ext uri="{BB962C8B-B14F-4D97-AF65-F5344CB8AC3E}">
        <p14:creationId xmlns:p14="http://schemas.microsoft.com/office/powerpoint/2010/main" val="183297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685800" y="11430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Jeff, Mary, and Chris owe money to their school cafeteria. Jeff has a balance of  -$3.50, Mary has a balance of -$4.00, and Chris has a balance of -$2.50. 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Using a number line, show who has the greatest debt, and who has the least debt.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4572000" y="228600"/>
            <a:ext cx="292688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Jeff: -$3.50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Mary: -$4.00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Chris: -$2.50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42900" y="2171700"/>
            <a:ext cx="8454633" cy="1037630"/>
            <a:chOff x="457200" y="3648670"/>
            <a:chExt cx="8454633" cy="1037630"/>
          </a:xfrm>
        </p:grpSpPr>
        <p:grpSp>
          <p:nvGrpSpPr>
            <p:cNvPr id="20" name="Group 19"/>
            <p:cNvGrpSpPr/>
            <p:nvPr/>
          </p:nvGrpSpPr>
          <p:grpSpPr>
            <a:xfrm>
              <a:off x="461988" y="3648670"/>
              <a:ext cx="8449845" cy="470304"/>
              <a:chOff x="465555" y="3195935"/>
              <a:chExt cx="8449845" cy="470304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465555" y="3429000"/>
                <a:ext cx="83439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685800" y="3195935"/>
                <a:ext cx="8229600" cy="470304"/>
                <a:chOff x="353805" y="4330296"/>
                <a:chExt cx="8229600" cy="470304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353805" y="4330296"/>
                  <a:ext cx="822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l l l l l l l l l l l l l l l l l l l l l l l l l l l l l l l l l l l l l l l l l        </a:t>
                  </a:r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5066710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7355177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591585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829512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8114469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254041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539891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775283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009178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4301775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81558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TextBox 20"/>
            <p:cNvSpPr txBox="1"/>
            <p:nvPr/>
          </p:nvSpPr>
          <p:spPr>
            <a:xfrm>
              <a:off x="4368921" y="4224635"/>
              <a:ext cx="5576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34845" y="4224635"/>
              <a:ext cx="7570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76520" y="4224635"/>
              <a:ext cx="7422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04155" y="4224635"/>
              <a:ext cx="7683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-$4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51655" y="4224635"/>
              <a:ext cx="641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71235" y="4224635"/>
              <a:ext cx="464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79430" y="4224635"/>
              <a:ext cx="579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54465" y="4224635"/>
              <a:ext cx="565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396080" y="4224635"/>
              <a:ext cx="5911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82140" y="4224635"/>
              <a:ext cx="5614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" y="4224635"/>
              <a:ext cx="738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38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914400" y="1028700"/>
            <a:ext cx="731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Using a number line, order the following temperature readings from coldest to warmest. Write an inequality that shows the relationship between the four temperatures.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-12°, 13°, -6°, and -9°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914400" y="102870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-12°, 13°, -6°, and -9°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918" y="2057400"/>
            <a:ext cx="9111082" cy="1394846"/>
            <a:chOff x="32918" y="3177154"/>
            <a:chExt cx="9111082" cy="13948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8" y="3177154"/>
              <a:ext cx="9111082" cy="1394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14300" y="3771900"/>
              <a:ext cx="8915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69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685800" y="102870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Jenny, Sharon, and Elizabeth borrowed money from Susan to pay for candy. Jenny borrowed $4.50, Sharon borrowed $3.75, and Elizabeth borrowed $5.25. 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Which inequality shows the order of debt from largest to smallest? 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685800" y="137160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Which of the following inequalities shows the order of temperatures from warmest to coldest?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-18°, 17°, -12°, and 12°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" y="1257300"/>
            <a:ext cx="74295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In this lesson you </a:t>
            </a:r>
            <a:r>
              <a:rPr lang="en-US" sz="36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will learn about comparing more than two positive or negative numbers in real-world situations </a:t>
            </a:r>
            <a:r>
              <a:rPr lang="en-US" sz="3600" dirty="0" smtClean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by using a number line.</a:t>
            </a:r>
            <a:endParaRPr lang="en-US" sz="3600" dirty="0">
              <a:solidFill>
                <a:schemeClr val="accent1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4300" y="2743200"/>
            <a:ext cx="9111082" cy="1394846"/>
            <a:chOff x="32918" y="3177154"/>
            <a:chExt cx="9111082" cy="139484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8" y="3177154"/>
              <a:ext cx="9111082" cy="1394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114300" y="3771900"/>
              <a:ext cx="89154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/>
          <p:cNvSpPr/>
          <p:nvPr/>
        </p:nvSpPr>
        <p:spPr>
          <a:xfrm>
            <a:off x="2695286" y="3200400"/>
            <a:ext cx="228600" cy="2286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42628" y="3212790"/>
            <a:ext cx="228600" cy="2286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781071" y="3657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3200400" y="1028700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-7 &lt; all #’s to the right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 flipH="1">
            <a:off x="2768265" y="2057400"/>
            <a:ext cx="6172200" cy="733663"/>
          </a:xfrm>
          <a:prstGeom prst="leftArrow">
            <a:avLst>
              <a:gd name="adj1" fmla="val 49907"/>
              <a:gd name="adj2" fmla="val 56823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1828800" y="4457700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-7 &lt; -5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5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/>
      <p:bldP spid="17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918" y="2286000"/>
            <a:ext cx="9111082" cy="1600200"/>
            <a:chOff x="32918" y="2286000"/>
            <a:chExt cx="9111082" cy="1600200"/>
          </a:xfrm>
        </p:grpSpPr>
        <p:grpSp>
          <p:nvGrpSpPr>
            <p:cNvPr id="27" name="Group 26"/>
            <p:cNvGrpSpPr/>
            <p:nvPr/>
          </p:nvGrpSpPr>
          <p:grpSpPr>
            <a:xfrm>
              <a:off x="32918" y="2286000"/>
              <a:ext cx="9111082" cy="1394846"/>
              <a:chOff x="32918" y="3177154"/>
              <a:chExt cx="9111082" cy="1394846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18" y="3177154"/>
                <a:ext cx="9111082" cy="13948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2" name="Straight Arrow Connector 31"/>
              <p:cNvCxnSpPr/>
              <p:nvPr/>
            </p:nvCxnSpPr>
            <p:spPr>
              <a:xfrm>
                <a:off x="114300" y="3771900"/>
                <a:ext cx="89154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 Placeholder 2"/>
            <p:cNvSpPr txBox="1">
              <a:spLocks/>
            </p:cNvSpPr>
            <p:nvPr/>
          </p:nvSpPr>
          <p:spPr bwMode="auto">
            <a:xfrm>
              <a:off x="699689" y="3200400"/>
              <a:ext cx="7315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1pPr>
              <a:lvl2pPr marL="5715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2pPr>
              <a:lvl3pPr marL="914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3pPr>
              <a:lvl4pPr marL="12573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4pPr>
              <a:lvl5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Courier New" pitchFamily="49" charset="0"/>
                <a:buChar char="o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endParaRPr lang="en-US" sz="2800" dirty="0">
                <a:solidFill>
                  <a:schemeClr val="accent1"/>
                </a:solidFill>
                <a:latin typeface="Orly's Font 2" pitchFamily="66" charset="0"/>
              </a:endParaRPr>
            </a:p>
          </p:txBody>
        </p:sp>
      </p:grpSp>
      <p:sp>
        <p:nvSpPr>
          <p:cNvPr id="33" name="Text Placeholder 2"/>
          <p:cNvSpPr txBox="1">
            <a:spLocks/>
          </p:cNvSpPr>
          <p:nvPr/>
        </p:nvSpPr>
        <p:spPr bwMode="auto">
          <a:xfrm>
            <a:off x="3200400" y="1028700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-5 &gt; all #’s to the left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 bwMode="auto">
          <a:xfrm>
            <a:off x="800100" y="3657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35" name="AutoShape 4"/>
          <p:cNvSpPr>
            <a:spLocks noChangeArrowheads="1"/>
          </p:cNvSpPr>
          <p:nvPr/>
        </p:nvSpPr>
        <p:spPr bwMode="auto">
          <a:xfrm>
            <a:off x="228600" y="1714500"/>
            <a:ext cx="2971800" cy="733663"/>
          </a:xfrm>
          <a:prstGeom prst="leftArrow">
            <a:avLst>
              <a:gd name="adj1" fmla="val 49907"/>
              <a:gd name="adj2" fmla="val 56823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 bwMode="auto">
          <a:xfrm>
            <a:off x="2057400" y="3657600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-5 &gt; -7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OR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accent1"/>
                </a:solidFill>
                <a:latin typeface="Orly's Font 2" pitchFamily="66" charset="0"/>
              </a:rPr>
              <a:t>-7 &lt; -5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 smtClean="0">
              <a:solidFill>
                <a:schemeClr val="accent1"/>
              </a:solidFill>
              <a:latin typeface="Orly's Font 2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162615" y="2753400"/>
            <a:ext cx="228600" cy="2286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628900" y="2758500"/>
            <a:ext cx="228600" cy="2286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en-US" sz="2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3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29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914400" y="2057400"/>
            <a:ext cx="7315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Ignoring the negative sign.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-7 &gt; 3 because 7 &gt; 3.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73746" y="3523456"/>
            <a:ext cx="0" cy="953988"/>
          </a:xfrm>
          <a:prstGeom prst="straightConnector1">
            <a:avLst/>
          </a:prstGeom>
          <a:ln w="571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69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342900" y="1143000"/>
            <a:ext cx="8343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Jason, Misty, and Lily collected pop cans. They returned them for the deposit at the store. Jason made $2.25, Misty made $3.75, and Lily made $1.50.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Who made the least amount of money? </a:t>
            </a:r>
            <a:endParaRPr lang="en-US" sz="2800" dirty="0">
              <a:solidFill>
                <a:schemeClr val="accent5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3657600" y="228600"/>
            <a:ext cx="4457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Jason: $2.25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1" y="4229100"/>
            <a:ext cx="4229100" cy="914400"/>
            <a:chOff x="2628901" y="2286000"/>
            <a:chExt cx="4229100" cy="914400"/>
          </a:xfrm>
        </p:grpSpPr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2628901" y="2286000"/>
              <a:ext cx="4229100" cy="914400"/>
            </a:xfrm>
            <a:prstGeom prst="leftArrow">
              <a:avLst>
                <a:gd name="adj1" fmla="val 49907"/>
                <a:gd name="adj2" fmla="val 56823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69880" y="2482556"/>
              <a:ext cx="21532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Less Money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14599" y="2286000"/>
            <a:ext cx="3962401" cy="847963"/>
            <a:chOff x="2857499" y="4457700"/>
            <a:chExt cx="3962401" cy="847963"/>
          </a:xfrm>
        </p:grpSpPr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 flipH="1">
              <a:off x="2857499" y="4457700"/>
              <a:ext cx="3962401" cy="847963"/>
            </a:xfrm>
            <a:prstGeom prst="leftArrow">
              <a:avLst>
                <a:gd name="adj1" fmla="val 49907"/>
                <a:gd name="adj2" fmla="val 56823"/>
              </a:avLst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80661" y="4654256"/>
              <a:ext cx="22663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More Money</a:t>
              </a:r>
            </a:p>
          </p:txBody>
        </p:sp>
      </p:grp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3657600" y="685800"/>
            <a:ext cx="4457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Misty: $3.75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3657600" y="1143000"/>
            <a:ext cx="4457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3"/>
                </a:solidFill>
                <a:latin typeface="Orly's Font 2" pitchFamily="66" charset="0"/>
              </a:rPr>
              <a:t>Lily: $1.50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" y="3310235"/>
            <a:ext cx="8466555" cy="923330"/>
            <a:chOff x="342900" y="3310235"/>
            <a:chExt cx="8466555" cy="923330"/>
          </a:xfrm>
        </p:grpSpPr>
        <p:grpSp>
          <p:nvGrpSpPr>
            <p:cNvPr id="23" name="Group 22"/>
            <p:cNvGrpSpPr/>
            <p:nvPr/>
          </p:nvGrpSpPr>
          <p:grpSpPr>
            <a:xfrm>
              <a:off x="351255" y="3310235"/>
              <a:ext cx="8458200" cy="470304"/>
              <a:chOff x="228600" y="3653135"/>
              <a:chExt cx="8458200" cy="470304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228600" y="3886200"/>
                <a:ext cx="83439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457200" y="3653135"/>
                <a:ext cx="8229600" cy="470304"/>
                <a:chOff x="362160" y="4330296"/>
                <a:chExt cx="8229600" cy="470304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362160" y="4330296"/>
                  <a:ext cx="822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l l l l l l l l l l l l l l l l l l l l l l l l l l l l l l l l l l l l l l l l l        </a:t>
                  </a: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068852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7363824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6599231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5837540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8126205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254041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3540338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2779297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019380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4305789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91760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Box 23"/>
            <p:cNvSpPr txBox="1"/>
            <p:nvPr/>
          </p:nvSpPr>
          <p:spPr>
            <a:xfrm>
              <a:off x="4254621" y="3771900"/>
              <a:ext cx="5576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20545" y="3771900"/>
              <a:ext cx="7570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62220" y="3771900"/>
              <a:ext cx="7422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9855" y="3771900"/>
              <a:ext cx="7683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37355" y="3771900"/>
              <a:ext cx="641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56935" y="3771900"/>
              <a:ext cx="464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65130" y="3771900"/>
              <a:ext cx="579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40165" y="3771900"/>
              <a:ext cx="565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81780" y="3771900"/>
              <a:ext cx="5911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$4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67840" y="3771900"/>
              <a:ext cx="5614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2900" y="3771900"/>
              <a:ext cx="738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-$5</a:t>
              </a:r>
            </a:p>
          </p:txBody>
        </p:sp>
      </p:grpSp>
      <p:sp>
        <p:nvSpPr>
          <p:cNvPr id="7" name="Oval 6"/>
          <p:cNvSpPr/>
          <p:nvPr/>
        </p:nvSpPr>
        <p:spPr>
          <a:xfrm>
            <a:off x="5670735" y="3429000"/>
            <a:ext cx="228600" cy="2286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45640" y="3429000"/>
            <a:ext cx="228600" cy="2286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392045" y="3425595"/>
            <a:ext cx="228600" cy="228600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en-US" sz="24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57200" y="35433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3"/>
                </a:solidFill>
                <a:latin typeface="Orly's Font 2" pitchFamily="66" charset="0"/>
              </a:rPr>
              <a:t>Lily: $1.50 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&lt; Jason: $2.25 &lt; </a:t>
            </a: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Misty: $3.75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OR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Misty: $3.75 &gt; 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Jason: $2.25 </a:t>
            </a:r>
            <a:r>
              <a:rPr lang="en-US" sz="2800" dirty="0" smtClean="0">
                <a:solidFill>
                  <a:schemeClr val="accent5"/>
                </a:solidFill>
                <a:latin typeface="Orly's Font 2" pitchFamily="66" charset="0"/>
              </a:rPr>
              <a:t>&gt; </a:t>
            </a:r>
            <a:r>
              <a:rPr lang="en-US" sz="2800" dirty="0" smtClean="0">
                <a:solidFill>
                  <a:schemeClr val="accent3"/>
                </a:solidFill>
                <a:latin typeface="Orly's Font 2" pitchFamily="66" charset="0"/>
              </a:rPr>
              <a:t>Lily: $1.50</a:t>
            </a:r>
            <a:endParaRPr lang="en-US" sz="28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28600" y="2286000"/>
            <a:ext cx="8466555" cy="918865"/>
            <a:chOff x="228600" y="2171700"/>
            <a:chExt cx="8466555" cy="918865"/>
          </a:xfrm>
        </p:grpSpPr>
        <p:sp>
          <p:nvSpPr>
            <p:cNvPr id="13" name="Oval 12"/>
            <p:cNvSpPr/>
            <p:nvPr/>
          </p:nvSpPr>
          <p:spPr>
            <a:xfrm>
              <a:off x="5442135" y="2286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017040" y="2286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163445" y="2282595"/>
              <a:ext cx="228600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dist"/>
              <a:endParaRPr lang="en-US" sz="2400" dirty="0" err="1" smtClean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28600" y="2171700"/>
              <a:ext cx="8466555" cy="918865"/>
              <a:chOff x="342900" y="3314700"/>
              <a:chExt cx="8466555" cy="91886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51255" y="3314700"/>
                <a:ext cx="8458200" cy="465839"/>
                <a:chOff x="228600" y="3657600"/>
                <a:chExt cx="8458200" cy="465839"/>
              </a:xfrm>
            </p:grpSpPr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228600" y="3886200"/>
                  <a:ext cx="83439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oup 29"/>
                <p:cNvGrpSpPr/>
                <p:nvPr/>
              </p:nvGrpSpPr>
              <p:grpSpPr>
                <a:xfrm>
                  <a:off x="457200" y="3657600"/>
                  <a:ext cx="8229600" cy="465839"/>
                  <a:chOff x="362160" y="4334761"/>
                  <a:chExt cx="8229600" cy="465839"/>
                </a:xfrm>
              </p:grpSpPr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62160" y="4334761"/>
                    <a:ext cx="82296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l l l l l l l l l l l l l l l l l l l l l l l l l l l l l l l l l l l l l l l l l        </a:t>
                    </a: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5073633" y="434340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7361114" y="434340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>
                    <a:off x="6601005" y="434340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>
                    <a:off x="5837540" y="434340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8122014" y="434340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1254041" y="434340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3546303" y="434340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2785262" y="434340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2019380" y="434340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4311754" y="434340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491760" y="4343400"/>
                    <a:ext cx="0" cy="457200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8" name="TextBox 17"/>
              <p:cNvSpPr txBox="1"/>
              <p:nvPr/>
            </p:nvSpPr>
            <p:spPr>
              <a:xfrm>
                <a:off x="4254621" y="3771900"/>
                <a:ext cx="5576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Orly's Font" pitchFamily="66" charset="0"/>
                    <a:ea typeface="Verdana" pitchFamily="34" charset="0"/>
                    <a:cs typeface="Verdana" pitchFamily="34" charset="0"/>
                  </a:rPr>
                  <a:t>$0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20545" y="3771900"/>
                <a:ext cx="7570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Orly's Font" pitchFamily="66" charset="0"/>
                    <a:ea typeface="Verdana" pitchFamily="34" charset="0"/>
                    <a:cs typeface="Verdana" pitchFamily="34" charset="0"/>
                  </a:rPr>
                  <a:t>-$2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62220" y="3771900"/>
                <a:ext cx="7422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Orly's Font" pitchFamily="66" charset="0"/>
                    <a:ea typeface="Verdana" pitchFamily="34" charset="0"/>
                    <a:cs typeface="Verdana" pitchFamily="34" charset="0"/>
                  </a:rPr>
                  <a:t>-$3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89855" y="3771900"/>
                <a:ext cx="768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Orly's Font" pitchFamily="66" charset="0"/>
                    <a:ea typeface="Verdana" pitchFamily="34" charset="0"/>
                    <a:cs typeface="Verdana" pitchFamily="34" charset="0"/>
                  </a:rPr>
                  <a:t>-$4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437355" y="3771900"/>
                <a:ext cx="6418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Orly's Font" pitchFamily="66" charset="0"/>
                    <a:ea typeface="Verdana" pitchFamily="34" charset="0"/>
                    <a:cs typeface="Verdana" pitchFamily="34" charset="0"/>
                  </a:rPr>
                  <a:t>-$1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056935" y="3771900"/>
                <a:ext cx="4646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Orly's Font" pitchFamily="66" charset="0"/>
                    <a:ea typeface="Verdana" pitchFamily="34" charset="0"/>
                    <a:cs typeface="Verdana" pitchFamily="34" charset="0"/>
                  </a:rPr>
                  <a:t>$1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765130" y="3771900"/>
                <a:ext cx="579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Orly's Font" pitchFamily="66" charset="0"/>
                    <a:ea typeface="Verdana" pitchFamily="34" charset="0"/>
                    <a:cs typeface="Verdana" pitchFamily="34" charset="0"/>
                  </a:rPr>
                  <a:t>$2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40165" y="3771900"/>
                <a:ext cx="5650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Orly's Font" pitchFamily="66" charset="0"/>
                    <a:ea typeface="Verdana" pitchFamily="34" charset="0"/>
                    <a:cs typeface="Verdana" pitchFamily="34" charset="0"/>
                  </a:rPr>
                  <a:t>$3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281780" y="3771900"/>
                <a:ext cx="5911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Orly's Font" pitchFamily="66" charset="0"/>
                    <a:ea typeface="Verdana" pitchFamily="34" charset="0"/>
                    <a:cs typeface="Verdana" pitchFamily="34" charset="0"/>
                  </a:rPr>
                  <a:t>$4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067840" y="3771900"/>
                <a:ext cx="5614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Orly's Font" pitchFamily="66" charset="0"/>
                    <a:ea typeface="Verdana" pitchFamily="34" charset="0"/>
                    <a:cs typeface="Verdana" pitchFamily="34" charset="0"/>
                  </a:rPr>
                  <a:t>$5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42900" y="3771900"/>
                <a:ext cx="7386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Orly's Font" pitchFamily="66" charset="0"/>
                    <a:ea typeface="Verdana" pitchFamily="34" charset="0"/>
                    <a:cs typeface="Verdana" pitchFamily="34" charset="0"/>
                  </a:rPr>
                  <a:t>-$5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657600" y="228600"/>
            <a:ext cx="4457700" cy="1626936"/>
            <a:chOff x="3657600" y="228600"/>
            <a:chExt cx="4457700" cy="1626936"/>
          </a:xfrm>
        </p:grpSpPr>
        <p:sp>
          <p:nvSpPr>
            <p:cNvPr id="43" name="Text Placeholder 2"/>
            <p:cNvSpPr txBox="1">
              <a:spLocks/>
            </p:cNvSpPr>
            <p:nvPr/>
          </p:nvSpPr>
          <p:spPr bwMode="auto">
            <a:xfrm>
              <a:off x="3657600" y="228600"/>
              <a:ext cx="44577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1pPr>
              <a:lvl2pPr marL="5715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2pPr>
              <a:lvl3pPr marL="914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3pPr>
              <a:lvl4pPr marL="12573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4pPr>
              <a:lvl5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Courier New" pitchFamily="49" charset="0"/>
                <a:buChar char="o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US" sz="2800" dirty="0" smtClean="0">
                  <a:solidFill>
                    <a:schemeClr val="accent1"/>
                  </a:solidFill>
                  <a:latin typeface="Orly's Font 2" pitchFamily="66" charset="0"/>
                </a:rPr>
                <a:t>Jason: $2.25</a:t>
              </a:r>
            </a:p>
            <a:p>
              <a:pPr marL="0" indent="0" algn="ctr">
                <a:buFont typeface="Wingdings" pitchFamily="2" charset="2"/>
                <a:buNone/>
              </a:pPr>
              <a:endParaRPr lang="en-US" sz="2800" dirty="0">
                <a:solidFill>
                  <a:schemeClr val="accent1"/>
                </a:solidFill>
                <a:latin typeface="Orly's Font 2" pitchFamily="66" charset="0"/>
              </a:endParaRPr>
            </a:p>
          </p:txBody>
        </p:sp>
        <p:sp>
          <p:nvSpPr>
            <p:cNvPr id="44" name="Text Placeholder 2"/>
            <p:cNvSpPr txBox="1">
              <a:spLocks/>
            </p:cNvSpPr>
            <p:nvPr/>
          </p:nvSpPr>
          <p:spPr bwMode="auto">
            <a:xfrm>
              <a:off x="3657600" y="685800"/>
              <a:ext cx="44577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1pPr>
              <a:lvl2pPr marL="5715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2pPr>
              <a:lvl3pPr marL="914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3pPr>
              <a:lvl4pPr marL="12573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4pPr>
              <a:lvl5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Courier New" pitchFamily="49" charset="0"/>
                <a:buChar char="o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US" sz="2800" dirty="0" smtClean="0">
                  <a:solidFill>
                    <a:schemeClr val="accent5"/>
                  </a:solidFill>
                  <a:latin typeface="Orly's Font 2" pitchFamily="66" charset="0"/>
                </a:rPr>
                <a:t>Misty: $3.75</a:t>
              </a:r>
            </a:p>
            <a:p>
              <a:pPr marL="0" indent="0" algn="ctr">
                <a:buFont typeface="Wingdings" pitchFamily="2" charset="2"/>
                <a:buNone/>
              </a:pPr>
              <a:endParaRPr lang="en-US" sz="2800" dirty="0">
                <a:solidFill>
                  <a:schemeClr val="accent1"/>
                </a:solidFill>
                <a:latin typeface="Orly's Font 2" pitchFamily="66" charset="0"/>
              </a:endParaRPr>
            </a:p>
          </p:txBody>
        </p:sp>
        <p:sp>
          <p:nvSpPr>
            <p:cNvPr id="45" name="Text Placeholder 2"/>
            <p:cNvSpPr txBox="1">
              <a:spLocks/>
            </p:cNvSpPr>
            <p:nvPr/>
          </p:nvSpPr>
          <p:spPr bwMode="auto">
            <a:xfrm>
              <a:off x="3657600" y="1169736"/>
              <a:ext cx="44577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1pPr>
              <a:lvl2pPr marL="5715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2pPr>
              <a:lvl3pPr marL="914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3pPr>
              <a:lvl4pPr marL="12573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4pPr>
              <a:lvl5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Courier New" pitchFamily="49" charset="0"/>
                <a:buChar char="o"/>
                <a:defRPr sz="2400" kern="1200">
                  <a:solidFill>
                    <a:schemeClr val="tx1"/>
                  </a:solidFill>
                  <a:latin typeface="Orly's Font" pitchFamily="66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 pitchFamily="2" charset="2"/>
                <a:buNone/>
              </a:pPr>
              <a:r>
                <a:rPr lang="en-US" sz="2800" dirty="0" smtClean="0">
                  <a:solidFill>
                    <a:schemeClr val="accent3"/>
                  </a:solidFill>
                  <a:latin typeface="Orly's Font 2" pitchFamily="66" charset="0"/>
                </a:rPr>
                <a:t>Lily: $1.50</a:t>
              </a:r>
            </a:p>
            <a:p>
              <a:pPr marL="0" indent="0" algn="ctr">
                <a:buFont typeface="Wingdings" pitchFamily="2" charset="2"/>
                <a:buNone/>
              </a:pPr>
              <a:endParaRPr lang="en-US" sz="2800" dirty="0">
                <a:solidFill>
                  <a:schemeClr val="accent1"/>
                </a:solidFill>
                <a:latin typeface="Orly's Font 2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28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"/>
          <p:cNvSpPr txBox="1">
            <a:spLocks/>
          </p:cNvSpPr>
          <p:nvPr/>
        </p:nvSpPr>
        <p:spPr bwMode="auto">
          <a:xfrm>
            <a:off x="342900" y="1028700"/>
            <a:ext cx="8343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36" name="Text Placeholder 2"/>
          <p:cNvSpPr txBox="1">
            <a:spLocks/>
          </p:cNvSpPr>
          <p:nvPr/>
        </p:nvSpPr>
        <p:spPr bwMode="auto">
          <a:xfrm>
            <a:off x="342900" y="1028700"/>
            <a:ext cx="8343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Tammy, Jake, and Lisa borrowed money from Bill to pay for some art supplies. Tammy borrowed $2.00, Jake borrowed $2.50, and Lisa borrowed $0.75. 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3648670"/>
            <a:ext cx="8454633" cy="1037630"/>
            <a:chOff x="457200" y="3648670"/>
            <a:chExt cx="8454633" cy="1037630"/>
          </a:xfrm>
        </p:grpSpPr>
        <p:grpSp>
          <p:nvGrpSpPr>
            <p:cNvPr id="87" name="Group 86"/>
            <p:cNvGrpSpPr/>
            <p:nvPr/>
          </p:nvGrpSpPr>
          <p:grpSpPr>
            <a:xfrm>
              <a:off x="461988" y="3648670"/>
              <a:ext cx="8449845" cy="470304"/>
              <a:chOff x="465555" y="3195935"/>
              <a:chExt cx="8449845" cy="470304"/>
            </a:xfrm>
          </p:grpSpPr>
          <p:cxnSp>
            <p:nvCxnSpPr>
              <p:cNvPr id="88" name="Straight Arrow Connector 87"/>
              <p:cNvCxnSpPr/>
              <p:nvPr/>
            </p:nvCxnSpPr>
            <p:spPr>
              <a:xfrm>
                <a:off x="465555" y="3429000"/>
                <a:ext cx="83439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Group 88"/>
              <p:cNvGrpSpPr/>
              <p:nvPr/>
            </p:nvGrpSpPr>
            <p:grpSpPr>
              <a:xfrm>
                <a:off x="685800" y="3195935"/>
                <a:ext cx="8229600" cy="470304"/>
                <a:chOff x="353805" y="4330296"/>
                <a:chExt cx="8229600" cy="470304"/>
              </a:xfrm>
            </p:grpSpPr>
            <p:sp>
              <p:nvSpPr>
                <p:cNvPr id="90" name="TextBox 89"/>
                <p:cNvSpPr txBox="1"/>
                <p:nvPr/>
              </p:nvSpPr>
              <p:spPr>
                <a:xfrm>
                  <a:off x="353805" y="4330296"/>
                  <a:ext cx="8229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l l l l l l l l l l l l l l l l l l l l l l l l l l l l l l l l l l l l l l l l l        </a:t>
                  </a:r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5066710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7355177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6591585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5829512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8114469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254041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3539891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2775283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2009178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301775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81558" y="4343400"/>
                  <a:ext cx="0" cy="45720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TextBox 101"/>
            <p:cNvSpPr txBox="1"/>
            <p:nvPr/>
          </p:nvSpPr>
          <p:spPr>
            <a:xfrm>
              <a:off x="4368921" y="4224635"/>
              <a:ext cx="5576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$0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734845" y="4224635"/>
              <a:ext cx="7570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76520" y="4224635"/>
              <a:ext cx="7422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204155" y="4224635"/>
              <a:ext cx="7683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551655" y="4224635"/>
              <a:ext cx="641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171235" y="4224635"/>
              <a:ext cx="464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$1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879430" y="4224635"/>
              <a:ext cx="5799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$2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654465" y="4224635"/>
              <a:ext cx="5650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$3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396080" y="4224635"/>
              <a:ext cx="5911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8182140" y="4224635"/>
              <a:ext cx="5614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$5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57200" y="4224635"/>
              <a:ext cx="738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Orly's Font" pitchFamily="66" charset="0"/>
                  <a:ea typeface="Verdana" pitchFamily="34" charset="0"/>
                  <a:cs typeface="Verdana" pitchFamily="34" charset="0"/>
                </a:rPr>
                <a:t>-$5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Learn Zillion">
      <a:dk1>
        <a:sysClr val="windowText" lastClr="000000"/>
      </a:dk1>
      <a:lt1>
        <a:sysClr val="window" lastClr="FFFFFF"/>
      </a:lt1>
      <a:dk2>
        <a:srgbClr val="7F7F7F"/>
      </a:dk2>
      <a:lt2>
        <a:srgbClr val="BFBFBF"/>
      </a:lt2>
      <a:accent1>
        <a:srgbClr val="0078AE"/>
      </a:accent1>
      <a:accent2>
        <a:srgbClr val="00BCE4"/>
      </a:accent2>
      <a:accent3>
        <a:srgbClr val="E86D1F"/>
      </a:accent3>
      <a:accent4>
        <a:srgbClr val="FFD200"/>
      </a:accent4>
      <a:accent5>
        <a:srgbClr val="5E9732"/>
      </a:accent5>
      <a:accent6>
        <a:srgbClr val="8DC63F"/>
      </a:accent6>
      <a:hlink>
        <a:srgbClr val="000000"/>
      </a:hlink>
      <a:folHlink>
        <a:srgbClr val="000000"/>
      </a:folHlink>
    </a:clrScheme>
    <a:fontScheme name="Learn Zill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381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Orly's Font" pitchFamily="66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10968</TotalTime>
  <Words>977</Words>
  <Application>Microsoft Office PowerPoint</Application>
  <PresentationFormat>On-screen Show (16:10)</PresentationFormat>
  <Paragraphs>161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Verdana</vt:lpstr>
      <vt:lpstr>Calibri</vt:lpstr>
      <vt:lpstr>Orly's Font 2</vt:lpstr>
      <vt:lpstr>Orly's Font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TM2-1</dc:creator>
  <cp:lastModifiedBy>Susan</cp:lastModifiedBy>
  <cp:revision>352</cp:revision>
  <dcterms:created xsi:type="dcterms:W3CDTF">2011-06-12T17:04:43Z</dcterms:created>
  <dcterms:modified xsi:type="dcterms:W3CDTF">2014-11-16T14:05:03Z</dcterms:modified>
</cp:coreProperties>
</file>