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1830-4A84-4FF3-AD48-16FBDBA85D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6298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4928-7556-482A-AE67-58D664E6BD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4361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7717-342B-4393-ACCA-4F8B7C813E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40773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6107CA-9E82-44FE-BC5A-887B40574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2035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0CACC2-9A77-483E-9EFE-7D754CE44D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40996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1F3FC5-0333-43DA-A799-998E83B638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79938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3819-3D20-45E3-AABB-E44BA173F95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D664-21C2-4A81-9D68-95C31BC2B6D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64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E56D-7533-41E2-AF95-629AAF126AD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69BE-BB27-43B6-8741-CB3600C3449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8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A332-61B7-49D7-8B06-C6DB724B2E5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E6FC-D98B-4EFE-A3A2-F65ED0FE1C2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1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F0B5-EC3B-425B-950C-1DB5C857D2E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4C90-A8E7-4227-856E-1CFD715BDBF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57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F7EF-2455-4320-90E7-084D7F889A9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E191-C2C9-4E68-A801-21324751A3C3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FE424-DC1F-4E0C-997C-898A2C652E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13346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78441-D415-41AE-8451-F37734D5056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DD47-F56F-4792-AE64-7BD7A6AC022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4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36ED-1C4C-4ED7-8D9B-DCAE7619971E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0FC7-AFCB-4D4E-A071-B1F210803D0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0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0D6C-D61F-4188-81B0-D69C42C7187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2717-EC13-40E9-BD3B-0C3394E9386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7593-8BAF-4075-BD06-A857613B150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2672-8D3A-4B5E-AAA9-FF9CC430F2A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4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67E1-10F8-4FC1-86F6-C22161F3A88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E0FF-03E6-4C0A-A127-8CA6EA41AF9A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66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E563-AE3D-443C-A0B4-92573711C80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F51A-3B73-435A-ADE4-4804900406B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0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25EB-6363-4192-86D2-A97DE4CF6D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6267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1AFE7-C1BF-438C-8561-EFF7B1F7A9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0794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647E-58D7-4E12-99F5-937E23805C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1314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AB82-B3BB-4D11-A9F8-0F74BD639D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2795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7F5CA-945F-446F-AEFB-AC333C9A38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871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787F4-3575-4CDB-851C-FDA255610B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8477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E397-7B66-4BFB-8A2A-FFF05F3492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376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987382-2079-45EA-ADEE-4556B82A2D2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78246-017D-42A8-9DFC-9B8C772322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11/16/2014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657B28-3D86-4777-A038-3742902A231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01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augustasports.com/images/headlines/111698/unc_kansas_bbal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94WTZP14SA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1026"/>
          <p:cNvSpPr>
            <a:spLocks noChangeArrowheads="1" noChangeShapeType="1" noTextEdit="1"/>
          </p:cNvSpPr>
          <p:nvPr/>
        </p:nvSpPr>
        <p:spPr bwMode="auto">
          <a:xfrm>
            <a:off x="1676400" y="1219200"/>
            <a:ext cx="5791200" cy="3200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Intro To Integers</a:t>
            </a:r>
          </a:p>
        </p:txBody>
      </p:sp>
    </p:spTree>
    <p:extLst>
      <p:ext uri="{BB962C8B-B14F-4D97-AF65-F5344CB8AC3E}">
        <p14:creationId xmlns:p14="http://schemas.microsoft.com/office/powerpoint/2010/main" val="36976006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35814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Integers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7162800" y="2286000"/>
            <a:ext cx="1600200" cy="1066800"/>
          </a:xfrm>
          <a:prstGeom prst="cloudCallout">
            <a:avLst>
              <a:gd name="adj1" fmla="val -87500"/>
              <a:gd name="adj2" fmla="val 346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+$90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6477000" y="685800"/>
            <a:ext cx="1905000" cy="1295400"/>
          </a:xfrm>
          <a:prstGeom prst="cloudCallout">
            <a:avLst>
              <a:gd name="adj1" fmla="val -90500"/>
              <a:gd name="adj2" fmla="val 94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-$1.24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200400" y="914400"/>
            <a:ext cx="1981200" cy="1143000"/>
          </a:xfrm>
          <a:prstGeom prst="cloudCallout">
            <a:avLst>
              <a:gd name="adj1" fmla="val -21153"/>
              <a:gd name="adj2" fmla="val 97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-3.4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28600" y="3581400"/>
            <a:ext cx="1905000" cy="1219200"/>
          </a:xfrm>
          <a:prstGeom prst="cloudCallout">
            <a:avLst>
              <a:gd name="adj1" fmla="val 70000"/>
              <a:gd name="adj2" fmla="val -69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-21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33400" y="5181600"/>
            <a:ext cx="2209800" cy="1219200"/>
          </a:xfrm>
          <a:prstGeom prst="cloudCallout">
            <a:avLst>
              <a:gd name="adj1" fmla="val 80171"/>
              <a:gd name="adj2" fmla="val -1352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+ 1/2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0" y="1295400"/>
            <a:ext cx="1981200" cy="1143000"/>
          </a:xfrm>
          <a:prstGeom prst="cloudCallout">
            <a:avLst>
              <a:gd name="adj1" fmla="val 78366"/>
              <a:gd name="adj2" fmla="val 80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53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7239000" y="3810000"/>
            <a:ext cx="1676400" cy="1295400"/>
          </a:xfrm>
          <a:prstGeom prst="cloudCallout">
            <a:avLst>
              <a:gd name="adj1" fmla="val -119884"/>
              <a:gd name="adj2" fmla="val -22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+4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5943600" y="5486400"/>
            <a:ext cx="2057400" cy="1066800"/>
          </a:xfrm>
          <a:prstGeom prst="cloudCallout">
            <a:avLst>
              <a:gd name="adj1" fmla="val -79630"/>
              <a:gd name="adj2" fmla="val -17872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-50%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3276600" y="5181600"/>
            <a:ext cx="2209800" cy="1219200"/>
          </a:xfrm>
          <a:prstGeom prst="cloudCallout">
            <a:avLst>
              <a:gd name="adj1" fmla="val 1722"/>
              <a:gd name="adj2" fmla="val -1649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664116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00200" y="4114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i="1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007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Integers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5257800" cy="4724400"/>
          </a:xfrm>
        </p:spPr>
        <p:txBody>
          <a:bodyPr/>
          <a:lstStyle/>
          <a:p>
            <a:r>
              <a:rPr lang="en-US" altLang="en-US" sz="2400">
                <a:latin typeface="Comic Sans MS" pitchFamily="66" charset="0"/>
              </a:rPr>
              <a:t>Integers are </a:t>
            </a:r>
            <a:r>
              <a:rPr lang="en-US" altLang="en-US" sz="2400" b="1">
                <a:latin typeface="Comic Sans MS" pitchFamily="66" charset="0"/>
              </a:rPr>
              <a:t>whole numbers</a:t>
            </a:r>
            <a:r>
              <a:rPr lang="en-US" altLang="en-US" sz="2400">
                <a:latin typeface="Comic Sans MS" pitchFamily="66" charset="0"/>
              </a:rPr>
              <a:t> that describe opposite ideas in mathematics.</a:t>
            </a:r>
          </a:p>
          <a:p>
            <a:r>
              <a:rPr lang="en-US" altLang="en-US" sz="2400">
                <a:latin typeface="Comic Sans MS" pitchFamily="66" charset="0"/>
              </a:rPr>
              <a:t>Integers can either be </a:t>
            </a:r>
            <a:r>
              <a:rPr lang="en-US" altLang="en-US" sz="2400" b="1">
                <a:latin typeface="Comic Sans MS" pitchFamily="66" charset="0"/>
              </a:rPr>
              <a:t>negative</a:t>
            </a:r>
            <a:r>
              <a:rPr lang="en-US" altLang="en-US" sz="2400">
                <a:latin typeface="Comic Sans MS" pitchFamily="66" charset="0"/>
              </a:rPr>
              <a:t>(-), </a:t>
            </a:r>
            <a:r>
              <a:rPr lang="en-US" altLang="en-US" sz="2400" b="1">
                <a:latin typeface="Comic Sans MS" pitchFamily="66" charset="0"/>
              </a:rPr>
              <a:t>positive</a:t>
            </a:r>
            <a:r>
              <a:rPr lang="en-US" altLang="en-US" sz="2400">
                <a:latin typeface="Comic Sans MS" pitchFamily="66" charset="0"/>
              </a:rPr>
              <a:t>(+) or </a:t>
            </a:r>
            <a:r>
              <a:rPr lang="en-US" altLang="en-US" sz="2400" b="1">
                <a:latin typeface="Comic Sans MS" pitchFamily="66" charset="0"/>
              </a:rPr>
              <a:t>zero.</a:t>
            </a:r>
          </a:p>
          <a:p>
            <a:r>
              <a:rPr lang="en-US" altLang="en-US" sz="2400">
                <a:latin typeface="Comic Sans MS" pitchFamily="66" charset="0"/>
              </a:rPr>
              <a:t>The integer zero is neutral.  It is neither positive nor negative, but is an integer.</a:t>
            </a:r>
          </a:p>
          <a:p>
            <a:r>
              <a:rPr lang="en-US" altLang="en-US" sz="2400">
                <a:latin typeface="Comic Sans MS" pitchFamily="66" charset="0"/>
              </a:rPr>
              <a:t>Integers can be represented on a number line, which can help us understand the valve of the integer.</a:t>
            </a:r>
          </a:p>
          <a:p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92430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0730" name="Picture 10" descr="j014455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981200"/>
            <a:ext cx="25828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7213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en-US" dirty="0" smtClean="0"/>
              <a:t>So… why do we need negative and positive integers?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You can use integers to describe opposite situations.  For example: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Positive Integers		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Depositing money in a checking account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Elevation above sea level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Any temperature above zero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Yardage gained in football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CC"/>
                </a:solidFill>
              </a:rPr>
              <a:t>Negative Intege</a:t>
            </a:r>
            <a:r>
              <a:rPr lang="en-US" dirty="0" smtClean="0">
                <a:solidFill>
                  <a:srgbClr val="00FFCC"/>
                </a:solidFill>
              </a:rPr>
              <a:t>rs</a:t>
            </a:r>
          </a:p>
        </p:txBody>
      </p:sp>
      <p:sp>
        <p:nvSpPr>
          <p:cNvPr id="17413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CC"/>
                </a:solidFill>
              </a:rPr>
              <a:t>Withdrawing money from a checking account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An elevation below sea level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Below zero temperatures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Yardage lost in football</a:t>
            </a:r>
          </a:p>
        </p:txBody>
      </p:sp>
    </p:spTree>
    <p:extLst>
      <p:ext uri="{BB962C8B-B14F-4D97-AF65-F5344CB8AC3E}">
        <p14:creationId xmlns:p14="http://schemas.microsoft.com/office/powerpoint/2010/main" val="7343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74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Positive Integers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r>
              <a:rPr lang="en-US" altLang="en-US" sz="2400" dirty="0">
                <a:latin typeface="Comic Sans MS" pitchFamily="66" charset="0"/>
              </a:rPr>
              <a:t>Are to the right of zero </a:t>
            </a:r>
          </a:p>
          <a:p>
            <a:r>
              <a:rPr lang="en-US" altLang="en-US" sz="2400" dirty="0">
                <a:latin typeface="Comic Sans MS" pitchFamily="66" charset="0"/>
              </a:rPr>
              <a:t>Are valued greater than zero.</a:t>
            </a:r>
          </a:p>
          <a:p>
            <a:r>
              <a:rPr lang="en-US" altLang="en-US" sz="2400" dirty="0">
                <a:latin typeface="Comic Sans MS" pitchFamily="66" charset="0"/>
              </a:rPr>
              <a:t>Express ideas of up, a gain or a profit.</a:t>
            </a:r>
          </a:p>
          <a:p>
            <a:r>
              <a:rPr lang="en-US" altLang="en-US" sz="2400" dirty="0">
                <a:latin typeface="Comic Sans MS" pitchFamily="66" charset="0"/>
              </a:rPr>
              <a:t>The sign for a positive integer is (+), however the sign is not always needed.</a:t>
            </a:r>
          </a:p>
          <a:p>
            <a:r>
              <a:rPr lang="en-US" altLang="en-US" sz="2400" dirty="0">
                <a:latin typeface="Comic Sans MS" pitchFamily="66" charset="0"/>
              </a:rPr>
              <a:t>Meaning +3 is the same value as 3.</a:t>
            </a:r>
          </a:p>
          <a:p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242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3805" name="Picture 13" descr="http://www.augustasports.com/images/headlines/111698/unc_kansas_bbal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086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8545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Negative Integers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r>
              <a:rPr lang="en-US" altLang="en-US" sz="2800">
                <a:latin typeface="Comic Sans MS" pitchFamily="66" charset="0"/>
              </a:rPr>
              <a:t>Are to the left of zero </a:t>
            </a:r>
          </a:p>
          <a:p>
            <a:r>
              <a:rPr lang="en-US" altLang="en-US" sz="2800">
                <a:latin typeface="Comic Sans MS" pitchFamily="66" charset="0"/>
              </a:rPr>
              <a:t>Are valued less than zero.</a:t>
            </a:r>
          </a:p>
          <a:p>
            <a:r>
              <a:rPr lang="en-US" altLang="en-US" sz="2800">
                <a:latin typeface="Comic Sans MS" pitchFamily="66" charset="0"/>
              </a:rPr>
              <a:t>Express ideas of down or a lose.</a:t>
            </a:r>
          </a:p>
          <a:p>
            <a:r>
              <a:rPr lang="en-US" altLang="en-US" sz="2800">
                <a:latin typeface="Comic Sans MS" pitchFamily="66" charset="0"/>
              </a:rPr>
              <a:t>The sign for a negative integer is (-). This sign is </a:t>
            </a:r>
            <a:r>
              <a:rPr lang="en-US" altLang="en-US" sz="2800" b="1">
                <a:latin typeface="Comic Sans MS" pitchFamily="66" charset="0"/>
              </a:rPr>
              <a:t>always</a:t>
            </a:r>
            <a:r>
              <a:rPr lang="en-US" altLang="en-US" sz="2800">
                <a:latin typeface="Comic Sans MS" pitchFamily="66" charset="0"/>
              </a:rPr>
              <a:t> needed.</a:t>
            </a:r>
          </a:p>
          <a:p>
            <a:endParaRPr lang="en-US" altLang="en-US" sz="2800">
              <a:latin typeface="Comic Sans MS" pitchFamily="66" charset="0"/>
            </a:endParaRPr>
          </a:p>
          <a:p>
            <a:endParaRPr lang="en-US" altLang="en-US" sz="2800">
              <a:latin typeface="Comic Sans MS" pitchFamily="66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4325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4825" name="Picture 9" descr="c:\Program Files\Microsoft Office\Clipart\Pub60Cor\sl0029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057400"/>
            <a:ext cx="3810000" cy="3624263"/>
          </a:xfrm>
          <a:ln/>
        </p:spPr>
      </p:pic>
    </p:spTree>
    <p:extLst>
      <p:ext uri="{BB962C8B-B14F-4D97-AF65-F5344CB8AC3E}">
        <p14:creationId xmlns:p14="http://schemas.microsoft.com/office/powerpoint/2010/main" val="6716156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" y="0"/>
            <a:ext cx="914400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AutoShape 1027"/>
          <p:cNvSpPr>
            <a:spLocks noChangeArrowheads="1"/>
          </p:cNvSpPr>
          <p:nvPr/>
        </p:nvSpPr>
        <p:spPr bwMode="auto">
          <a:xfrm>
            <a:off x="82062" y="4947138"/>
            <a:ext cx="3505200" cy="1447800"/>
          </a:xfrm>
          <a:prstGeom prst="wedgeRoundRectCallout">
            <a:avLst>
              <a:gd name="adj1" fmla="val 19023"/>
              <a:gd name="adj2" fmla="val -816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Negative integers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are valued less than zero, and are always to the left of zero.</a:t>
            </a:r>
          </a:p>
        </p:txBody>
      </p:sp>
      <p:sp>
        <p:nvSpPr>
          <p:cNvPr id="8201" name="AutoShape 1033"/>
          <p:cNvSpPr>
            <a:spLocks noChangeArrowheads="1"/>
          </p:cNvSpPr>
          <p:nvPr/>
        </p:nvSpPr>
        <p:spPr bwMode="auto">
          <a:xfrm>
            <a:off x="2895600" y="2971800"/>
            <a:ext cx="2971800" cy="609600"/>
          </a:xfrm>
          <a:prstGeom prst="wedgeRoundRectCallout">
            <a:avLst>
              <a:gd name="adj1" fmla="val -319"/>
              <a:gd name="adj2" fmla="val 98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mic Sans MS" pitchFamily="66" charset="0"/>
              </a:rPr>
              <a:t>Zero is neither positive or negative</a:t>
            </a:r>
          </a:p>
        </p:txBody>
      </p:sp>
      <p:sp>
        <p:nvSpPr>
          <p:cNvPr id="8202" name="AutoShape 1034"/>
          <p:cNvSpPr>
            <a:spLocks noChangeArrowheads="1"/>
          </p:cNvSpPr>
          <p:nvPr/>
        </p:nvSpPr>
        <p:spPr bwMode="auto">
          <a:xfrm>
            <a:off x="5562600" y="4876800"/>
            <a:ext cx="3429000" cy="1447800"/>
          </a:xfrm>
          <a:prstGeom prst="wedgeRoundRectCallout">
            <a:avLst>
              <a:gd name="adj1" fmla="val -17222"/>
              <a:gd name="adj2" fmla="val -8103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Positive integers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are valued more than zero, and are always to the right of zero.</a:t>
            </a:r>
          </a:p>
        </p:txBody>
      </p:sp>
    </p:spTree>
    <p:extLst>
      <p:ext uri="{BB962C8B-B14F-4D97-AF65-F5344CB8AC3E}">
        <p14:creationId xmlns:p14="http://schemas.microsoft.com/office/powerpoint/2010/main" val="17665410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201" grpId="0" animBg="1" autoUpdateAnimBg="0"/>
      <p:bldP spid="820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1569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1194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57200"/>
            <a:ext cx="7010400" cy="57150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www.youtube.com/watch?v=m94WTZP14SA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Colin </a:t>
            </a:r>
            <a:r>
              <a:rPr lang="en-US" b="1" dirty="0" err="1"/>
              <a:t>Dodds</a:t>
            </a:r>
            <a:r>
              <a:rPr lang="en-US" b="1" dirty="0"/>
              <a:t> - Number Types (Math Song)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0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682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117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1991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2133600" y="4038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429000" y="2057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4267200" y="3657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50292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7" name="Cloud"/>
          <p:cNvSpPr>
            <a:spLocks noChangeAspect="1" noEditPoints="1" noChangeArrowheads="1"/>
          </p:cNvSpPr>
          <p:nvPr/>
        </p:nvSpPr>
        <p:spPr bwMode="auto">
          <a:xfrm>
            <a:off x="6629400" y="4114800"/>
            <a:ext cx="1981200" cy="1327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- 1</a:t>
            </a: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1524000" y="533400"/>
            <a:ext cx="6248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Representing Integers</a:t>
            </a:r>
          </a:p>
        </p:txBody>
      </p:sp>
    </p:spTree>
    <p:extLst>
      <p:ext uri="{BB962C8B-B14F-4D97-AF65-F5344CB8AC3E}">
        <p14:creationId xmlns:p14="http://schemas.microsoft.com/office/powerpoint/2010/main" val="224748174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  <p:bldP spid="37897" grpId="0" animBg="1" autoUpdateAnimBg="0"/>
      <p:bldP spid="378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51054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9" name="Cloud"/>
          <p:cNvSpPr>
            <a:spLocks noChangeAspect="1" noEditPoints="1" noChangeArrowheads="1"/>
          </p:cNvSpPr>
          <p:nvPr/>
        </p:nvSpPr>
        <p:spPr bwMode="auto">
          <a:xfrm>
            <a:off x="6629400" y="2895600"/>
            <a:ext cx="2209800" cy="1328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- 4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685800" y="3657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6002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810000" y="4038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990600" y="1752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800600" y="3048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5" name="Cloud"/>
          <p:cNvSpPr>
            <a:spLocks noChangeAspect="1" noEditPoints="1" noChangeArrowheads="1"/>
          </p:cNvSpPr>
          <p:nvPr/>
        </p:nvSpPr>
        <p:spPr bwMode="auto">
          <a:xfrm>
            <a:off x="6248400" y="4114800"/>
            <a:ext cx="2362200" cy="1582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+ 3</a:t>
            </a:r>
          </a:p>
        </p:txBody>
      </p:sp>
    </p:spTree>
    <p:extLst>
      <p:ext uri="{BB962C8B-B14F-4D97-AF65-F5344CB8AC3E}">
        <p14:creationId xmlns:p14="http://schemas.microsoft.com/office/powerpoint/2010/main" val="10111249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038600" y="4648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276600" y="3429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838200" y="3200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70" name="Cloud"/>
          <p:cNvSpPr>
            <a:spLocks noChangeAspect="1" noEditPoints="1" noChangeArrowheads="1"/>
          </p:cNvSpPr>
          <p:nvPr/>
        </p:nvSpPr>
        <p:spPr bwMode="auto">
          <a:xfrm>
            <a:off x="6553200" y="3657600"/>
            <a:ext cx="2362200" cy="1582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- 3</a:t>
            </a: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1524000" y="1371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76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1026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5" name="Oval 1027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6" name="Oval 1028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8" name="Oval 1030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0" name="Oval 1032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1" name="Oval 1033"/>
          <p:cNvSpPr>
            <a:spLocks noChangeArrowheads="1"/>
          </p:cNvSpPr>
          <p:nvPr/>
        </p:nvSpPr>
        <p:spPr bwMode="auto">
          <a:xfrm>
            <a:off x="838200" y="3200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2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1790758937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050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59" name="Oval 2051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0" name="Oval 2052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1" name="Oval 2053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4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3060640650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6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4419600" y="4419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3352800" y="3810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3733800" y="2590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741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8600" y="-228600"/>
            <a:ext cx="9372600" cy="7086600"/>
          </a:xfrm>
        </p:spPr>
      </p:pic>
    </p:spTree>
    <p:extLst>
      <p:ext uri="{BB962C8B-B14F-4D97-AF65-F5344CB8AC3E}">
        <p14:creationId xmlns:p14="http://schemas.microsoft.com/office/powerpoint/2010/main" val="35935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0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733800" y="2590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97573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omic Sans MS" pitchFamily="66" charset="0"/>
              </a:rPr>
              <a:t>Representing Integers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- 4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r>
              <a:rPr lang="en-US" altLang="en-US" dirty="0"/>
              <a:t>+ 2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r>
              <a:rPr lang="en-US" altLang="en-US" dirty="0"/>
              <a:t>0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4540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-cache-ec0.pinimg.com/originals/06/0d/87/060d87cf48eb8a330f1fef1216b5978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" r="1159"/>
          <a:stretch>
            <a:fillRect/>
          </a:stretch>
        </p:blipFill>
        <p:spPr bwMode="auto">
          <a:xfrm>
            <a:off x="-133879" y="0"/>
            <a:ext cx="9277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2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4800600"/>
            <a:ext cx="2895600" cy="1143000"/>
          </a:xfrm>
        </p:spPr>
        <p:txBody>
          <a:bodyPr/>
          <a:lstStyle/>
          <a:p>
            <a:r>
              <a:rPr lang="en-US" sz="4800" b="1" dirty="0" smtClean="0"/>
              <a:t>top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0411340">
            <a:off x="457200" y="1535113"/>
            <a:ext cx="4040188" cy="639762"/>
          </a:xfrm>
        </p:spPr>
        <p:txBody>
          <a:bodyPr/>
          <a:lstStyle/>
          <a:p>
            <a:r>
              <a:rPr lang="en-US" sz="4800" dirty="0" smtClean="0"/>
              <a:t>bottom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0158138">
            <a:off x="458066" y="4860983"/>
            <a:ext cx="2438400" cy="127171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/>
              <a:t>a</a:t>
            </a:r>
            <a:r>
              <a:rPr lang="en-US" sz="4800" b="1" dirty="0" smtClean="0"/>
              <a:t>bove sea level </a:t>
            </a:r>
            <a:endParaRPr lang="en-US" sz="4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453957">
            <a:off x="4645025" y="1535113"/>
            <a:ext cx="4041775" cy="639762"/>
          </a:xfrm>
        </p:spPr>
        <p:txBody>
          <a:bodyPr/>
          <a:lstStyle/>
          <a:p>
            <a:r>
              <a:rPr lang="en-US" sz="4800" dirty="0" smtClean="0"/>
              <a:t>increase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20289951">
            <a:off x="5954016" y="3207768"/>
            <a:ext cx="2590799" cy="2604542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decrease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 rot="21201015">
            <a:off x="2551531" y="2487080"/>
            <a:ext cx="3114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white"/>
                </a:solidFill>
                <a:latin typeface="Arial" charset="0"/>
                <a:cs typeface="Arial" charset="0"/>
              </a:rPr>
              <a:t>below sea level </a:t>
            </a:r>
          </a:p>
        </p:txBody>
      </p:sp>
    </p:spTree>
    <p:extLst>
      <p:ext uri="{BB962C8B-B14F-4D97-AF65-F5344CB8AC3E}">
        <p14:creationId xmlns:p14="http://schemas.microsoft.com/office/powerpoint/2010/main" val="5932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06209" y="197443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Positive and Negative Integers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2800" b="1" i="1" dirty="0" smtClean="0">
                <a:solidFill>
                  <a:srgbClr val="00B0F0"/>
                </a:solidFill>
              </a:rPr>
              <a:t>A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PowerPoint for Mrs. Beck’s 6</a:t>
            </a:r>
            <a:r>
              <a:rPr lang="en-US" sz="2800" b="1" i="1" baseline="30000" dirty="0" smtClean="0">
                <a:solidFill>
                  <a:srgbClr val="00B0F0"/>
                </a:solidFill>
              </a:rPr>
              <a:t>th</a:t>
            </a:r>
            <a:r>
              <a:rPr lang="en-US" sz="2800" b="1" i="1" dirty="0" smtClean="0">
                <a:solidFill>
                  <a:srgbClr val="00B0F0"/>
                </a:solidFill>
              </a:rPr>
              <a:t> grade</a:t>
            </a:r>
            <a:r>
              <a:rPr lang="en-US" sz="3600" b="1" i="1" dirty="0" smtClean="0">
                <a:solidFill>
                  <a:srgbClr val="00B0F0"/>
                </a:solidFill>
              </a:rPr>
              <a:t>.</a:t>
            </a:r>
            <a:endParaRPr lang="en-US" sz="4800" b="1" dirty="0" smtClean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76800"/>
            <a:ext cx="7696200" cy="639596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MCC6.NS.5:  Understand that positive and negative numbers are used together to describe quantities having opposite directions or values.</a:t>
            </a:r>
          </a:p>
        </p:txBody>
      </p:sp>
      <p:sp>
        <p:nvSpPr>
          <p:cNvPr id="5" name="Rectangle 4"/>
          <p:cNvSpPr/>
          <p:nvPr/>
        </p:nvSpPr>
        <p:spPr>
          <a:xfrm rot="19822848">
            <a:off x="910450" y="974468"/>
            <a:ext cx="106471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- 3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 rot="1373262">
            <a:off x="6295371" y="1042655"/>
            <a:ext cx="196842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-15</a:t>
            </a:r>
          </a:p>
        </p:txBody>
      </p:sp>
      <p:sp>
        <p:nvSpPr>
          <p:cNvPr id="7" name="Rectangle 6"/>
          <p:cNvSpPr/>
          <p:nvPr/>
        </p:nvSpPr>
        <p:spPr>
          <a:xfrm rot="20983883">
            <a:off x="3810000" y="304800"/>
            <a:ext cx="104387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26</a:t>
            </a:r>
          </a:p>
        </p:txBody>
      </p:sp>
      <p:sp>
        <p:nvSpPr>
          <p:cNvPr id="8" name="Rectangle 7"/>
          <p:cNvSpPr/>
          <p:nvPr/>
        </p:nvSpPr>
        <p:spPr>
          <a:xfrm rot="20224389">
            <a:off x="464562" y="2281196"/>
            <a:ext cx="96372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58F719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16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58F719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 rot="1360366">
            <a:off x="5589978" y="5307228"/>
            <a:ext cx="87395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FFCC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-7</a:t>
            </a:r>
          </a:p>
        </p:txBody>
      </p:sp>
      <p:sp>
        <p:nvSpPr>
          <p:cNvPr id="10" name="Rectangle 9"/>
          <p:cNvSpPr/>
          <p:nvPr/>
        </p:nvSpPr>
        <p:spPr>
          <a:xfrm rot="20542787">
            <a:off x="2757162" y="5587034"/>
            <a:ext cx="65274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336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143000"/>
          </a:xfrm>
        </p:spPr>
        <p:txBody>
          <a:bodyPr/>
          <a:lstStyle/>
          <a:p>
            <a:r>
              <a:rPr lang="en-US" b="1" dirty="0" smtClean="0"/>
              <a:t>Lesson </a:t>
            </a:r>
            <a:r>
              <a:rPr lang="en-US" b="1" dirty="0" err="1" smtClean="0"/>
              <a:t>EQ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</a:t>
            </a:r>
            <a:r>
              <a:rPr lang="en-US" b="1" dirty="0"/>
              <a:t>do I use positive and negative numbers to represent 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quantities </a:t>
            </a:r>
            <a:r>
              <a:rPr lang="en-US" b="1" dirty="0"/>
              <a:t>in real-world contexts?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1727"/>
          <a:stretch>
            <a:fillRect/>
          </a:stretch>
        </p:blipFill>
        <p:spPr>
          <a:xfrm>
            <a:off x="228600" y="533400"/>
            <a:ext cx="8763000" cy="6172200"/>
          </a:xfrm>
        </p:spPr>
      </p:pic>
    </p:spTree>
    <p:extLst>
      <p:ext uri="{BB962C8B-B14F-4D97-AF65-F5344CB8AC3E}">
        <p14:creationId xmlns:p14="http://schemas.microsoft.com/office/powerpoint/2010/main" val="25300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026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35814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Integers</a:t>
            </a:r>
          </a:p>
        </p:txBody>
      </p:sp>
      <p:sp>
        <p:nvSpPr>
          <p:cNvPr id="28675" name="AutoShape 1027"/>
          <p:cNvSpPr>
            <a:spLocks noChangeArrowheads="1"/>
          </p:cNvSpPr>
          <p:nvPr/>
        </p:nvSpPr>
        <p:spPr bwMode="auto">
          <a:xfrm>
            <a:off x="7162800" y="2286000"/>
            <a:ext cx="1600200" cy="1066800"/>
          </a:xfrm>
          <a:prstGeom prst="cloudCallout">
            <a:avLst>
              <a:gd name="adj1" fmla="val -87500"/>
              <a:gd name="adj2" fmla="val 346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7" name="AutoShape 1029"/>
          <p:cNvSpPr>
            <a:spLocks noChangeArrowheads="1"/>
          </p:cNvSpPr>
          <p:nvPr/>
        </p:nvSpPr>
        <p:spPr bwMode="auto">
          <a:xfrm>
            <a:off x="6477000" y="685800"/>
            <a:ext cx="1905000" cy="1295400"/>
          </a:xfrm>
          <a:prstGeom prst="cloudCallout">
            <a:avLst>
              <a:gd name="adj1" fmla="val -90500"/>
              <a:gd name="adj2" fmla="val 94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8" name="AutoShape 1030"/>
          <p:cNvSpPr>
            <a:spLocks noChangeArrowheads="1"/>
          </p:cNvSpPr>
          <p:nvPr/>
        </p:nvSpPr>
        <p:spPr bwMode="auto">
          <a:xfrm>
            <a:off x="3200400" y="914400"/>
            <a:ext cx="1981200" cy="1143000"/>
          </a:xfrm>
          <a:prstGeom prst="cloudCallout">
            <a:avLst>
              <a:gd name="adj1" fmla="val -21153"/>
              <a:gd name="adj2" fmla="val 97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9" name="AutoShape 1031"/>
          <p:cNvSpPr>
            <a:spLocks noChangeArrowheads="1"/>
          </p:cNvSpPr>
          <p:nvPr/>
        </p:nvSpPr>
        <p:spPr bwMode="auto">
          <a:xfrm>
            <a:off x="228600" y="3581400"/>
            <a:ext cx="1905000" cy="1219200"/>
          </a:xfrm>
          <a:prstGeom prst="cloudCallout">
            <a:avLst>
              <a:gd name="adj1" fmla="val 70000"/>
              <a:gd name="adj2" fmla="val -69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533400" y="5181600"/>
            <a:ext cx="2209800" cy="1219200"/>
          </a:xfrm>
          <a:prstGeom prst="cloudCallout">
            <a:avLst>
              <a:gd name="adj1" fmla="val 80171"/>
              <a:gd name="adj2" fmla="val -1352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1" name="AutoShape 1033"/>
          <p:cNvSpPr>
            <a:spLocks noChangeArrowheads="1"/>
          </p:cNvSpPr>
          <p:nvPr/>
        </p:nvSpPr>
        <p:spPr bwMode="auto">
          <a:xfrm>
            <a:off x="0" y="1295400"/>
            <a:ext cx="1981200" cy="1143000"/>
          </a:xfrm>
          <a:prstGeom prst="cloudCallout">
            <a:avLst>
              <a:gd name="adj1" fmla="val 78366"/>
              <a:gd name="adj2" fmla="val 80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2" name="AutoShape 1034"/>
          <p:cNvSpPr>
            <a:spLocks noChangeArrowheads="1"/>
          </p:cNvSpPr>
          <p:nvPr/>
        </p:nvSpPr>
        <p:spPr bwMode="auto">
          <a:xfrm>
            <a:off x="7239000" y="3810000"/>
            <a:ext cx="1676400" cy="1295400"/>
          </a:xfrm>
          <a:prstGeom prst="cloudCallout">
            <a:avLst>
              <a:gd name="adj1" fmla="val -119884"/>
              <a:gd name="adj2" fmla="val -22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3" name="AutoShape 1035"/>
          <p:cNvSpPr>
            <a:spLocks noChangeArrowheads="1"/>
          </p:cNvSpPr>
          <p:nvPr/>
        </p:nvSpPr>
        <p:spPr bwMode="auto">
          <a:xfrm>
            <a:off x="5943600" y="5486400"/>
            <a:ext cx="2057400" cy="1066800"/>
          </a:xfrm>
          <a:prstGeom prst="cloudCallout">
            <a:avLst>
              <a:gd name="adj1" fmla="val -79630"/>
              <a:gd name="adj2" fmla="val -17872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4" name="AutoShape 1036"/>
          <p:cNvSpPr>
            <a:spLocks noChangeArrowheads="1"/>
          </p:cNvSpPr>
          <p:nvPr/>
        </p:nvSpPr>
        <p:spPr bwMode="auto">
          <a:xfrm>
            <a:off x="3276600" y="5181600"/>
            <a:ext cx="2209800" cy="1219200"/>
          </a:xfrm>
          <a:prstGeom prst="cloudCallout">
            <a:avLst>
              <a:gd name="adj1" fmla="val 1722"/>
              <a:gd name="adj2" fmla="val -1649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187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367</Words>
  <Application>Microsoft Office PowerPoint</Application>
  <PresentationFormat>On-screen Show (4:3)</PresentationFormat>
  <Paragraphs>77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top</vt:lpstr>
      <vt:lpstr>  Positive and Negative Integers A PowerPoint for Mrs. Beck’s 6th grade.</vt:lpstr>
      <vt:lpstr>Lesson EQ:  How do I use positive and negative numbers to represent   quantities in real-world contexts?</vt:lpstr>
      <vt:lpstr>PowerPoint Presentation</vt:lpstr>
      <vt:lpstr>PowerPoint Presentation</vt:lpstr>
      <vt:lpstr>PowerPoint Presentation</vt:lpstr>
      <vt:lpstr>PowerPoint Presentation</vt:lpstr>
      <vt:lpstr>Integers</vt:lpstr>
      <vt:lpstr>So… why do we need negative and positive integers? </vt:lpstr>
      <vt:lpstr>You can use integers to describe opposite situations.  For example:</vt:lpstr>
      <vt:lpstr>Positive Integers</vt:lpstr>
      <vt:lpstr>Negative Integers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Representing Integers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3</cp:revision>
  <dcterms:created xsi:type="dcterms:W3CDTF">2014-10-14T23:56:36Z</dcterms:created>
  <dcterms:modified xsi:type="dcterms:W3CDTF">2014-11-16T11:02:29Z</dcterms:modified>
</cp:coreProperties>
</file>