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5" r:id="rId2"/>
  </p:sldMasterIdLst>
  <p:sldIdLst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431830-4A84-4FF3-AD48-16FBDBA85D47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5362986"/>
      </p:ext>
    </p:extLst>
  </p:cSld>
  <p:clrMapOvr>
    <a:masterClrMapping/>
  </p:clrMapOvr>
  <p:transition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F44928-7556-482A-AE67-58D664E6BD5C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5743612"/>
      </p:ext>
    </p:extLst>
  </p:cSld>
  <p:clrMapOvr>
    <a:masterClrMapping/>
  </p:clrMapOvr>
  <p:transition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337717-342B-4393-ACCA-4F8B7C813E4E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7740773"/>
      </p:ext>
    </p:extLst>
  </p:cSld>
  <p:clrMapOvr>
    <a:masterClrMapping/>
  </p:clrMapOvr>
  <p:transition>
    <p:zoom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FF6107CA-9E82-44FE-BC5A-887B40574EFB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432035"/>
      </p:ext>
    </p:extLst>
  </p:cSld>
  <p:clrMapOvr>
    <a:masterClrMapping/>
  </p:clrMapOvr>
  <p:transition>
    <p:zoom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720CACC2-9A77-483E-9EFE-7D754CE44DCC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2840996"/>
      </p:ext>
    </p:extLst>
  </p:cSld>
  <p:clrMapOvr>
    <a:masterClrMapping/>
  </p:clrMapOvr>
  <p:transition>
    <p:zoom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A71F3FC5-0333-43DA-A799-998E83B63844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6579938"/>
      </p:ext>
    </p:extLst>
  </p:cSld>
  <p:clrMapOvr>
    <a:masterClrMapping/>
  </p:clrMapOvr>
  <p:transition>
    <p:zoom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C43819-3D20-45E3-AABB-E44BA173F957}" type="datetimeFigureOut">
              <a:rPr lang="en-US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11/9/2014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0DD664-21C2-4A81-9D68-95C31BC2B6DF}" type="slidenum">
              <a:rPr lang="en-US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25649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86E56D-7533-41E2-AF95-629AAF126AD8}" type="datetimeFigureOut">
              <a:rPr lang="en-US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11/9/2014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EE69BE-BB27-43B6-8741-CB3600C3449B}" type="slidenum">
              <a:rPr lang="en-US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898624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8DA332-61B7-49D7-8B06-C6DB724B2E5A}" type="datetimeFigureOut">
              <a:rPr lang="en-US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11/9/2014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26E6FC-D98B-4EFE-A3A2-F65ED0FE1C29}" type="slidenum">
              <a:rPr lang="en-US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231104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A0F0B5-EC3B-425B-950C-1DB5C857D2E3}" type="datetimeFigureOut">
              <a:rPr lang="en-US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11/9/2014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174C90-A8E7-4227-856E-1CFD715BDBF9}" type="slidenum">
              <a:rPr lang="en-US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505761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46F7EF-2455-4320-90E7-084D7F889A93}" type="datetimeFigureOut">
              <a:rPr lang="en-US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11/9/2014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97E191-C2C9-4E68-A801-21324751A3C3}" type="slidenum">
              <a:rPr lang="en-US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5050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4FE424-DC1F-4E0C-997C-898A2C652E2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7413346"/>
      </p:ext>
    </p:extLst>
  </p:cSld>
  <p:clrMapOvr>
    <a:masterClrMapping/>
  </p:clrMapOvr>
  <p:transition>
    <p:zoom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678441-D415-41AE-8451-F37734D5056B}" type="datetimeFigureOut">
              <a:rPr lang="en-US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11/9/2014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29DD47-F56F-4792-AE64-7BD7A6AC022D}" type="slidenum">
              <a:rPr lang="en-US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474892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8236ED-1C4C-4ED7-8D9B-DCAE7619971E}" type="datetimeFigureOut">
              <a:rPr lang="en-US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11/9/2014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840FC7-AFCB-4D4E-A071-B1F210803D0E}" type="slidenum">
              <a:rPr lang="en-US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563069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210D6C-D61F-4188-81B0-D69C42C71877}" type="datetimeFigureOut">
              <a:rPr lang="en-US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11/9/2014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602717-EC13-40E9-BD3B-0C3394E9386C}" type="slidenum">
              <a:rPr lang="en-US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03429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317593-8BAF-4075-BD06-A857613B1505}" type="datetimeFigureOut">
              <a:rPr lang="en-US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11/9/2014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962672-8D3A-4B5E-AAA9-FF9CC430F2A8}" type="slidenum">
              <a:rPr lang="en-US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40489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AF67E1-10F8-4FC1-86F6-C22161F3A883}" type="datetimeFigureOut">
              <a:rPr lang="en-US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11/9/2014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A8E0FF-03E6-4C0A-A127-8CA6EA41AF9A}" type="slidenum">
              <a:rPr lang="en-US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076627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E7E563-AE3D-443C-A0B4-92573711C80C}" type="datetimeFigureOut">
              <a:rPr lang="en-US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11/9/2014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61F51A-3B73-435A-ADE4-4804900406BC}" type="slidenum">
              <a:rPr lang="en-US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99097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5A25EB-6363-4192-86D2-A97DE4CF6D18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4662670"/>
      </p:ext>
    </p:extLst>
  </p:cSld>
  <p:clrMapOvr>
    <a:masterClrMapping/>
  </p:clrMapOvr>
  <p:transition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D1AFE7-C1BF-438C-8561-EFF7B1F7A94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4607945"/>
      </p:ext>
    </p:extLst>
  </p:cSld>
  <p:clrMapOvr>
    <a:masterClrMapping/>
  </p:clrMapOvr>
  <p:transition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3F647E-58D7-4E12-99F5-937E23805C42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7513146"/>
      </p:ext>
    </p:extLst>
  </p:cSld>
  <p:clrMapOvr>
    <a:masterClrMapping/>
  </p:clrMapOvr>
  <p:transition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82AB82-B3BB-4D11-A9F8-0F74BD639D3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9027950"/>
      </p:ext>
    </p:extLst>
  </p:cSld>
  <p:clrMapOvr>
    <a:masterClrMapping/>
  </p:clrMapOvr>
  <p:transition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87F5CA-945F-446F-AEFB-AC333C9A38F7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3228712"/>
      </p:ext>
    </p:extLst>
  </p:cSld>
  <p:clrMapOvr>
    <a:masterClrMapping/>
  </p:clrMapOvr>
  <p:transition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C787F4-3575-4CDB-851C-FDA255610B4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7184773"/>
      </p:ext>
    </p:extLst>
  </p:cSld>
  <p:clrMapOvr>
    <a:masterClrMapping/>
  </p:clrMapOvr>
  <p:transition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45E397-7B66-4BFB-8A2A-FFF05F349201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8983764"/>
      </p:ext>
    </p:extLst>
  </p:cSld>
  <p:clrMapOvr>
    <a:masterClrMapping/>
  </p:clrMapOvr>
  <p:transition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6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D987382-2079-45EA-ADEE-4556B82A2D24}" type="slidenum">
              <a:rPr lang="en-US" alt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24024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ransition>
    <p:zoom/>
  </p:transition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7F78246-017D-42A8-9DFC-9B8C772322A8}" type="datetimeFigureOut">
              <a:rPr lang="en-US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11/9/2014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3657B28-3D86-4777-A038-3742902A231D}" type="slidenum">
              <a:rPr lang="en-US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060185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http://www.augustasports.com/images/headlines/111698/unc_kansas_bball.jpg" TargetMode="Externa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m94WTZP14SA" TargetMode="External"/><Relationship Id="rId1" Type="http://schemas.openxmlformats.org/officeDocument/2006/relationships/slideLayout" Target="../slideLayouts/slideLayout2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WordArt 1026"/>
          <p:cNvSpPr>
            <a:spLocks noChangeArrowheads="1" noChangeShapeType="1" noTextEdit="1"/>
          </p:cNvSpPr>
          <p:nvPr/>
        </p:nvSpPr>
        <p:spPr bwMode="auto">
          <a:xfrm>
            <a:off x="1676400" y="1219200"/>
            <a:ext cx="5791200" cy="32004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/>
                  </a:outerShdw>
                </a:effectLst>
                <a:latin typeface="Impact"/>
              </a:rPr>
              <a:t>Intro To Integers</a:t>
            </a:r>
          </a:p>
        </p:txBody>
      </p:sp>
    </p:spTree>
    <p:extLst>
      <p:ext uri="{BB962C8B-B14F-4D97-AF65-F5344CB8AC3E}">
        <p14:creationId xmlns:p14="http://schemas.microsoft.com/office/powerpoint/2010/main" val="3697600666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WordArt 2"/>
          <p:cNvSpPr>
            <a:spLocks noChangeArrowheads="1" noChangeShapeType="1" noTextEdit="1"/>
          </p:cNvSpPr>
          <p:nvPr/>
        </p:nvSpPr>
        <p:spPr bwMode="auto">
          <a:xfrm>
            <a:off x="2667000" y="2667000"/>
            <a:ext cx="3581400" cy="10668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600" kern="10"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Integers</a:t>
            </a:r>
          </a:p>
        </p:txBody>
      </p:sp>
      <p:sp>
        <p:nvSpPr>
          <p:cNvPr id="36867" name="AutoShape 3"/>
          <p:cNvSpPr>
            <a:spLocks noChangeArrowheads="1"/>
          </p:cNvSpPr>
          <p:nvPr/>
        </p:nvSpPr>
        <p:spPr bwMode="auto">
          <a:xfrm>
            <a:off x="7162800" y="2286000"/>
            <a:ext cx="1600200" cy="1066800"/>
          </a:xfrm>
          <a:prstGeom prst="cloudCallout">
            <a:avLst>
              <a:gd name="adj1" fmla="val -87500"/>
              <a:gd name="adj2" fmla="val 34671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</a:rPr>
              <a:t>+$90</a:t>
            </a:r>
          </a:p>
        </p:txBody>
      </p:sp>
      <p:sp>
        <p:nvSpPr>
          <p:cNvPr id="36868" name="AutoShape 4"/>
          <p:cNvSpPr>
            <a:spLocks noChangeArrowheads="1"/>
          </p:cNvSpPr>
          <p:nvPr/>
        </p:nvSpPr>
        <p:spPr bwMode="auto">
          <a:xfrm>
            <a:off x="6477000" y="685800"/>
            <a:ext cx="1905000" cy="1295400"/>
          </a:xfrm>
          <a:prstGeom prst="cloudCallout">
            <a:avLst>
              <a:gd name="adj1" fmla="val -90500"/>
              <a:gd name="adj2" fmla="val 94731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</a:rPr>
              <a:t>-$1.24</a:t>
            </a:r>
          </a:p>
        </p:txBody>
      </p:sp>
      <p:sp>
        <p:nvSpPr>
          <p:cNvPr id="36869" name="AutoShape 5"/>
          <p:cNvSpPr>
            <a:spLocks noChangeArrowheads="1"/>
          </p:cNvSpPr>
          <p:nvPr/>
        </p:nvSpPr>
        <p:spPr bwMode="auto">
          <a:xfrm>
            <a:off x="3200400" y="914400"/>
            <a:ext cx="1981200" cy="1143000"/>
          </a:xfrm>
          <a:prstGeom prst="cloudCallout">
            <a:avLst>
              <a:gd name="adj1" fmla="val -21153"/>
              <a:gd name="adj2" fmla="val 97361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</a:rPr>
              <a:t>-3.4</a:t>
            </a:r>
          </a:p>
        </p:txBody>
      </p:sp>
      <p:sp>
        <p:nvSpPr>
          <p:cNvPr id="36870" name="AutoShape 6"/>
          <p:cNvSpPr>
            <a:spLocks noChangeArrowheads="1"/>
          </p:cNvSpPr>
          <p:nvPr/>
        </p:nvSpPr>
        <p:spPr bwMode="auto">
          <a:xfrm>
            <a:off x="228600" y="3581400"/>
            <a:ext cx="1905000" cy="1219200"/>
          </a:xfrm>
          <a:prstGeom prst="cloudCallout">
            <a:avLst>
              <a:gd name="adj1" fmla="val 70000"/>
              <a:gd name="adj2" fmla="val -69662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</a:rPr>
              <a:t>-21</a:t>
            </a:r>
          </a:p>
        </p:txBody>
      </p:sp>
      <p:sp>
        <p:nvSpPr>
          <p:cNvPr id="36871" name="AutoShape 7"/>
          <p:cNvSpPr>
            <a:spLocks noChangeArrowheads="1"/>
          </p:cNvSpPr>
          <p:nvPr/>
        </p:nvSpPr>
        <p:spPr bwMode="auto">
          <a:xfrm>
            <a:off x="533400" y="5181600"/>
            <a:ext cx="2209800" cy="1219200"/>
          </a:xfrm>
          <a:prstGeom prst="cloudCallout">
            <a:avLst>
              <a:gd name="adj1" fmla="val 80171"/>
              <a:gd name="adj2" fmla="val -13528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</a:rPr>
              <a:t>+ 1/2</a:t>
            </a:r>
          </a:p>
        </p:txBody>
      </p:sp>
      <p:sp>
        <p:nvSpPr>
          <p:cNvPr id="36872" name="AutoShape 8"/>
          <p:cNvSpPr>
            <a:spLocks noChangeArrowheads="1"/>
          </p:cNvSpPr>
          <p:nvPr/>
        </p:nvSpPr>
        <p:spPr bwMode="auto">
          <a:xfrm>
            <a:off x="0" y="1295400"/>
            <a:ext cx="1981200" cy="1143000"/>
          </a:xfrm>
          <a:prstGeom prst="cloudCallout">
            <a:avLst>
              <a:gd name="adj1" fmla="val 78366"/>
              <a:gd name="adj2" fmla="val 80694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</a:rPr>
              <a:t>53</a:t>
            </a:r>
          </a:p>
        </p:txBody>
      </p:sp>
      <p:sp>
        <p:nvSpPr>
          <p:cNvPr id="36873" name="AutoShape 9"/>
          <p:cNvSpPr>
            <a:spLocks noChangeArrowheads="1"/>
          </p:cNvSpPr>
          <p:nvPr/>
        </p:nvSpPr>
        <p:spPr bwMode="auto">
          <a:xfrm>
            <a:off x="7239000" y="3810000"/>
            <a:ext cx="1676400" cy="1295400"/>
          </a:xfrm>
          <a:prstGeom prst="cloudCallout">
            <a:avLst>
              <a:gd name="adj1" fmla="val -119884"/>
              <a:gd name="adj2" fmla="val -22181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</a:rPr>
              <a:t>+4</a:t>
            </a:r>
          </a:p>
        </p:txBody>
      </p:sp>
      <p:sp>
        <p:nvSpPr>
          <p:cNvPr id="36874" name="AutoShape 10"/>
          <p:cNvSpPr>
            <a:spLocks noChangeArrowheads="1"/>
          </p:cNvSpPr>
          <p:nvPr/>
        </p:nvSpPr>
        <p:spPr bwMode="auto">
          <a:xfrm>
            <a:off x="5943600" y="5486400"/>
            <a:ext cx="2057400" cy="1066800"/>
          </a:xfrm>
          <a:prstGeom prst="cloudCallout">
            <a:avLst>
              <a:gd name="adj1" fmla="val -79630"/>
              <a:gd name="adj2" fmla="val -178722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</a:rPr>
              <a:t>-50%</a:t>
            </a:r>
          </a:p>
        </p:txBody>
      </p:sp>
      <p:sp>
        <p:nvSpPr>
          <p:cNvPr id="36875" name="AutoShape 11"/>
          <p:cNvSpPr>
            <a:spLocks noChangeArrowheads="1"/>
          </p:cNvSpPr>
          <p:nvPr/>
        </p:nvSpPr>
        <p:spPr bwMode="auto">
          <a:xfrm>
            <a:off x="3276600" y="5181600"/>
            <a:ext cx="2209800" cy="1219200"/>
          </a:xfrm>
          <a:prstGeom prst="cloudCallout">
            <a:avLst>
              <a:gd name="adj1" fmla="val 1722"/>
              <a:gd name="adj2" fmla="val -164972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2766411606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1600200" y="4114800"/>
            <a:ext cx="640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endParaRPr lang="en-US" altLang="en-US" sz="2400" b="1" i="1">
              <a:solidFill>
                <a:srgbClr val="0066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9300766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>
                <a:solidFill>
                  <a:schemeClr val="tx1"/>
                </a:solidFill>
                <a:latin typeface="Comic Sans MS" pitchFamily="66" charset="0"/>
              </a:rPr>
              <a:t>Integers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752600"/>
            <a:ext cx="5257800" cy="4724400"/>
          </a:xfrm>
        </p:spPr>
        <p:txBody>
          <a:bodyPr/>
          <a:lstStyle/>
          <a:p>
            <a:r>
              <a:rPr lang="en-US" altLang="en-US" sz="2400">
                <a:latin typeface="Comic Sans MS" pitchFamily="66" charset="0"/>
              </a:rPr>
              <a:t>Integers are </a:t>
            </a:r>
            <a:r>
              <a:rPr lang="en-US" altLang="en-US" sz="2400" b="1">
                <a:latin typeface="Comic Sans MS" pitchFamily="66" charset="0"/>
              </a:rPr>
              <a:t>whole numbers</a:t>
            </a:r>
            <a:r>
              <a:rPr lang="en-US" altLang="en-US" sz="2400">
                <a:latin typeface="Comic Sans MS" pitchFamily="66" charset="0"/>
              </a:rPr>
              <a:t> that describe opposite ideas in mathematics.</a:t>
            </a:r>
          </a:p>
          <a:p>
            <a:r>
              <a:rPr lang="en-US" altLang="en-US" sz="2400">
                <a:latin typeface="Comic Sans MS" pitchFamily="66" charset="0"/>
              </a:rPr>
              <a:t>Integers can either be </a:t>
            </a:r>
            <a:r>
              <a:rPr lang="en-US" altLang="en-US" sz="2400" b="1">
                <a:latin typeface="Comic Sans MS" pitchFamily="66" charset="0"/>
              </a:rPr>
              <a:t>negative</a:t>
            </a:r>
            <a:r>
              <a:rPr lang="en-US" altLang="en-US" sz="2400">
                <a:latin typeface="Comic Sans MS" pitchFamily="66" charset="0"/>
              </a:rPr>
              <a:t>(-), </a:t>
            </a:r>
            <a:r>
              <a:rPr lang="en-US" altLang="en-US" sz="2400" b="1">
                <a:latin typeface="Comic Sans MS" pitchFamily="66" charset="0"/>
              </a:rPr>
              <a:t>positive</a:t>
            </a:r>
            <a:r>
              <a:rPr lang="en-US" altLang="en-US" sz="2400">
                <a:latin typeface="Comic Sans MS" pitchFamily="66" charset="0"/>
              </a:rPr>
              <a:t>(+) or </a:t>
            </a:r>
            <a:r>
              <a:rPr lang="en-US" altLang="en-US" sz="2400" b="1">
                <a:latin typeface="Comic Sans MS" pitchFamily="66" charset="0"/>
              </a:rPr>
              <a:t>zero.</a:t>
            </a:r>
          </a:p>
          <a:p>
            <a:r>
              <a:rPr lang="en-US" altLang="en-US" sz="2400">
                <a:latin typeface="Comic Sans MS" pitchFamily="66" charset="0"/>
              </a:rPr>
              <a:t>The integer zero is neutral.  It is neither positive nor negative, but is an integer.</a:t>
            </a:r>
          </a:p>
          <a:p>
            <a:r>
              <a:rPr lang="en-US" altLang="en-US" sz="2400">
                <a:latin typeface="Comic Sans MS" pitchFamily="66" charset="0"/>
              </a:rPr>
              <a:t>Integers can be represented on a number line, which can help us understand the valve of the integer.</a:t>
            </a:r>
          </a:p>
          <a:p>
            <a:endParaRPr lang="en-US" altLang="en-US" sz="2400">
              <a:latin typeface="Comic Sans MS" pitchFamily="66" charset="0"/>
            </a:endParaRPr>
          </a:p>
        </p:txBody>
      </p:sp>
      <p:sp>
        <p:nvSpPr>
          <p:cNvPr id="30726" name="Rectangle 6"/>
          <p:cNvSpPr>
            <a:spLocks noChangeArrowheads="1"/>
          </p:cNvSpPr>
          <p:nvPr/>
        </p:nvSpPr>
        <p:spPr bwMode="auto">
          <a:xfrm>
            <a:off x="3924300" y="25812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pic>
        <p:nvPicPr>
          <p:cNvPr id="30730" name="Picture 10" descr="j0144557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248400" y="1981200"/>
            <a:ext cx="2582863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10721358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2" grpId="0" autoUpdateAnimBg="0"/>
      <p:bldP spid="30723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221162"/>
          </a:xfrm>
        </p:spPr>
        <p:txBody>
          <a:bodyPr/>
          <a:lstStyle/>
          <a:p>
            <a:r>
              <a:rPr lang="en-US" dirty="0" smtClean="0"/>
              <a:t>So… why do we need negative and positive integers?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6485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rgbClr val="FFFF00"/>
                </a:solidFill>
              </a:rPr>
              <a:t>You can use integers to describe opposite situations.  For example: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Positive Integers		</a:t>
            </a:r>
            <a:endParaRPr lang="en-US" sz="28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Depositing money in a checking account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Elevation above sea level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Any temperature above zero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Yardage gained in football</a:t>
            </a:r>
            <a:endParaRPr lang="en-US" sz="28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7412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z="2800" dirty="0" smtClean="0">
                <a:solidFill>
                  <a:srgbClr val="00FFCC"/>
                </a:solidFill>
              </a:rPr>
              <a:t>Negative Intege</a:t>
            </a:r>
            <a:r>
              <a:rPr lang="en-US" dirty="0" smtClean="0">
                <a:solidFill>
                  <a:srgbClr val="00FFCC"/>
                </a:solidFill>
              </a:rPr>
              <a:t>rs</a:t>
            </a:r>
          </a:p>
        </p:txBody>
      </p:sp>
      <p:sp>
        <p:nvSpPr>
          <p:cNvPr id="17413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z="2800" dirty="0" smtClean="0">
                <a:solidFill>
                  <a:srgbClr val="00FFCC"/>
                </a:solidFill>
              </a:rPr>
              <a:t>Withdrawing money from a checking account</a:t>
            </a:r>
          </a:p>
          <a:p>
            <a:r>
              <a:rPr lang="en-US" sz="2800" dirty="0" smtClean="0">
                <a:solidFill>
                  <a:srgbClr val="00FFCC"/>
                </a:solidFill>
              </a:rPr>
              <a:t>An elevation below sea level</a:t>
            </a:r>
          </a:p>
          <a:p>
            <a:r>
              <a:rPr lang="en-US" sz="2800" dirty="0" smtClean="0">
                <a:solidFill>
                  <a:srgbClr val="00FFCC"/>
                </a:solidFill>
              </a:rPr>
              <a:t>Below zero temperatures</a:t>
            </a:r>
          </a:p>
          <a:p>
            <a:r>
              <a:rPr lang="en-US" sz="2800" dirty="0" smtClean="0">
                <a:solidFill>
                  <a:srgbClr val="00FFCC"/>
                </a:solidFill>
              </a:rPr>
              <a:t>Yardage lost in football</a:t>
            </a:r>
          </a:p>
        </p:txBody>
      </p:sp>
    </p:spTree>
    <p:extLst>
      <p:ext uri="{BB962C8B-B14F-4D97-AF65-F5344CB8AC3E}">
        <p14:creationId xmlns:p14="http://schemas.microsoft.com/office/powerpoint/2010/main" val="734388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2000"/>
                                        <p:tgtEl>
                                          <p:spTgt spid="17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74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74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74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74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74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74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74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74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  <p:bldP spid="1741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>
                <a:solidFill>
                  <a:schemeClr val="tx1"/>
                </a:solidFill>
                <a:latin typeface="Comic Sans MS" pitchFamily="66" charset="0"/>
              </a:rPr>
              <a:t>Positive Integers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981200"/>
            <a:ext cx="4495800" cy="4114800"/>
          </a:xfrm>
        </p:spPr>
        <p:txBody>
          <a:bodyPr/>
          <a:lstStyle/>
          <a:p>
            <a:r>
              <a:rPr lang="en-US" altLang="en-US" sz="2400" dirty="0">
                <a:latin typeface="Comic Sans MS" pitchFamily="66" charset="0"/>
              </a:rPr>
              <a:t>Are to the right of zero </a:t>
            </a:r>
          </a:p>
          <a:p>
            <a:r>
              <a:rPr lang="en-US" altLang="en-US" sz="2400" dirty="0">
                <a:latin typeface="Comic Sans MS" pitchFamily="66" charset="0"/>
              </a:rPr>
              <a:t>Are valued greater than zero.</a:t>
            </a:r>
          </a:p>
          <a:p>
            <a:r>
              <a:rPr lang="en-US" altLang="en-US" sz="2400" dirty="0">
                <a:latin typeface="Comic Sans MS" pitchFamily="66" charset="0"/>
              </a:rPr>
              <a:t>Express ideas of up, a gain or a profit.</a:t>
            </a:r>
          </a:p>
          <a:p>
            <a:r>
              <a:rPr lang="en-US" altLang="en-US" sz="2400" dirty="0">
                <a:latin typeface="Comic Sans MS" pitchFamily="66" charset="0"/>
              </a:rPr>
              <a:t>The sign for a positive integer is (+), however the sign is not always needed.</a:t>
            </a:r>
          </a:p>
          <a:p>
            <a:r>
              <a:rPr lang="en-US" altLang="en-US" sz="2400" dirty="0">
                <a:latin typeface="Comic Sans MS" pitchFamily="66" charset="0"/>
              </a:rPr>
              <a:t>Meaning +3 is the same value as 3.</a:t>
            </a:r>
          </a:p>
          <a:p>
            <a:endParaRPr lang="en-US" altLang="en-US" sz="2400" dirty="0">
              <a:latin typeface="Comic Sans MS" pitchFamily="66" charset="0"/>
            </a:endParaRPr>
          </a:p>
        </p:txBody>
      </p:sp>
      <p:sp>
        <p:nvSpPr>
          <p:cNvPr id="33798" name="Rectangle 6"/>
          <p:cNvSpPr>
            <a:spLocks noChangeArrowheads="1"/>
          </p:cNvSpPr>
          <p:nvPr/>
        </p:nvSpPr>
        <p:spPr bwMode="auto">
          <a:xfrm>
            <a:off x="3424238" y="1600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pic>
        <p:nvPicPr>
          <p:cNvPr id="33805" name="Picture 13" descr="http://www.augustasports.com/images/headlines/111698/unc_kansas_bball.jpg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1752600"/>
            <a:ext cx="30861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26854576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38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38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4" grpId="0" autoUpdateAnimBg="0"/>
      <p:bldP spid="33795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>
                <a:solidFill>
                  <a:schemeClr val="tx1"/>
                </a:solidFill>
                <a:latin typeface="Comic Sans MS" pitchFamily="66" charset="0"/>
              </a:rPr>
              <a:t>Negative Integers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981200"/>
            <a:ext cx="4495800" cy="4114800"/>
          </a:xfrm>
        </p:spPr>
        <p:txBody>
          <a:bodyPr/>
          <a:lstStyle/>
          <a:p>
            <a:r>
              <a:rPr lang="en-US" altLang="en-US" sz="2800">
                <a:latin typeface="Comic Sans MS" pitchFamily="66" charset="0"/>
              </a:rPr>
              <a:t>Are to the left of zero </a:t>
            </a:r>
          </a:p>
          <a:p>
            <a:r>
              <a:rPr lang="en-US" altLang="en-US" sz="2800">
                <a:latin typeface="Comic Sans MS" pitchFamily="66" charset="0"/>
              </a:rPr>
              <a:t>Are valued less than zero.</a:t>
            </a:r>
          </a:p>
          <a:p>
            <a:r>
              <a:rPr lang="en-US" altLang="en-US" sz="2800">
                <a:latin typeface="Comic Sans MS" pitchFamily="66" charset="0"/>
              </a:rPr>
              <a:t>Express ideas of down or a lose.</a:t>
            </a:r>
          </a:p>
          <a:p>
            <a:r>
              <a:rPr lang="en-US" altLang="en-US" sz="2800">
                <a:latin typeface="Comic Sans MS" pitchFamily="66" charset="0"/>
              </a:rPr>
              <a:t>The sign for a negative integer is (-). This sign is </a:t>
            </a:r>
            <a:r>
              <a:rPr lang="en-US" altLang="en-US" sz="2800" b="1">
                <a:latin typeface="Comic Sans MS" pitchFamily="66" charset="0"/>
              </a:rPr>
              <a:t>always</a:t>
            </a:r>
            <a:r>
              <a:rPr lang="en-US" altLang="en-US" sz="2800">
                <a:latin typeface="Comic Sans MS" pitchFamily="66" charset="0"/>
              </a:rPr>
              <a:t> needed.</a:t>
            </a:r>
          </a:p>
          <a:p>
            <a:endParaRPr lang="en-US" altLang="en-US" sz="2800">
              <a:latin typeface="Comic Sans MS" pitchFamily="66" charset="0"/>
            </a:endParaRPr>
          </a:p>
          <a:p>
            <a:endParaRPr lang="en-US" altLang="en-US" sz="2800">
              <a:latin typeface="Comic Sans MS" pitchFamily="66" charset="0"/>
            </a:endParaRPr>
          </a:p>
        </p:txBody>
      </p:sp>
      <p:sp>
        <p:nvSpPr>
          <p:cNvPr id="34822" name="Rectangle 6"/>
          <p:cNvSpPr>
            <a:spLocks noChangeArrowheads="1"/>
          </p:cNvSpPr>
          <p:nvPr/>
        </p:nvSpPr>
        <p:spPr bwMode="auto">
          <a:xfrm>
            <a:off x="3143250" y="15240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pic>
        <p:nvPicPr>
          <p:cNvPr id="34825" name="Picture 9" descr="c:\Program Files\Microsoft Office\Clipart\Pub60Cor\sl00298_.wmf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029200" y="2057400"/>
            <a:ext cx="3810000" cy="3624263"/>
          </a:xfrm>
          <a:ln/>
        </p:spPr>
      </p:pic>
    </p:spTree>
    <p:extLst>
      <p:ext uri="{BB962C8B-B14F-4D97-AF65-F5344CB8AC3E}">
        <p14:creationId xmlns:p14="http://schemas.microsoft.com/office/powerpoint/2010/main" val="671615675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" grpId="0" autoUpdateAnimBg="0"/>
      <p:bldP spid="34819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102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24" y="0"/>
            <a:ext cx="9144000" cy="687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195" name="AutoShape 1027"/>
          <p:cNvSpPr>
            <a:spLocks noChangeArrowheads="1"/>
          </p:cNvSpPr>
          <p:nvPr/>
        </p:nvSpPr>
        <p:spPr bwMode="auto">
          <a:xfrm>
            <a:off x="82062" y="4947138"/>
            <a:ext cx="3505200" cy="1447800"/>
          </a:xfrm>
          <a:prstGeom prst="wedgeRoundRectCallout">
            <a:avLst>
              <a:gd name="adj1" fmla="val 19023"/>
              <a:gd name="adj2" fmla="val -81690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solidFill>
                  <a:srgbClr val="000000"/>
                </a:solidFill>
                <a:latin typeface="Comic Sans MS" pitchFamily="66" charset="0"/>
              </a:rPr>
              <a:t>Negative integers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solidFill>
                  <a:srgbClr val="000000"/>
                </a:solidFill>
                <a:latin typeface="Comic Sans MS" pitchFamily="66" charset="0"/>
              </a:rPr>
              <a:t> are valued less than zero, and are always to the left of zero.</a:t>
            </a:r>
          </a:p>
        </p:txBody>
      </p:sp>
      <p:sp>
        <p:nvSpPr>
          <p:cNvPr id="8201" name="AutoShape 1033"/>
          <p:cNvSpPr>
            <a:spLocks noChangeArrowheads="1"/>
          </p:cNvSpPr>
          <p:nvPr/>
        </p:nvSpPr>
        <p:spPr bwMode="auto">
          <a:xfrm>
            <a:off x="2895600" y="2971800"/>
            <a:ext cx="2971800" cy="609600"/>
          </a:xfrm>
          <a:prstGeom prst="wedgeRoundRectCallout">
            <a:avLst>
              <a:gd name="adj1" fmla="val -319"/>
              <a:gd name="adj2" fmla="val 98176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srgbClr val="000000"/>
                </a:solidFill>
                <a:latin typeface="Comic Sans MS" pitchFamily="66" charset="0"/>
              </a:rPr>
              <a:t>Zero is neither positive or negative</a:t>
            </a:r>
          </a:p>
        </p:txBody>
      </p:sp>
      <p:sp>
        <p:nvSpPr>
          <p:cNvPr id="8202" name="AutoShape 1034"/>
          <p:cNvSpPr>
            <a:spLocks noChangeArrowheads="1"/>
          </p:cNvSpPr>
          <p:nvPr/>
        </p:nvSpPr>
        <p:spPr bwMode="auto">
          <a:xfrm>
            <a:off x="5562600" y="4876800"/>
            <a:ext cx="3429000" cy="1447800"/>
          </a:xfrm>
          <a:prstGeom prst="wedgeRoundRectCallout">
            <a:avLst>
              <a:gd name="adj1" fmla="val -17222"/>
              <a:gd name="adj2" fmla="val -81032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solidFill>
                  <a:srgbClr val="000000"/>
                </a:solidFill>
                <a:latin typeface="Comic Sans MS" pitchFamily="66" charset="0"/>
              </a:rPr>
              <a:t>Positive integers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dirty="0">
                <a:solidFill>
                  <a:srgbClr val="000000"/>
                </a:solidFill>
                <a:latin typeface="Comic Sans MS" pitchFamily="66" charset="0"/>
              </a:rPr>
              <a:t>are valued more than zero, and are always to the right of zero.</a:t>
            </a:r>
          </a:p>
        </p:txBody>
      </p:sp>
    </p:spTree>
    <p:extLst>
      <p:ext uri="{BB962C8B-B14F-4D97-AF65-F5344CB8AC3E}">
        <p14:creationId xmlns:p14="http://schemas.microsoft.com/office/powerpoint/2010/main" val="1766541012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animBg="1" autoUpdateAnimBg="0"/>
      <p:bldP spid="8201" grpId="0" animBg="1" autoUpdateAnimBg="0"/>
      <p:bldP spid="8202" grpId="0" animBg="1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52156957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35119402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66800" y="457200"/>
            <a:ext cx="7010400" cy="5715000"/>
          </a:xfrm>
        </p:spPr>
        <p:txBody>
          <a:bodyPr/>
          <a:lstStyle/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www.youtube.com/watch?v=m94WTZP14SA</a:t>
            </a:r>
            <a:endParaRPr lang="en-US" dirty="0" smtClean="0"/>
          </a:p>
          <a:p>
            <a:endParaRPr lang="en-US" dirty="0"/>
          </a:p>
          <a:p>
            <a:r>
              <a:rPr lang="en-US" b="1" dirty="0"/>
              <a:t>Colin </a:t>
            </a:r>
            <a:r>
              <a:rPr lang="en-US" b="1" dirty="0" err="1"/>
              <a:t>Dodds</a:t>
            </a:r>
            <a:r>
              <a:rPr lang="en-US" b="1" dirty="0"/>
              <a:t> - Number Types (Math Song)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533087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7168298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48211707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82199197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Oval 2"/>
          <p:cNvSpPr>
            <a:spLocks noChangeArrowheads="1"/>
          </p:cNvSpPr>
          <p:nvPr/>
        </p:nvSpPr>
        <p:spPr bwMode="auto">
          <a:xfrm>
            <a:off x="2057400" y="2362200"/>
            <a:ext cx="914400" cy="914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37891" name="Oval 3"/>
          <p:cNvSpPr>
            <a:spLocks noChangeArrowheads="1"/>
          </p:cNvSpPr>
          <p:nvPr/>
        </p:nvSpPr>
        <p:spPr bwMode="auto">
          <a:xfrm>
            <a:off x="2133600" y="4038600"/>
            <a:ext cx="914400" cy="9144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37892" name="Oval 4"/>
          <p:cNvSpPr>
            <a:spLocks noChangeArrowheads="1"/>
          </p:cNvSpPr>
          <p:nvPr/>
        </p:nvSpPr>
        <p:spPr bwMode="auto">
          <a:xfrm>
            <a:off x="3429000" y="2057400"/>
            <a:ext cx="914400" cy="914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37893" name="Oval 5"/>
          <p:cNvSpPr>
            <a:spLocks noChangeArrowheads="1"/>
          </p:cNvSpPr>
          <p:nvPr/>
        </p:nvSpPr>
        <p:spPr bwMode="auto">
          <a:xfrm>
            <a:off x="4267200" y="3657600"/>
            <a:ext cx="914400" cy="9144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37894" name="Oval 6"/>
          <p:cNvSpPr>
            <a:spLocks noChangeArrowheads="1"/>
          </p:cNvSpPr>
          <p:nvPr/>
        </p:nvSpPr>
        <p:spPr bwMode="auto">
          <a:xfrm>
            <a:off x="5029200" y="2362200"/>
            <a:ext cx="914400" cy="9144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37897" name="Cloud"/>
          <p:cNvSpPr>
            <a:spLocks noChangeAspect="1" noEditPoints="1" noChangeArrowheads="1"/>
          </p:cNvSpPr>
          <p:nvPr/>
        </p:nvSpPr>
        <p:spPr bwMode="auto">
          <a:xfrm>
            <a:off x="6629400" y="4114800"/>
            <a:ext cx="1981200" cy="1327150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FFBE7D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4000">
                <a:solidFill>
                  <a:srgbClr val="000000"/>
                </a:solidFill>
              </a:rPr>
              <a:t>- 1</a:t>
            </a:r>
          </a:p>
        </p:txBody>
      </p:sp>
      <p:sp>
        <p:nvSpPr>
          <p:cNvPr id="37898" name="WordArt 10"/>
          <p:cNvSpPr>
            <a:spLocks noChangeArrowheads="1" noChangeShapeType="1" noTextEdit="1"/>
          </p:cNvSpPr>
          <p:nvPr/>
        </p:nvSpPr>
        <p:spPr bwMode="auto">
          <a:xfrm>
            <a:off x="1524000" y="533400"/>
            <a:ext cx="6248400" cy="13716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/>
                  </a:outerShdw>
                </a:effectLst>
                <a:latin typeface="Impact"/>
              </a:rPr>
              <a:t>Representing Integers</a:t>
            </a:r>
          </a:p>
        </p:txBody>
      </p:sp>
    </p:spTree>
    <p:extLst>
      <p:ext uri="{BB962C8B-B14F-4D97-AF65-F5344CB8AC3E}">
        <p14:creationId xmlns:p14="http://schemas.microsoft.com/office/powerpoint/2010/main" val="2247481745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8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8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78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78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78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78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78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78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78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78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78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78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78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78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0" grpId="0" animBg="1"/>
      <p:bldP spid="37891" grpId="0" animBg="1"/>
      <p:bldP spid="37892" grpId="0" animBg="1"/>
      <p:bldP spid="37893" grpId="0" animBg="1"/>
      <p:bldP spid="37894" grpId="0" animBg="1"/>
      <p:bldP spid="37897" grpId="0" animBg="1" autoUpdateAnimBg="0"/>
      <p:bldP spid="37898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Oval 2"/>
          <p:cNvSpPr>
            <a:spLocks noChangeArrowheads="1"/>
          </p:cNvSpPr>
          <p:nvPr/>
        </p:nvSpPr>
        <p:spPr bwMode="auto">
          <a:xfrm>
            <a:off x="2057400" y="2362200"/>
            <a:ext cx="914400" cy="9144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38915" name="Oval 3"/>
          <p:cNvSpPr>
            <a:spLocks noChangeArrowheads="1"/>
          </p:cNvSpPr>
          <p:nvPr/>
        </p:nvSpPr>
        <p:spPr bwMode="auto">
          <a:xfrm>
            <a:off x="1752600" y="4495800"/>
            <a:ext cx="914400" cy="9144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38916" name="Oval 4"/>
          <p:cNvSpPr>
            <a:spLocks noChangeArrowheads="1"/>
          </p:cNvSpPr>
          <p:nvPr/>
        </p:nvSpPr>
        <p:spPr bwMode="auto">
          <a:xfrm>
            <a:off x="3429000" y="1143000"/>
            <a:ext cx="914400" cy="914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38917" name="Oval 5"/>
          <p:cNvSpPr>
            <a:spLocks noChangeArrowheads="1"/>
          </p:cNvSpPr>
          <p:nvPr/>
        </p:nvSpPr>
        <p:spPr bwMode="auto">
          <a:xfrm>
            <a:off x="5105400" y="4495800"/>
            <a:ext cx="914400" cy="9144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38918" name="Oval 6"/>
          <p:cNvSpPr>
            <a:spLocks noChangeArrowheads="1"/>
          </p:cNvSpPr>
          <p:nvPr/>
        </p:nvSpPr>
        <p:spPr bwMode="auto">
          <a:xfrm>
            <a:off x="5181600" y="1676400"/>
            <a:ext cx="914400" cy="9144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38919" name="Cloud"/>
          <p:cNvSpPr>
            <a:spLocks noChangeAspect="1" noEditPoints="1" noChangeArrowheads="1"/>
          </p:cNvSpPr>
          <p:nvPr/>
        </p:nvSpPr>
        <p:spPr bwMode="auto">
          <a:xfrm>
            <a:off x="6629400" y="2895600"/>
            <a:ext cx="2209800" cy="1328738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FFBE7D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4000">
                <a:solidFill>
                  <a:srgbClr val="000000"/>
                </a:solidFill>
              </a:rPr>
              <a:t>- 4</a:t>
            </a:r>
          </a:p>
        </p:txBody>
      </p:sp>
      <p:sp>
        <p:nvSpPr>
          <p:cNvPr id="38920" name="Oval 8"/>
          <p:cNvSpPr>
            <a:spLocks noChangeArrowheads="1"/>
          </p:cNvSpPr>
          <p:nvPr/>
        </p:nvSpPr>
        <p:spPr bwMode="auto">
          <a:xfrm>
            <a:off x="685800" y="3657600"/>
            <a:ext cx="914400" cy="9144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9860027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89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89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9" grpId="0" animBg="1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Oval 2"/>
          <p:cNvSpPr>
            <a:spLocks noChangeArrowheads="1"/>
          </p:cNvSpPr>
          <p:nvPr/>
        </p:nvSpPr>
        <p:spPr bwMode="auto">
          <a:xfrm>
            <a:off x="2057400" y="2362200"/>
            <a:ext cx="914400" cy="9144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39939" name="Oval 3"/>
          <p:cNvSpPr>
            <a:spLocks noChangeArrowheads="1"/>
          </p:cNvSpPr>
          <p:nvPr/>
        </p:nvSpPr>
        <p:spPr bwMode="auto">
          <a:xfrm>
            <a:off x="1752600" y="4495800"/>
            <a:ext cx="914400" cy="9144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39940" name="Oval 4"/>
          <p:cNvSpPr>
            <a:spLocks noChangeArrowheads="1"/>
          </p:cNvSpPr>
          <p:nvPr/>
        </p:nvSpPr>
        <p:spPr bwMode="auto">
          <a:xfrm>
            <a:off x="3429000" y="1143000"/>
            <a:ext cx="914400" cy="914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39941" name="Oval 5"/>
          <p:cNvSpPr>
            <a:spLocks noChangeArrowheads="1"/>
          </p:cNvSpPr>
          <p:nvPr/>
        </p:nvSpPr>
        <p:spPr bwMode="auto">
          <a:xfrm>
            <a:off x="3810000" y="4038600"/>
            <a:ext cx="914400" cy="914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39942" name="Oval 6"/>
          <p:cNvSpPr>
            <a:spLocks noChangeArrowheads="1"/>
          </p:cNvSpPr>
          <p:nvPr/>
        </p:nvSpPr>
        <p:spPr bwMode="auto">
          <a:xfrm>
            <a:off x="5181600" y="1676400"/>
            <a:ext cx="914400" cy="914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39943" name="Oval 7"/>
          <p:cNvSpPr>
            <a:spLocks noChangeArrowheads="1"/>
          </p:cNvSpPr>
          <p:nvPr/>
        </p:nvSpPr>
        <p:spPr bwMode="auto">
          <a:xfrm>
            <a:off x="990600" y="1752600"/>
            <a:ext cx="914400" cy="914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39944" name="Oval 8"/>
          <p:cNvSpPr>
            <a:spLocks noChangeArrowheads="1"/>
          </p:cNvSpPr>
          <p:nvPr/>
        </p:nvSpPr>
        <p:spPr bwMode="auto">
          <a:xfrm>
            <a:off x="4800600" y="3048000"/>
            <a:ext cx="914400" cy="914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39945" name="Cloud"/>
          <p:cNvSpPr>
            <a:spLocks noChangeAspect="1" noEditPoints="1" noChangeArrowheads="1"/>
          </p:cNvSpPr>
          <p:nvPr/>
        </p:nvSpPr>
        <p:spPr bwMode="auto">
          <a:xfrm>
            <a:off x="6248400" y="4114800"/>
            <a:ext cx="2362200" cy="1582738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FFBE7D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 sz="2400">
              <a:solidFill>
                <a:srgbClr val="000000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4000">
                <a:solidFill>
                  <a:srgbClr val="000000"/>
                </a:solidFill>
              </a:rPr>
              <a:t>+ 3</a:t>
            </a:r>
          </a:p>
        </p:txBody>
      </p:sp>
    </p:spTree>
    <p:extLst>
      <p:ext uri="{BB962C8B-B14F-4D97-AF65-F5344CB8AC3E}">
        <p14:creationId xmlns:p14="http://schemas.microsoft.com/office/powerpoint/2010/main" val="1011124911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99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99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45" grpId="0" animBg="1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Oval 2"/>
          <p:cNvSpPr>
            <a:spLocks noChangeArrowheads="1"/>
          </p:cNvSpPr>
          <p:nvPr/>
        </p:nvSpPr>
        <p:spPr bwMode="auto">
          <a:xfrm>
            <a:off x="2057400" y="2362200"/>
            <a:ext cx="914400" cy="914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0963" name="Oval 3"/>
          <p:cNvSpPr>
            <a:spLocks noChangeArrowheads="1"/>
          </p:cNvSpPr>
          <p:nvPr/>
        </p:nvSpPr>
        <p:spPr bwMode="auto">
          <a:xfrm>
            <a:off x="1752600" y="4495800"/>
            <a:ext cx="914400" cy="9144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0964" name="Oval 4"/>
          <p:cNvSpPr>
            <a:spLocks noChangeArrowheads="1"/>
          </p:cNvSpPr>
          <p:nvPr/>
        </p:nvSpPr>
        <p:spPr bwMode="auto">
          <a:xfrm>
            <a:off x="3429000" y="1143000"/>
            <a:ext cx="914400" cy="914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0965" name="Oval 5"/>
          <p:cNvSpPr>
            <a:spLocks noChangeArrowheads="1"/>
          </p:cNvSpPr>
          <p:nvPr/>
        </p:nvSpPr>
        <p:spPr bwMode="auto">
          <a:xfrm>
            <a:off x="4038600" y="4648200"/>
            <a:ext cx="914400" cy="9144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0966" name="Oval 6"/>
          <p:cNvSpPr>
            <a:spLocks noChangeArrowheads="1"/>
          </p:cNvSpPr>
          <p:nvPr/>
        </p:nvSpPr>
        <p:spPr bwMode="auto">
          <a:xfrm>
            <a:off x="5181600" y="1676400"/>
            <a:ext cx="914400" cy="9144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0967" name="Oval 7"/>
          <p:cNvSpPr>
            <a:spLocks noChangeArrowheads="1"/>
          </p:cNvSpPr>
          <p:nvPr/>
        </p:nvSpPr>
        <p:spPr bwMode="auto">
          <a:xfrm>
            <a:off x="3276600" y="3429000"/>
            <a:ext cx="914400" cy="9144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0968" name="Oval 8"/>
          <p:cNvSpPr>
            <a:spLocks noChangeArrowheads="1"/>
          </p:cNvSpPr>
          <p:nvPr/>
        </p:nvSpPr>
        <p:spPr bwMode="auto">
          <a:xfrm>
            <a:off x="4953000" y="2819400"/>
            <a:ext cx="914400" cy="9144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0969" name="Oval 9"/>
          <p:cNvSpPr>
            <a:spLocks noChangeArrowheads="1"/>
          </p:cNvSpPr>
          <p:nvPr/>
        </p:nvSpPr>
        <p:spPr bwMode="auto">
          <a:xfrm>
            <a:off x="838200" y="3200400"/>
            <a:ext cx="914400" cy="9144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0970" name="Cloud"/>
          <p:cNvSpPr>
            <a:spLocks noChangeAspect="1" noEditPoints="1" noChangeArrowheads="1"/>
          </p:cNvSpPr>
          <p:nvPr/>
        </p:nvSpPr>
        <p:spPr bwMode="auto">
          <a:xfrm>
            <a:off x="6553200" y="3657600"/>
            <a:ext cx="2362200" cy="1582738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FFBE7D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4000">
                <a:solidFill>
                  <a:srgbClr val="000000"/>
                </a:solidFill>
              </a:rPr>
              <a:t>- 3</a:t>
            </a:r>
          </a:p>
        </p:txBody>
      </p:sp>
      <p:sp>
        <p:nvSpPr>
          <p:cNvPr id="40971" name="Oval 11"/>
          <p:cNvSpPr>
            <a:spLocks noChangeArrowheads="1"/>
          </p:cNvSpPr>
          <p:nvPr/>
        </p:nvSpPr>
        <p:spPr bwMode="auto">
          <a:xfrm>
            <a:off x="1524000" y="1371600"/>
            <a:ext cx="914400" cy="914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757654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70" grpId="0" animBg="1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Oval 1026"/>
          <p:cNvSpPr>
            <a:spLocks noChangeArrowheads="1"/>
          </p:cNvSpPr>
          <p:nvPr/>
        </p:nvSpPr>
        <p:spPr bwMode="auto">
          <a:xfrm>
            <a:off x="2057400" y="2362200"/>
            <a:ext cx="914400" cy="914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4035" name="Oval 1027"/>
          <p:cNvSpPr>
            <a:spLocks noChangeArrowheads="1"/>
          </p:cNvSpPr>
          <p:nvPr/>
        </p:nvSpPr>
        <p:spPr bwMode="auto">
          <a:xfrm>
            <a:off x="1752600" y="4495800"/>
            <a:ext cx="914400" cy="914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4036" name="Oval 1028"/>
          <p:cNvSpPr>
            <a:spLocks noChangeArrowheads="1"/>
          </p:cNvSpPr>
          <p:nvPr/>
        </p:nvSpPr>
        <p:spPr bwMode="auto">
          <a:xfrm>
            <a:off x="3429000" y="1143000"/>
            <a:ext cx="914400" cy="914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4038" name="Oval 1030"/>
          <p:cNvSpPr>
            <a:spLocks noChangeArrowheads="1"/>
          </p:cNvSpPr>
          <p:nvPr/>
        </p:nvSpPr>
        <p:spPr bwMode="auto">
          <a:xfrm>
            <a:off x="5181600" y="1676400"/>
            <a:ext cx="914400" cy="9144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4040" name="Oval 1032"/>
          <p:cNvSpPr>
            <a:spLocks noChangeArrowheads="1"/>
          </p:cNvSpPr>
          <p:nvPr/>
        </p:nvSpPr>
        <p:spPr bwMode="auto">
          <a:xfrm>
            <a:off x="4953000" y="2819400"/>
            <a:ext cx="914400" cy="9144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4041" name="Oval 1033"/>
          <p:cNvSpPr>
            <a:spLocks noChangeArrowheads="1"/>
          </p:cNvSpPr>
          <p:nvPr/>
        </p:nvSpPr>
        <p:spPr bwMode="auto">
          <a:xfrm>
            <a:off x="838200" y="3200400"/>
            <a:ext cx="914400" cy="914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4042" name="Cloud"/>
          <p:cNvSpPr>
            <a:spLocks noChangeAspect="1" noEditPoints="1" noChangeArrowheads="1"/>
          </p:cNvSpPr>
          <p:nvPr/>
        </p:nvSpPr>
        <p:spPr bwMode="auto">
          <a:xfrm>
            <a:off x="6400800" y="4114800"/>
            <a:ext cx="2209800" cy="1481138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FFBE7D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4000">
                <a:solidFill>
                  <a:srgbClr val="000000"/>
                </a:solidFill>
              </a:rPr>
              <a:t> + 2</a:t>
            </a:r>
          </a:p>
        </p:txBody>
      </p:sp>
    </p:spTree>
    <p:extLst>
      <p:ext uri="{BB962C8B-B14F-4D97-AF65-F5344CB8AC3E}">
        <p14:creationId xmlns:p14="http://schemas.microsoft.com/office/powerpoint/2010/main" val="1790758937"/>
      </p:ext>
    </p:extLst>
  </p:cSld>
  <p:clrMapOvr>
    <a:masterClrMapping/>
  </p:clrMapOvr>
  <p:transition>
    <p:zoom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Oval 2050"/>
          <p:cNvSpPr>
            <a:spLocks noChangeArrowheads="1"/>
          </p:cNvSpPr>
          <p:nvPr/>
        </p:nvSpPr>
        <p:spPr bwMode="auto">
          <a:xfrm>
            <a:off x="2057400" y="2362200"/>
            <a:ext cx="914400" cy="914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5059" name="Oval 2051"/>
          <p:cNvSpPr>
            <a:spLocks noChangeArrowheads="1"/>
          </p:cNvSpPr>
          <p:nvPr/>
        </p:nvSpPr>
        <p:spPr bwMode="auto">
          <a:xfrm>
            <a:off x="1752600" y="4495800"/>
            <a:ext cx="914400" cy="914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5060" name="Oval 2052"/>
          <p:cNvSpPr>
            <a:spLocks noChangeArrowheads="1"/>
          </p:cNvSpPr>
          <p:nvPr/>
        </p:nvSpPr>
        <p:spPr bwMode="auto">
          <a:xfrm>
            <a:off x="3429000" y="1143000"/>
            <a:ext cx="914400" cy="914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5061" name="Oval 2053"/>
          <p:cNvSpPr>
            <a:spLocks noChangeArrowheads="1"/>
          </p:cNvSpPr>
          <p:nvPr/>
        </p:nvSpPr>
        <p:spPr bwMode="auto">
          <a:xfrm>
            <a:off x="5181600" y="1676400"/>
            <a:ext cx="914400" cy="9144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5064" name="Cloud"/>
          <p:cNvSpPr>
            <a:spLocks noChangeAspect="1" noEditPoints="1" noChangeArrowheads="1"/>
          </p:cNvSpPr>
          <p:nvPr/>
        </p:nvSpPr>
        <p:spPr bwMode="auto">
          <a:xfrm>
            <a:off x="6400800" y="4114800"/>
            <a:ext cx="2209800" cy="1481138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FFBE7D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4000">
                <a:solidFill>
                  <a:srgbClr val="000000"/>
                </a:solidFill>
              </a:rPr>
              <a:t> + 2</a:t>
            </a:r>
          </a:p>
        </p:txBody>
      </p:sp>
    </p:spTree>
    <p:extLst>
      <p:ext uri="{BB962C8B-B14F-4D97-AF65-F5344CB8AC3E}">
        <p14:creationId xmlns:p14="http://schemas.microsoft.com/office/powerpoint/2010/main" val="3060640650"/>
      </p:ext>
    </p:extLst>
  </p:cSld>
  <p:clrMapOvr>
    <a:masterClrMapping/>
  </p:clrMapOvr>
  <p:transition>
    <p:zoom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Oval 2"/>
          <p:cNvSpPr>
            <a:spLocks noChangeArrowheads="1"/>
          </p:cNvSpPr>
          <p:nvPr/>
        </p:nvSpPr>
        <p:spPr bwMode="auto">
          <a:xfrm>
            <a:off x="2057400" y="2362200"/>
            <a:ext cx="914400" cy="914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6083" name="Oval 3"/>
          <p:cNvSpPr>
            <a:spLocks noChangeArrowheads="1"/>
          </p:cNvSpPr>
          <p:nvPr/>
        </p:nvSpPr>
        <p:spPr bwMode="auto">
          <a:xfrm>
            <a:off x="1752600" y="4495800"/>
            <a:ext cx="914400" cy="914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6084" name="Oval 4"/>
          <p:cNvSpPr>
            <a:spLocks noChangeArrowheads="1"/>
          </p:cNvSpPr>
          <p:nvPr/>
        </p:nvSpPr>
        <p:spPr bwMode="auto">
          <a:xfrm>
            <a:off x="3429000" y="1143000"/>
            <a:ext cx="914400" cy="914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6085" name="Oval 5"/>
          <p:cNvSpPr>
            <a:spLocks noChangeArrowheads="1"/>
          </p:cNvSpPr>
          <p:nvPr/>
        </p:nvSpPr>
        <p:spPr bwMode="auto">
          <a:xfrm>
            <a:off x="5181600" y="1676400"/>
            <a:ext cx="914400" cy="9144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6086" name="Cloud"/>
          <p:cNvSpPr>
            <a:spLocks noChangeAspect="1" noEditPoints="1" noChangeArrowheads="1"/>
          </p:cNvSpPr>
          <p:nvPr/>
        </p:nvSpPr>
        <p:spPr bwMode="auto">
          <a:xfrm>
            <a:off x="6400800" y="4114800"/>
            <a:ext cx="2209800" cy="1481138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FFBE7D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4000">
                <a:solidFill>
                  <a:srgbClr val="000000"/>
                </a:solidFill>
              </a:rPr>
              <a:t> + 2</a:t>
            </a:r>
          </a:p>
        </p:txBody>
      </p:sp>
      <p:sp>
        <p:nvSpPr>
          <p:cNvPr id="46087" name="Oval 7"/>
          <p:cNvSpPr>
            <a:spLocks noChangeArrowheads="1"/>
          </p:cNvSpPr>
          <p:nvPr/>
        </p:nvSpPr>
        <p:spPr bwMode="auto">
          <a:xfrm>
            <a:off x="4953000" y="2819400"/>
            <a:ext cx="914400" cy="9144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6088" name="Oval 8"/>
          <p:cNvSpPr>
            <a:spLocks noChangeArrowheads="1"/>
          </p:cNvSpPr>
          <p:nvPr/>
        </p:nvSpPr>
        <p:spPr bwMode="auto">
          <a:xfrm>
            <a:off x="4419600" y="4419600"/>
            <a:ext cx="914400" cy="914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6089" name="Oval 9"/>
          <p:cNvSpPr>
            <a:spLocks noChangeArrowheads="1"/>
          </p:cNvSpPr>
          <p:nvPr/>
        </p:nvSpPr>
        <p:spPr bwMode="auto">
          <a:xfrm>
            <a:off x="3352800" y="3810000"/>
            <a:ext cx="914400" cy="9144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6090" name="Oval 10"/>
          <p:cNvSpPr>
            <a:spLocks noChangeArrowheads="1"/>
          </p:cNvSpPr>
          <p:nvPr/>
        </p:nvSpPr>
        <p:spPr bwMode="auto">
          <a:xfrm>
            <a:off x="3733800" y="2590800"/>
            <a:ext cx="914400" cy="914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0607412"/>
      </p:ext>
    </p:extLst>
  </p:cSld>
  <p:clrMapOvr>
    <a:masterClrMapping/>
  </p:clrMapOvr>
  <p:transition>
    <p:zo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Placeholder 7"/>
          <p:cNvPicPr>
            <a:picLocks noGrp="1" noChangeAspect="1"/>
          </p:cNvPicPr>
          <p:nvPr>
            <p:ph type="pic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-228600" y="-228600"/>
            <a:ext cx="9372600" cy="7086600"/>
          </a:xfrm>
        </p:spPr>
      </p:pic>
    </p:spTree>
    <p:extLst>
      <p:ext uri="{BB962C8B-B14F-4D97-AF65-F5344CB8AC3E}">
        <p14:creationId xmlns:p14="http://schemas.microsoft.com/office/powerpoint/2010/main" val="3593558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8" name="Oval 4"/>
          <p:cNvSpPr>
            <a:spLocks noChangeArrowheads="1"/>
          </p:cNvSpPr>
          <p:nvPr/>
        </p:nvSpPr>
        <p:spPr bwMode="auto">
          <a:xfrm>
            <a:off x="3429000" y="1143000"/>
            <a:ext cx="914400" cy="914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47110" name="Cloud"/>
          <p:cNvSpPr>
            <a:spLocks noChangeAspect="1" noEditPoints="1" noChangeArrowheads="1"/>
          </p:cNvSpPr>
          <p:nvPr/>
        </p:nvSpPr>
        <p:spPr bwMode="auto">
          <a:xfrm>
            <a:off x="6400800" y="4114800"/>
            <a:ext cx="2209800" cy="1481138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FFBE7D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4000">
                <a:solidFill>
                  <a:srgbClr val="000000"/>
                </a:solidFill>
              </a:rPr>
              <a:t> + 2</a:t>
            </a:r>
          </a:p>
        </p:txBody>
      </p:sp>
      <p:sp>
        <p:nvSpPr>
          <p:cNvPr id="47114" name="Oval 10"/>
          <p:cNvSpPr>
            <a:spLocks noChangeArrowheads="1"/>
          </p:cNvSpPr>
          <p:nvPr/>
        </p:nvSpPr>
        <p:spPr bwMode="auto">
          <a:xfrm>
            <a:off x="3733800" y="2590800"/>
            <a:ext cx="914400" cy="914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2697573"/>
      </p:ext>
    </p:extLst>
  </p:cSld>
  <p:clrMapOvr>
    <a:masterClrMapping/>
  </p:clrMapOvr>
  <p:transition>
    <p:zoom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chemeClr val="tx1"/>
                </a:solidFill>
                <a:latin typeface="Comic Sans MS" pitchFamily="66" charset="0"/>
              </a:rPr>
              <a:t>Representing Integers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- 4 using 6 </a:t>
            </a:r>
            <a:r>
              <a:rPr lang="en-US" altLang="en-US" dirty="0" smtClean="0"/>
              <a:t>dots</a:t>
            </a:r>
            <a:endParaRPr lang="en-US" altLang="en-US" dirty="0"/>
          </a:p>
          <a:p>
            <a:r>
              <a:rPr lang="en-US" altLang="en-US" dirty="0"/>
              <a:t>+ 2 using 6 </a:t>
            </a:r>
            <a:r>
              <a:rPr lang="en-US" altLang="en-US" dirty="0" smtClean="0"/>
              <a:t>dots</a:t>
            </a:r>
            <a:endParaRPr lang="en-US" altLang="en-US" dirty="0"/>
          </a:p>
          <a:p>
            <a:r>
              <a:rPr lang="en-US" altLang="en-US" dirty="0"/>
              <a:t>0 using 6 </a:t>
            </a:r>
            <a:r>
              <a:rPr lang="en-US" altLang="en-US" dirty="0" smtClean="0"/>
              <a:t>dots</a:t>
            </a:r>
            <a:endParaRPr lang="en-US" altLang="en-US" dirty="0"/>
          </a:p>
          <a:p>
            <a:r>
              <a:rPr lang="en-US" altLang="en-US" dirty="0"/>
              <a:t>- 3 using 6 </a:t>
            </a:r>
            <a:r>
              <a:rPr lang="en-US" altLang="en-US" dirty="0" smtClean="0"/>
              <a:t>dots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15454074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93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9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4" grpId="0" autoUpdateAnimBg="0"/>
      <p:bldP spid="59395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://media-cache-ec0.pinimg.com/originals/06/0d/87/060d87cf48eb8a330f1fef1216b59781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59" r="1159"/>
          <a:stretch>
            <a:fillRect/>
          </a:stretch>
        </p:blipFill>
        <p:spPr bwMode="auto">
          <a:xfrm>
            <a:off x="-133879" y="0"/>
            <a:ext cx="927787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744277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38800" y="4800600"/>
            <a:ext cx="2895600" cy="1143000"/>
          </a:xfrm>
        </p:spPr>
        <p:txBody>
          <a:bodyPr/>
          <a:lstStyle/>
          <a:p>
            <a:r>
              <a:rPr lang="en-US" sz="4800" b="1" dirty="0" smtClean="0"/>
              <a:t>top</a:t>
            </a:r>
            <a:endParaRPr lang="en-US" sz="4800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20411340">
            <a:off x="457200" y="1535113"/>
            <a:ext cx="4040188" cy="639762"/>
          </a:xfrm>
        </p:spPr>
        <p:txBody>
          <a:bodyPr/>
          <a:lstStyle/>
          <a:p>
            <a:r>
              <a:rPr lang="en-US" sz="4800" dirty="0" smtClean="0"/>
              <a:t>bottom</a:t>
            </a:r>
            <a:endParaRPr lang="en-US" sz="48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 rot="20158138">
            <a:off x="458066" y="4860983"/>
            <a:ext cx="2438400" cy="1271711"/>
          </a:xfrm>
        </p:spPr>
        <p:txBody>
          <a:bodyPr/>
          <a:lstStyle/>
          <a:p>
            <a:pPr marL="0" indent="0">
              <a:buNone/>
            </a:pPr>
            <a:r>
              <a:rPr lang="en-US" sz="4800" b="1" dirty="0"/>
              <a:t>a</a:t>
            </a:r>
            <a:r>
              <a:rPr lang="en-US" sz="4800" b="1" dirty="0" smtClean="0"/>
              <a:t>bove sea level </a:t>
            </a:r>
            <a:endParaRPr lang="en-US" sz="4800" b="1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 rot="1453957">
            <a:off x="4645025" y="1535113"/>
            <a:ext cx="4041775" cy="639762"/>
          </a:xfrm>
        </p:spPr>
        <p:txBody>
          <a:bodyPr/>
          <a:lstStyle/>
          <a:p>
            <a:r>
              <a:rPr lang="en-US" sz="4800" dirty="0" smtClean="0"/>
              <a:t>increase</a:t>
            </a:r>
            <a:endParaRPr lang="en-US" sz="48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 rot="20289951">
            <a:off x="5954016" y="3207768"/>
            <a:ext cx="2590799" cy="2604542"/>
          </a:xfrm>
        </p:spPr>
        <p:txBody>
          <a:bodyPr/>
          <a:lstStyle/>
          <a:p>
            <a:pPr marL="0" indent="0">
              <a:buNone/>
            </a:pPr>
            <a:r>
              <a:rPr lang="en-US" sz="4800" dirty="0" smtClean="0"/>
              <a:t>decrease</a:t>
            </a:r>
            <a:endParaRPr lang="en-US" sz="4800" dirty="0"/>
          </a:p>
        </p:txBody>
      </p:sp>
      <p:sp>
        <p:nvSpPr>
          <p:cNvPr id="7" name="TextBox 6"/>
          <p:cNvSpPr txBox="1"/>
          <p:nvPr/>
        </p:nvSpPr>
        <p:spPr>
          <a:xfrm rot="21201015">
            <a:off x="2551531" y="2487080"/>
            <a:ext cx="311410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4000" b="1" dirty="0">
                <a:solidFill>
                  <a:prstClr val="white"/>
                </a:solidFill>
                <a:latin typeface="Arial" charset="0"/>
                <a:cs typeface="Arial" charset="0"/>
              </a:rPr>
              <a:t>below sea level </a:t>
            </a:r>
          </a:p>
        </p:txBody>
      </p:sp>
    </p:spTree>
    <p:extLst>
      <p:ext uri="{BB962C8B-B14F-4D97-AF65-F5344CB8AC3E}">
        <p14:creationId xmlns:p14="http://schemas.microsoft.com/office/powerpoint/2010/main" val="593217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ctrTitle"/>
          </p:nvPr>
        </p:nvSpPr>
        <p:spPr>
          <a:xfrm>
            <a:off x="706209" y="1974430"/>
            <a:ext cx="7772400" cy="1470025"/>
          </a:xfrm>
        </p:spPr>
        <p:txBody>
          <a:bodyPr/>
          <a:lstStyle/>
          <a:p>
            <a:r>
              <a:rPr lang="en-US" sz="5400" b="1" dirty="0" smtClean="0">
                <a:solidFill>
                  <a:srgbClr val="FFFF00"/>
                </a:solidFill>
              </a:rPr>
              <a:t> </a:t>
            </a:r>
            <a:br>
              <a:rPr lang="en-US" sz="5400" b="1" dirty="0" smtClean="0">
                <a:solidFill>
                  <a:srgbClr val="FFFF00"/>
                </a:solidFill>
              </a:rPr>
            </a:br>
            <a:r>
              <a:rPr lang="en-US" sz="5400" b="1" dirty="0" smtClean="0">
                <a:solidFill>
                  <a:srgbClr val="FFFF00"/>
                </a:solidFill>
              </a:rPr>
              <a:t>Positive and Negative Integers</a:t>
            </a:r>
            <a:r>
              <a:rPr lang="en-US" sz="4800" b="1" dirty="0" smtClean="0">
                <a:solidFill>
                  <a:srgbClr val="FFFF00"/>
                </a:solidFill>
              </a:rPr>
              <a:t/>
            </a:r>
            <a:br>
              <a:rPr lang="en-US" sz="4800" b="1" dirty="0" smtClean="0">
                <a:solidFill>
                  <a:srgbClr val="FFFF00"/>
                </a:solidFill>
              </a:rPr>
            </a:br>
            <a:r>
              <a:rPr lang="en-US" sz="2800" b="1" i="1" dirty="0" smtClean="0">
                <a:solidFill>
                  <a:srgbClr val="00B0F0"/>
                </a:solidFill>
              </a:rPr>
              <a:t>A</a:t>
            </a:r>
            <a:r>
              <a:rPr lang="en-US" sz="3600" b="1" i="1" dirty="0" smtClean="0">
                <a:solidFill>
                  <a:srgbClr val="00B0F0"/>
                </a:solidFill>
              </a:rPr>
              <a:t> </a:t>
            </a:r>
            <a:r>
              <a:rPr lang="en-US" sz="2800" b="1" i="1" dirty="0" smtClean="0">
                <a:solidFill>
                  <a:srgbClr val="00B0F0"/>
                </a:solidFill>
              </a:rPr>
              <a:t>PowerPoint for Mrs. Beck’s 6</a:t>
            </a:r>
            <a:r>
              <a:rPr lang="en-US" sz="2800" b="1" i="1" baseline="30000" dirty="0" smtClean="0">
                <a:solidFill>
                  <a:srgbClr val="00B0F0"/>
                </a:solidFill>
              </a:rPr>
              <a:t>th</a:t>
            </a:r>
            <a:r>
              <a:rPr lang="en-US" sz="2800" b="1" i="1" dirty="0" smtClean="0">
                <a:solidFill>
                  <a:srgbClr val="00B0F0"/>
                </a:solidFill>
              </a:rPr>
              <a:t> grade</a:t>
            </a:r>
            <a:r>
              <a:rPr lang="en-US" sz="3600" b="1" i="1" dirty="0" smtClean="0">
                <a:solidFill>
                  <a:srgbClr val="00B0F0"/>
                </a:solidFill>
              </a:rPr>
              <a:t>.</a:t>
            </a:r>
            <a:endParaRPr lang="en-US" sz="4800" b="1" dirty="0" smtClean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4876800"/>
            <a:ext cx="7696200" cy="639596"/>
          </a:xfrm>
        </p:spPr>
        <p:txBody>
          <a:bodyPr rtlCol="0">
            <a:noAutofit/>
          </a:bodyPr>
          <a:lstStyle/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800" dirty="0" smtClean="0"/>
              <a:t>MCC6.NS.5:  Understand that positive and negative numbers are used together to describe quantities having opposite directions or values.</a:t>
            </a:r>
          </a:p>
        </p:txBody>
      </p:sp>
      <p:sp>
        <p:nvSpPr>
          <p:cNvPr id="5" name="Rectangle 4"/>
          <p:cNvSpPr/>
          <p:nvPr/>
        </p:nvSpPr>
        <p:spPr>
          <a:xfrm rot="19822848">
            <a:off x="910450" y="974468"/>
            <a:ext cx="1064715" cy="110799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6600" b="1" cap="all" dirty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FFFF00"/>
                </a:solidFill>
                <a:effectLst>
                  <a:reflection blurRad="12700" stA="28000" endPos="45000" dist="1000" dir="5400000" sy="-100000" algn="bl" rotWithShape="0"/>
                </a:effectLst>
                <a:cs typeface="Arial" charset="0"/>
              </a:rPr>
              <a:t>- 3</a:t>
            </a:r>
            <a:endParaRPr lang="en-US" sz="5400" b="1" cap="all" dirty="0">
              <a:ln w="9000" cmpd="sng">
                <a:solidFill>
                  <a:srgbClr val="8064A2">
                    <a:shade val="50000"/>
                    <a:satMod val="120000"/>
                  </a:srgbClr>
                </a:solidFill>
                <a:prstDash val="solid"/>
              </a:ln>
              <a:solidFill>
                <a:srgbClr val="FFFF00"/>
              </a:solidFill>
              <a:effectLst>
                <a:reflection blurRad="12700" stA="28000" endPos="45000" dist="1000" dir="5400000" sy="-100000" algn="bl" rotWithShape="0"/>
              </a:effectLst>
              <a:cs typeface="Arial" charset="0"/>
            </a:endParaRPr>
          </a:p>
        </p:txBody>
      </p:sp>
      <p:sp>
        <p:nvSpPr>
          <p:cNvPr id="6" name="Rectangle 5"/>
          <p:cNvSpPr/>
          <p:nvPr/>
        </p:nvSpPr>
        <p:spPr>
          <a:xfrm rot="1373262">
            <a:off x="6295371" y="1042655"/>
            <a:ext cx="1968429" cy="1107996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66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Arial" charset="0"/>
              </a:rPr>
              <a:t>-15</a:t>
            </a:r>
          </a:p>
        </p:txBody>
      </p:sp>
      <p:sp>
        <p:nvSpPr>
          <p:cNvPr id="7" name="Rectangle 6"/>
          <p:cNvSpPr/>
          <p:nvPr/>
        </p:nvSpPr>
        <p:spPr>
          <a:xfrm rot="20983883">
            <a:off x="3810000" y="304800"/>
            <a:ext cx="1043876" cy="110799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6600" b="1" dirty="0">
                <a:ln w="1905"/>
                <a:solidFill>
                  <a:srgbClr val="FFC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Arial" charset="0"/>
              </a:rPr>
              <a:t>26</a:t>
            </a:r>
          </a:p>
        </p:txBody>
      </p:sp>
      <p:sp>
        <p:nvSpPr>
          <p:cNvPr id="8" name="Rectangle 7"/>
          <p:cNvSpPr/>
          <p:nvPr/>
        </p:nvSpPr>
        <p:spPr>
          <a:xfrm rot="20224389">
            <a:off x="464562" y="2281196"/>
            <a:ext cx="963726" cy="10156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6000" b="1" cap="all" dirty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58F719"/>
                </a:solidFill>
                <a:effectLst>
                  <a:reflection blurRad="12700" stA="28000" endPos="45000" dist="1000" dir="5400000" sy="-100000" algn="bl" rotWithShape="0"/>
                </a:effectLst>
                <a:cs typeface="Arial" charset="0"/>
              </a:rPr>
              <a:t>16</a:t>
            </a:r>
            <a:endParaRPr lang="en-US" sz="5400" b="1" cap="all" dirty="0">
              <a:ln w="9000" cmpd="sng">
                <a:solidFill>
                  <a:srgbClr val="8064A2">
                    <a:shade val="50000"/>
                    <a:satMod val="120000"/>
                  </a:srgbClr>
                </a:solidFill>
                <a:prstDash val="solid"/>
              </a:ln>
              <a:solidFill>
                <a:srgbClr val="58F719"/>
              </a:solidFill>
              <a:effectLst>
                <a:reflection blurRad="12700" stA="28000" endPos="45000" dist="1000" dir="5400000" sy="-100000" algn="bl" rotWithShape="0"/>
              </a:effectLst>
              <a:cs typeface="Arial" charset="0"/>
            </a:endParaRPr>
          </a:p>
        </p:txBody>
      </p:sp>
      <p:sp>
        <p:nvSpPr>
          <p:cNvPr id="9" name="Rectangle 8"/>
          <p:cNvSpPr/>
          <p:nvPr/>
        </p:nvSpPr>
        <p:spPr>
          <a:xfrm rot="1360366">
            <a:off x="5589978" y="5307228"/>
            <a:ext cx="873957" cy="110799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6600" b="1" cap="all" dirty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00FFCC"/>
                </a:solidFill>
                <a:effectLst>
                  <a:reflection blurRad="12700" stA="28000" endPos="45000" dist="1000" dir="5400000" sy="-100000" algn="bl" rotWithShape="0"/>
                </a:effectLst>
                <a:cs typeface="Arial" charset="0"/>
              </a:rPr>
              <a:t>-7</a:t>
            </a:r>
          </a:p>
        </p:txBody>
      </p:sp>
      <p:sp>
        <p:nvSpPr>
          <p:cNvPr id="10" name="Rectangle 9"/>
          <p:cNvSpPr/>
          <p:nvPr/>
        </p:nvSpPr>
        <p:spPr>
          <a:xfrm rot="20542787">
            <a:off x="2757162" y="5587034"/>
            <a:ext cx="652743" cy="120032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7200" b="1" cap="all" dirty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FF0066"/>
                </a:solidFill>
                <a:effectLst>
                  <a:reflection blurRad="12700" stA="28000" endPos="45000" dist="1000" dir="5400000" sy="-100000" algn="bl" rotWithShape="0"/>
                </a:effectLst>
                <a:cs typeface="Arial" charset="0"/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34633670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676400"/>
            <a:ext cx="8229600" cy="1143000"/>
          </a:xfrm>
        </p:spPr>
        <p:txBody>
          <a:bodyPr/>
          <a:lstStyle/>
          <a:p>
            <a:r>
              <a:rPr lang="en-US" b="1" dirty="0" smtClean="0"/>
              <a:t>Lesson </a:t>
            </a:r>
            <a:r>
              <a:rPr lang="en-US" b="1" dirty="0" err="1" smtClean="0"/>
              <a:t>EQ</a:t>
            </a:r>
            <a:r>
              <a:rPr lang="en-US" b="1" dirty="0" smtClean="0"/>
              <a:t>:</a:t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How </a:t>
            </a:r>
            <a:r>
              <a:rPr lang="en-US" b="1" dirty="0"/>
              <a:t>do I use positive and negative numbers to represent  </a:t>
            </a:r>
            <a:r>
              <a:rPr lang="en-US" dirty="0"/>
              <a:t/>
            </a:r>
            <a:br>
              <a:rPr lang="en-US" dirty="0"/>
            </a:br>
            <a:r>
              <a:rPr lang="en-US" b="1" dirty="0" smtClean="0"/>
              <a:t>quantities </a:t>
            </a:r>
            <a:r>
              <a:rPr lang="en-US" b="1" dirty="0"/>
              <a:t>in real-world contexts?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9114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Placeholder 6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27" r="1727"/>
          <a:stretch>
            <a:fillRect/>
          </a:stretch>
        </p:blipFill>
        <p:spPr>
          <a:xfrm>
            <a:off x="228600" y="533400"/>
            <a:ext cx="8763000" cy="6172200"/>
          </a:xfrm>
        </p:spPr>
      </p:pic>
    </p:spTree>
    <p:extLst>
      <p:ext uri="{BB962C8B-B14F-4D97-AF65-F5344CB8AC3E}">
        <p14:creationId xmlns:p14="http://schemas.microsoft.com/office/powerpoint/2010/main" val="2530010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WordArt 1026"/>
          <p:cNvSpPr>
            <a:spLocks noChangeArrowheads="1" noChangeShapeType="1" noTextEdit="1"/>
          </p:cNvSpPr>
          <p:nvPr/>
        </p:nvSpPr>
        <p:spPr bwMode="auto">
          <a:xfrm>
            <a:off x="2667000" y="2667000"/>
            <a:ext cx="3581400" cy="10668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600" kern="10"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Integers</a:t>
            </a:r>
          </a:p>
        </p:txBody>
      </p:sp>
      <p:sp>
        <p:nvSpPr>
          <p:cNvPr id="28675" name="AutoShape 1027"/>
          <p:cNvSpPr>
            <a:spLocks noChangeArrowheads="1"/>
          </p:cNvSpPr>
          <p:nvPr/>
        </p:nvSpPr>
        <p:spPr bwMode="auto">
          <a:xfrm>
            <a:off x="7162800" y="2286000"/>
            <a:ext cx="1600200" cy="1066800"/>
          </a:xfrm>
          <a:prstGeom prst="cloudCallout">
            <a:avLst>
              <a:gd name="adj1" fmla="val -87500"/>
              <a:gd name="adj2" fmla="val 34671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altLang="en-US" sz="2400">
              <a:solidFill>
                <a:srgbClr val="000000"/>
              </a:solidFill>
            </a:endParaRPr>
          </a:p>
        </p:txBody>
      </p:sp>
      <p:sp>
        <p:nvSpPr>
          <p:cNvPr id="28677" name="AutoShape 1029"/>
          <p:cNvSpPr>
            <a:spLocks noChangeArrowheads="1"/>
          </p:cNvSpPr>
          <p:nvPr/>
        </p:nvSpPr>
        <p:spPr bwMode="auto">
          <a:xfrm>
            <a:off x="6477000" y="685800"/>
            <a:ext cx="1905000" cy="1295400"/>
          </a:xfrm>
          <a:prstGeom prst="cloudCallout">
            <a:avLst>
              <a:gd name="adj1" fmla="val -90500"/>
              <a:gd name="adj2" fmla="val 94731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altLang="en-US" sz="2400">
              <a:solidFill>
                <a:srgbClr val="000000"/>
              </a:solidFill>
            </a:endParaRPr>
          </a:p>
        </p:txBody>
      </p:sp>
      <p:sp>
        <p:nvSpPr>
          <p:cNvPr id="28678" name="AutoShape 1030"/>
          <p:cNvSpPr>
            <a:spLocks noChangeArrowheads="1"/>
          </p:cNvSpPr>
          <p:nvPr/>
        </p:nvSpPr>
        <p:spPr bwMode="auto">
          <a:xfrm>
            <a:off x="3200400" y="914400"/>
            <a:ext cx="1981200" cy="1143000"/>
          </a:xfrm>
          <a:prstGeom prst="cloudCallout">
            <a:avLst>
              <a:gd name="adj1" fmla="val -21153"/>
              <a:gd name="adj2" fmla="val 97361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altLang="en-US" sz="2400">
              <a:solidFill>
                <a:srgbClr val="000000"/>
              </a:solidFill>
            </a:endParaRPr>
          </a:p>
        </p:txBody>
      </p:sp>
      <p:sp>
        <p:nvSpPr>
          <p:cNvPr id="28679" name="AutoShape 1031"/>
          <p:cNvSpPr>
            <a:spLocks noChangeArrowheads="1"/>
          </p:cNvSpPr>
          <p:nvPr/>
        </p:nvSpPr>
        <p:spPr bwMode="auto">
          <a:xfrm>
            <a:off x="228600" y="3581400"/>
            <a:ext cx="1905000" cy="1219200"/>
          </a:xfrm>
          <a:prstGeom prst="cloudCallout">
            <a:avLst>
              <a:gd name="adj1" fmla="val 70000"/>
              <a:gd name="adj2" fmla="val -69662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altLang="en-US" sz="2400">
              <a:solidFill>
                <a:srgbClr val="000000"/>
              </a:solidFill>
            </a:endParaRPr>
          </a:p>
        </p:txBody>
      </p:sp>
      <p:sp>
        <p:nvSpPr>
          <p:cNvPr id="28680" name="AutoShape 1032"/>
          <p:cNvSpPr>
            <a:spLocks noChangeArrowheads="1"/>
          </p:cNvSpPr>
          <p:nvPr/>
        </p:nvSpPr>
        <p:spPr bwMode="auto">
          <a:xfrm>
            <a:off x="533400" y="5181600"/>
            <a:ext cx="2209800" cy="1219200"/>
          </a:xfrm>
          <a:prstGeom prst="cloudCallout">
            <a:avLst>
              <a:gd name="adj1" fmla="val 80171"/>
              <a:gd name="adj2" fmla="val -13528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altLang="en-US" sz="2400">
              <a:solidFill>
                <a:srgbClr val="000000"/>
              </a:solidFill>
            </a:endParaRPr>
          </a:p>
        </p:txBody>
      </p:sp>
      <p:sp>
        <p:nvSpPr>
          <p:cNvPr id="28681" name="AutoShape 1033"/>
          <p:cNvSpPr>
            <a:spLocks noChangeArrowheads="1"/>
          </p:cNvSpPr>
          <p:nvPr/>
        </p:nvSpPr>
        <p:spPr bwMode="auto">
          <a:xfrm>
            <a:off x="0" y="1295400"/>
            <a:ext cx="1981200" cy="1143000"/>
          </a:xfrm>
          <a:prstGeom prst="cloudCallout">
            <a:avLst>
              <a:gd name="adj1" fmla="val 78366"/>
              <a:gd name="adj2" fmla="val 80694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altLang="en-US" sz="2400">
              <a:solidFill>
                <a:srgbClr val="000000"/>
              </a:solidFill>
            </a:endParaRPr>
          </a:p>
        </p:txBody>
      </p:sp>
      <p:sp>
        <p:nvSpPr>
          <p:cNvPr id="28682" name="AutoShape 1034"/>
          <p:cNvSpPr>
            <a:spLocks noChangeArrowheads="1"/>
          </p:cNvSpPr>
          <p:nvPr/>
        </p:nvSpPr>
        <p:spPr bwMode="auto">
          <a:xfrm>
            <a:off x="7239000" y="3810000"/>
            <a:ext cx="1676400" cy="1295400"/>
          </a:xfrm>
          <a:prstGeom prst="cloudCallout">
            <a:avLst>
              <a:gd name="adj1" fmla="val -119884"/>
              <a:gd name="adj2" fmla="val -22181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altLang="en-US" sz="2400">
              <a:solidFill>
                <a:srgbClr val="000000"/>
              </a:solidFill>
            </a:endParaRPr>
          </a:p>
        </p:txBody>
      </p:sp>
      <p:sp>
        <p:nvSpPr>
          <p:cNvPr id="28683" name="AutoShape 1035"/>
          <p:cNvSpPr>
            <a:spLocks noChangeArrowheads="1"/>
          </p:cNvSpPr>
          <p:nvPr/>
        </p:nvSpPr>
        <p:spPr bwMode="auto">
          <a:xfrm>
            <a:off x="5943600" y="5486400"/>
            <a:ext cx="2057400" cy="1066800"/>
          </a:xfrm>
          <a:prstGeom prst="cloudCallout">
            <a:avLst>
              <a:gd name="adj1" fmla="val -79630"/>
              <a:gd name="adj2" fmla="val -178722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altLang="en-US" sz="2400">
              <a:solidFill>
                <a:srgbClr val="000000"/>
              </a:solidFill>
            </a:endParaRPr>
          </a:p>
        </p:txBody>
      </p:sp>
      <p:sp>
        <p:nvSpPr>
          <p:cNvPr id="28684" name="AutoShape 1036"/>
          <p:cNvSpPr>
            <a:spLocks noChangeArrowheads="1"/>
          </p:cNvSpPr>
          <p:nvPr/>
        </p:nvSpPr>
        <p:spPr bwMode="auto">
          <a:xfrm>
            <a:off x="3276600" y="5181600"/>
            <a:ext cx="2209800" cy="1219200"/>
          </a:xfrm>
          <a:prstGeom prst="cloudCallout">
            <a:avLst>
              <a:gd name="adj1" fmla="val 1722"/>
              <a:gd name="adj2" fmla="val -164972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altLang="en-US" sz="2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4918745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4">
      <a:dk1>
        <a:srgbClr val="000000"/>
      </a:dk1>
      <a:lt1>
        <a:srgbClr val="FFFFCC"/>
      </a:lt1>
      <a:dk2>
        <a:srgbClr val="808000"/>
      </a:dk2>
      <a:lt2>
        <a:srgbClr val="666633"/>
      </a:lt2>
      <a:accent1>
        <a:srgbClr val="339933"/>
      </a:accent1>
      <a:accent2>
        <a:srgbClr val="800000"/>
      </a:accent2>
      <a:accent3>
        <a:srgbClr val="FFFFE2"/>
      </a:accent3>
      <a:accent4>
        <a:srgbClr val="000000"/>
      </a:accent4>
      <a:accent5>
        <a:srgbClr val="ADCAAD"/>
      </a:accent5>
      <a:accent6>
        <a:srgbClr val="730000"/>
      </a:accent6>
      <a:hlink>
        <a:srgbClr val="0033CC"/>
      </a:hlink>
      <a:folHlink>
        <a:srgbClr val="FFCC66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372</Words>
  <Application>Microsoft Office PowerPoint</Application>
  <PresentationFormat>On-screen Show (4:3)</PresentationFormat>
  <Paragraphs>78</Paragraphs>
  <Slides>31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31</vt:i4>
      </vt:variant>
    </vt:vector>
  </HeadingPairs>
  <TitlesOfParts>
    <vt:vector size="33" baseType="lpstr">
      <vt:lpstr>Default Design</vt:lpstr>
      <vt:lpstr>1_Office Theme</vt:lpstr>
      <vt:lpstr>PowerPoint Presentation</vt:lpstr>
      <vt:lpstr>PowerPoint Presentation</vt:lpstr>
      <vt:lpstr>PowerPoint Presentation</vt:lpstr>
      <vt:lpstr>PowerPoint Presentation</vt:lpstr>
      <vt:lpstr>top</vt:lpstr>
      <vt:lpstr>  Positive and Negative Integers A PowerPoint for Mrs. Beck’s 6th grade.</vt:lpstr>
      <vt:lpstr>Lesson EQ:  How do I use positive and negative numbers to represent   quantities in real-world contexts?</vt:lpstr>
      <vt:lpstr>PowerPoint Presentation</vt:lpstr>
      <vt:lpstr>PowerPoint Presentation</vt:lpstr>
      <vt:lpstr>PowerPoint Presentation</vt:lpstr>
      <vt:lpstr>PowerPoint Presentation</vt:lpstr>
      <vt:lpstr>Integers</vt:lpstr>
      <vt:lpstr>So… why do we need negative and positive integers? </vt:lpstr>
      <vt:lpstr>You can use integers to describe opposite situations.  For example:</vt:lpstr>
      <vt:lpstr>Positive Integers</vt:lpstr>
      <vt:lpstr>Negative Integers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Representing Integers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Susan</dc:creator>
  <cp:lastModifiedBy>Susan</cp:lastModifiedBy>
  <cp:revision>1</cp:revision>
  <dcterms:created xsi:type="dcterms:W3CDTF">2014-10-14T23:56:36Z</dcterms:created>
  <dcterms:modified xsi:type="dcterms:W3CDTF">2014-11-09T20:57:27Z</dcterms:modified>
</cp:coreProperties>
</file>