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81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5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F7B7-A6D9-4F7B-A568-98AD5DE942A6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15F4-A82C-4120-BA50-D21E748A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11" y="4561689"/>
            <a:ext cx="3714789" cy="223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73674" y="788408"/>
            <a:ext cx="894584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European </a:t>
            </a:r>
          </a:p>
          <a:p>
            <a:pPr algn="ctr"/>
            <a:r>
              <a:rPr lang="en-US" sz="9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Exploration </a:t>
            </a:r>
          </a:p>
          <a:p>
            <a:pPr algn="ctr"/>
            <a:r>
              <a:rPr lang="en-US" sz="9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&amp; Colonization</a:t>
            </a:r>
            <a:endParaRPr lang="en-US" sz="9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137" y="5120644"/>
            <a:ext cx="8398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663300"/>
                </a:solidFill>
                <a:latin typeface="KG Second Chances Solid" panose="02000000000000000000" pitchFamily="2" charset="0"/>
              </a:rPr>
              <a:t>Portugal, Spain, England, &amp; France</a:t>
            </a:r>
            <a:endParaRPr lang="en-US" sz="2600" dirty="0">
              <a:solidFill>
                <a:srgbClr val="663300"/>
              </a:solidFill>
              <a:latin typeface="KG Second Chances Soli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13" y="952900"/>
            <a:ext cx="1647132" cy="164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0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photos.igougo.com/images/p227300-The_Sky_and_the_Instit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412" y="0"/>
            <a:ext cx="91331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6949" y="196948"/>
            <a:ext cx="64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Second Chances Solid" panose="02000000000000000000" pitchFamily="2" charset="0"/>
              </a:rPr>
              <a:t>Institute of </a:t>
            </a:r>
            <a:r>
              <a:rPr lang="en-US" sz="2400" dirty="0" err="1" smtClean="0">
                <a:latin typeface="KG Second Chances Solid" panose="02000000000000000000" pitchFamily="2" charset="0"/>
              </a:rPr>
              <a:t>Sagres</a:t>
            </a:r>
            <a:endParaRPr lang="en-US" sz="2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44600"/>
            <a:ext cx="11894447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13258" y="788408"/>
            <a:ext cx="116667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Prince Henry the Navigator</a:t>
            </a:r>
            <a:endParaRPr lang="en-US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008" y="1948671"/>
            <a:ext cx="104692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G Second Chances Solid" panose="02000000000000000000" pitchFamily="2" charset="0"/>
              </a:rPr>
              <a:t>He was unable </a:t>
            </a:r>
            <a:r>
              <a:rPr lang="en-US" sz="2600" dirty="0">
                <a:latin typeface="KG Second Chances Solid" panose="02000000000000000000" pitchFamily="2" charset="0"/>
              </a:rPr>
              <a:t>to make </a:t>
            </a:r>
            <a:r>
              <a:rPr lang="en-US" sz="2600" dirty="0" smtClean="0">
                <a:latin typeface="KG Second Chances Solid" panose="02000000000000000000" pitchFamily="2" charset="0"/>
              </a:rPr>
              <a:t>much money </a:t>
            </a:r>
            <a:r>
              <a:rPr lang="en-US" sz="2600" dirty="0">
                <a:latin typeface="KG Second Chances Solid" panose="02000000000000000000" pitchFamily="2" charset="0"/>
              </a:rPr>
              <a:t>trading gold, so he tried creating sugar cane </a:t>
            </a:r>
            <a:r>
              <a:rPr lang="en-US" sz="2600" dirty="0" smtClean="0">
                <a:latin typeface="KG Second Chances Solid" panose="02000000000000000000" pitchFamily="2" charset="0"/>
              </a:rPr>
              <a:t>plantations.</a:t>
            </a:r>
            <a:endParaRPr lang="en-US" sz="2600" dirty="0">
              <a:latin typeface="KG Second Chances Solid" panose="020000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KG Second Chances Solid" panose="02000000000000000000" pitchFamily="2" charset="0"/>
              </a:rPr>
              <a:t>Sugar </a:t>
            </a:r>
            <a:r>
              <a:rPr lang="en-US" sz="2600" dirty="0">
                <a:latin typeface="KG Second Chances Solid" panose="02000000000000000000" pitchFamily="2" charset="0"/>
              </a:rPr>
              <a:t>cane was a very profitable crop, but required lots of </a:t>
            </a:r>
            <a:r>
              <a:rPr lang="en-US" sz="2600" dirty="0" smtClean="0">
                <a:latin typeface="KG Second Chances Solid" panose="02000000000000000000" pitchFamily="2" charset="0"/>
              </a:rPr>
              <a:t>labor.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6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G Second Chances Solid" panose="02000000000000000000" pitchFamily="2" charset="0"/>
              </a:rPr>
              <a:t>Prince Henry </a:t>
            </a:r>
            <a:r>
              <a:rPr lang="en-US" sz="2600" dirty="0">
                <a:latin typeface="KG Second Chances Solid" panose="02000000000000000000" pitchFamily="2" charset="0"/>
              </a:rPr>
              <a:t>imported slaves from Africa to work the </a:t>
            </a:r>
            <a:r>
              <a:rPr lang="en-US" sz="2600" dirty="0" smtClean="0">
                <a:latin typeface="KG Second Chances Solid" panose="02000000000000000000" pitchFamily="2" charset="0"/>
              </a:rPr>
              <a:t>fields.</a:t>
            </a:r>
            <a:endParaRPr lang="en-US" sz="2600" dirty="0">
              <a:latin typeface="KG Second Chances Solid" panose="020000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KG Second Chances Solid" panose="02000000000000000000" pitchFamily="2" charset="0"/>
              </a:rPr>
              <a:t>This </a:t>
            </a:r>
            <a:r>
              <a:rPr lang="en-US" sz="2600" dirty="0">
                <a:latin typeface="KG Second Chances Solid" panose="02000000000000000000" pitchFamily="2" charset="0"/>
              </a:rPr>
              <a:t>was successful &amp; was later copied in the New </a:t>
            </a:r>
            <a:r>
              <a:rPr lang="en-US" sz="2600" dirty="0" smtClean="0">
                <a:latin typeface="KG Second Chances Solid" panose="02000000000000000000" pitchFamily="2" charset="0"/>
              </a:rPr>
              <a:t>World.</a:t>
            </a:r>
            <a:endParaRPr lang="en-US" sz="2600" dirty="0">
              <a:latin typeface="KG Second Chances Solid" panose="020000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KG Second Chances Solid" panose="02000000000000000000" pitchFamily="2" charset="0"/>
              </a:rPr>
              <a:t>His actions encouraged </a:t>
            </a:r>
            <a:r>
              <a:rPr lang="en-US" sz="2600" dirty="0">
                <a:latin typeface="KG Second Chances Solid" panose="02000000000000000000" pitchFamily="2" charset="0"/>
              </a:rPr>
              <a:t>a slave trade that lasted another 400 years…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46966" y="788408"/>
            <a:ext cx="9799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Portugal’s Empire</a:t>
            </a:r>
            <a:endParaRPr lang="en-US" sz="8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For the next 300 years, Portuguese sailors continued to explore </a:t>
            </a:r>
            <a:r>
              <a:rPr lang="en-US" sz="2800" dirty="0" smtClean="0">
                <a:latin typeface="KG Second Chances Solid" panose="02000000000000000000" pitchFamily="2" charset="0"/>
              </a:rPr>
              <a:t>Africa </a:t>
            </a:r>
            <a:r>
              <a:rPr lang="en-US" sz="2800" dirty="0">
                <a:latin typeface="KG Second Chances Solid" panose="02000000000000000000" pitchFamily="2" charset="0"/>
              </a:rPr>
              <a:t>where they established forts &amp; trading </a:t>
            </a:r>
            <a:r>
              <a:rPr lang="en-US" sz="2800" dirty="0" smtClean="0">
                <a:latin typeface="KG Second Chances Solid" panose="02000000000000000000" pitchFamily="2" charset="0"/>
              </a:rPr>
              <a:t>posts.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KG Second Chances Solid" panose="02000000000000000000" pitchFamily="2" charset="0"/>
              </a:rPr>
              <a:t>By 1571, a string of outposts connected Portugal to Africa, India, South Pacific Islands, &amp; </a:t>
            </a:r>
            <a:r>
              <a:rPr lang="en-US" sz="2800" dirty="0" smtClean="0">
                <a:latin typeface="KG Second Chances Solid" panose="02000000000000000000" pitchFamily="2" charset="0"/>
              </a:rPr>
              <a:t>Japan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>
              <a:latin typeface="KG Second Chances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Portugal grew wealthy from these trade routes, </a:t>
            </a:r>
            <a:r>
              <a:rPr lang="en-US" sz="2800" dirty="0" smtClean="0">
                <a:latin typeface="KG Second Chances Solid" panose="02000000000000000000" pitchFamily="2" charset="0"/>
              </a:rPr>
              <a:t>but its </a:t>
            </a:r>
            <a:r>
              <a:rPr lang="en-US" sz="2800" dirty="0">
                <a:latin typeface="KG Second Chances Solid" panose="02000000000000000000" pitchFamily="2" charset="0"/>
              </a:rPr>
              <a:t>most profitable colony was </a:t>
            </a:r>
            <a:r>
              <a:rPr lang="en-US" sz="2800" dirty="0" smtClean="0">
                <a:latin typeface="KG Second Chances Solid" panose="02000000000000000000" pitchFamily="2" charset="0"/>
              </a:rPr>
              <a:t>Brazil.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02638" y="788408"/>
            <a:ext cx="908793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Spain’s Empire</a:t>
            </a:r>
            <a:endParaRPr lang="en-US" sz="9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Spanish explorers were searching for a trade route through or around North &amp; South America to </a:t>
            </a:r>
            <a:r>
              <a:rPr lang="en-US" sz="2800" dirty="0" smtClean="0">
                <a:latin typeface="KG Second Chances Solid" panose="02000000000000000000" pitchFamily="2" charset="0"/>
              </a:rPr>
              <a:t>Asia.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They wanted </a:t>
            </a:r>
            <a:r>
              <a:rPr lang="en-US" sz="2800" dirty="0">
                <a:latin typeface="KG Second Chances Solid" panose="02000000000000000000" pitchFamily="2" charset="0"/>
              </a:rPr>
              <a:t>to find a quicker route to the gold &amp; spices in </a:t>
            </a:r>
            <a:r>
              <a:rPr lang="en-US" sz="2800" dirty="0" smtClean="0">
                <a:latin typeface="KG Second Chances Solid" panose="02000000000000000000" pitchFamily="2" charset="0"/>
              </a:rPr>
              <a:t>Asia.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29" y="4513432"/>
            <a:ext cx="2284822" cy="227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30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44600"/>
            <a:ext cx="11894447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50370" y="788408"/>
            <a:ext cx="1079250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Christopher Columbus</a:t>
            </a:r>
            <a:endParaRPr lang="en-US" sz="7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008" y="1948671"/>
            <a:ext cx="104692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In the 1490s, Columbus, </a:t>
            </a:r>
            <a:r>
              <a:rPr lang="en-US" sz="2800" dirty="0">
                <a:latin typeface="KG Second Chances Solid" panose="02000000000000000000" pitchFamily="2" charset="0"/>
              </a:rPr>
              <a:t>an Italian, was given ships &amp; sailors by the Spanish </a:t>
            </a:r>
            <a:r>
              <a:rPr lang="en-US" sz="2800" dirty="0" smtClean="0">
                <a:latin typeface="KG Second Chances Solid" panose="02000000000000000000" pitchFamily="2" charset="0"/>
              </a:rPr>
              <a:t>monarchy.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Second Chances Solid" panose="02000000000000000000" pitchFamily="2" charset="0"/>
              </a:rPr>
              <a:t>They </a:t>
            </a:r>
            <a:r>
              <a:rPr lang="en-US" sz="2800" dirty="0">
                <a:latin typeface="KG Second Chances Solid" panose="02000000000000000000" pitchFamily="2" charset="0"/>
              </a:rPr>
              <a:t>wanted him to try to find a quick route through the Atlantic Ocean to </a:t>
            </a:r>
            <a:r>
              <a:rPr lang="en-US" sz="2800" dirty="0" smtClean="0">
                <a:latin typeface="KG Second Chances Solid" panose="02000000000000000000" pitchFamily="2" charset="0"/>
              </a:rPr>
              <a:t>Asia.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He discovered the Bahamas, but thought he was in </a:t>
            </a:r>
            <a:r>
              <a:rPr lang="en-US" sz="2800" dirty="0" smtClean="0">
                <a:latin typeface="KG Second Chances Solid" panose="02000000000000000000" pitchFamily="2" charset="0"/>
              </a:rPr>
              <a:t>Asia.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Second Chances Solid" panose="02000000000000000000" pitchFamily="2" charset="0"/>
              </a:rPr>
              <a:t>Later</a:t>
            </a:r>
            <a:r>
              <a:rPr lang="en-US" sz="2800" dirty="0">
                <a:latin typeface="KG Second Chances Solid" panose="02000000000000000000" pitchFamily="2" charset="0"/>
              </a:rPr>
              <a:t>, it was realized that he discovered 2 new continents!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Exploration of these areas brought great wealth to </a:t>
            </a:r>
            <a:r>
              <a:rPr lang="en-US" sz="2800" dirty="0" smtClean="0">
                <a:latin typeface="KG Second Chances Solid" panose="02000000000000000000" pitchFamily="2" charset="0"/>
              </a:rPr>
              <a:t>Spain.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3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lder-colum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77" y="0"/>
            <a:ext cx="49932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35880" y="6396335"/>
            <a:ext cx="64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Second Chances Solid" panose="02000000000000000000" pitchFamily="2" charset="0"/>
              </a:rPr>
              <a:t>Christopher Columbus</a:t>
            </a:r>
            <a:endParaRPr lang="en-US" sz="2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5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02638" y="788408"/>
            <a:ext cx="908793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Spain’s Empire</a:t>
            </a:r>
            <a:endParaRPr lang="en-US" sz="9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G Second Chances Solid" panose="02000000000000000000" pitchFamily="2" charset="0"/>
              </a:rPr>
              <a:t>Spain had a huge </a:t>
            </a:r>
            <a:r>
              <a:rPr lang="en-US" sz="2600" dirty="0">
                <a:latin typeface="KG Second Chances Solid" panose="02000000000000000000" pitchFamily="2" charset="0"/>
              </a:rPr>
              <a:t>empire that spanned the </a:t>
            </a:r>
            <a:r>
              <a:rPr lang="en-US" sz="2600" dirty="0" smtClean="0">
                <a:latin typeface="KG Second Chances Solid" panose="02000000000000000000" pitchFamily="2" charset="0"/>
              </a:rPr>
              <a:t>globe.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KG Second Chances Solid" panose="02000000000000000000" pitchFamily="2" charset="0"/>
              </a:rPr>
              <a:t>Spanish conquistadors conquered the Inca and Aztec civilizations in the 1500s (South America</a:t>
            </a:r>
            <a:r>
              <a:rPr lang="en-US" sz="2600" dirty="0" smtClean="0">
                <a:latin typeface="KG Second Chances Solid" panose="02000000000000000000" pitchFamily="2" charset="0"/>
              </a:rPr>
              <a:t>).</a:t>
            </a:r>
            <a:endParaRPr lang="en-US" sz="2600" dirty="0">
              <a:latin typeface="KG Second Chances Solid" panose="02000000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KG Second Chances Solid" panose="02000000000000000000" pitchFamily="2" charset="0"/>
              </a:rPr>
              <a:t>They were looking </a:t>
            </a:r>
            <a:r>
              <a:rPr lang="en-US" sz="2600" dirty="0">
                <a:latin typeface="KG Second Chances Solid" panose="02000000000000000000" pitchFamily="2" charset="0"/>
              </a:rPr>
              <a:t>for gold &amp; </a:t>
            </a:r>
            <a:r>
              <a:rPr lang="en-US" sz="2600" dirty="0" smtClean="0">
                <a:latin typeface="KG Second Chances Solid" panose="02000000000000000000" pitchFamily="2" charset="0"/>
              </a:rPr>
              <a:t>spices.</a:t>
            </a:r>
            <a:endParaRPr lang="en-US" sz="2600" dirty="0">
              <a:latin typeface="KG Second Chances Solid" panose="02000000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KG Second Chances Solid" panose="02000000000000000000" pitchFamily="2" charset="0"/>
              </a:rPr>
              <a:t>They used </a:t>
            </a:r>
            <a:r>
              <a:rPr lang="en-US" sz="2600" dirty="0">
                <a:latin typeface="KG Second Chances Solid" panose="02000000000000000000" pitchFamily="2" charset="0"/>
              </a:rPr>
              <a:t>missionaries to convert natives to </a:t>
            </a:r>
            <a:r>
              <a:rPr lang="en-US" sz="2600" dirty="0" smtClean="0">
                <a:latin typeface="KG Second Chances Solid" panose="02000000000000000000" pitchFamily="2" charset="0"/>
              </a:rPr>
              <a:t>Christianity.</a:t>
            </a:r>
            <a:endParaRPr lang="en-US" sz="26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G Second Chances Solid" panose="02000000000000000000" pitchFamily="2" charset="0"/>
              </a:rPr>
              <a:t>Spain claimed </a:t>
            </a:r>
            <a:r>
              <a:rPr lang="en-US" sz="2600" dirty="0">
                <a:latin typeface="KG Second Chances Solid" panose="02000000000000000000" pitchFamily="2" charset="0"/>
              </a:rPr>
              <a:t>huge areas of North &amp; South America &amp; ruled over them for 300 </a:t>
            </a:r>
            <a:r>
              <a:rPr lang="en-US" sz="2600" dirty="0" smtClean="0">
                <a:latin typeface="KG Second Chances Solid" panose="02000000000000000000" pitchFamily="2" charset="0"/>
              </a:rPr>
              <a:t>years.</a:t>
            </a:r>
            <a:endParaRPr lang="en-US" sz="2600" dirty="0">
              <a:latin typeface="KG Second Chances Solid" panose="02000000000000000000" pitchFamily="2" charset="0"/>
            </a:endParaRP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00386" y="788408"/>
            <a:ext cx="1009244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England’s Empire</a:t>
            </a:r>
            <a:endParaRPr lang="en-US" sz="8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In the past, England was one </a:t>
            </a:r>
            <a:r>
              <a:rPr lang="en-US" sz="2800" dirty="0">
                <a:latin typeface="KG Second Chances Solid" panose="02000000000000000000" pitchFamily="2" charset="0"/>
              </a:rPr>
              <a:t>of three </a:t>
            </a:r>
            <a:r>
              <a:rPr lang="en-US" sz="2800" dirty="0" smtClean="0">
                <a:latin typeface="KG Second Chances Solid" panose="02000000000000000000" pitchFamily="2" charset="0"/>
              </a:rPr>
              <a:t>countries--England</a:t>
            </a:r>
            <a:r>
              <a:rPr lang="en-US" sz="2800" dirty="0">
                <a:latin typeface="KG Second Chances Solid" panose="02000000000000000000" pitchFamily="2" charset="0"/>
              </a:rPr>
              <a:t>, Scotland, &amp; </a:t>
            </a:r>
            <a:r>
              <a:rPr lang="en-US" sz="2800" dirty="0" smtClean="0">
                <a:latin typeface="KG Second Chances Solid" panose="02000000000000000000" pitchFamily="2" charset="0"/>
              </a:rPr>
              <a:t>Wales.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In the 1700s</a:t>
            </a:r>
            <a:r>
              <a:rPr lang="en-US" sz="2800" dirty="0">
                <a:latin typeface="KG Second Chances Solid" panose="02000000000000000000" pitchFamily="2" charset="0"/>
              </a:rPr>
              <a:t>, the three united and became </a:t>
            </a:r>
            <a:r>
              <a:rPr lang="en-US" sz="2800" b="1" i="1" dirty="0">
                <a:latin typeface="KG Second Chances Solid" panose="02000000000000000000" pitchFamily="2" charset="0"/>
              </a:rPr>
              <a:t>Great </a:t>
            </a:r>
            <a:r>
              <a:rPr lang="en-US" sz="2800" b="1" i="1" dirty="0" smtClean="0">
                <a:latin typeface="KG Second Chances Solid" panose="02000000000000000000" pitchFamily="2" charset="0"/>
              </a:rPr>
              <a:t>Britain.</a:t>
            </a:r>
            <a:endParaRPr lang="en-US" sz="2800" b="1" i="1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The British </a:t>
            </a:r>
            <a:r>
              <a:rPr lang="en-US" sz="2800" dirty="0">
                <a:latin typeface="KG Second Chances Solid" panose="02000000000000000000" pitchFamily="2" charset="0"/>
              </a:rPr>
              <a:t>empire was the largest in </a:t>
            </a:r>
            <a:r>
              <a:rPr lang="en-US" sz="2800" dirty="0" smtClean="0">
                <a:latin typeface="KG Second Chances Solid" panose="02000000000000000000" pitchFamily="2" charset="0"/>
              </a:rPr>
              <a:t>history.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Second Chances Solid" panose="02000000000000000000" pitchFamily="2" charset="0"/>
              </a:rPr>
              <a:t>At </a:t>
            </a:r>
            <a:r>
              <a:rPr lang="en-US" sz="2800" dirty="0">
                <a:latin typeface="KG Second Chances Solid" panose="02000000000000000000" pitchFamily="2" charset="0"/>
              </a:rPr>
              <a:t>its peak, Great Britain controlled: Canada, Australia, India, much of Africa, and numerous </a:t>
            </a:r>
            <a:r>
              <a:rPr lang="en-US" sz="2800" dirty="0" smtClean="0">
                <a:latin typeface="KG Second Chances Solid" panose="02000000000000000000" pitchFamily="2" charset="0"/>
              </a:rPr>
              <a:t>islands all over the world.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00386" y="788408"/>
            <a:ext cx="1009244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England’s Empire</a:t>
            </a:r>
            <a:endParaRPr lang="en-US" sz="8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North America came under British control in the </a:t>
            </a:r>
            <a:r>
              <a:rPr lang="en-US" sz="2800" dirty="0" smtClean="0">
                <a:latin typeface="KG Second Chances Solid" panose="02000000000000000000" pitchFamily="2" charset="0"/>
              </a:rPr>
              <a:t>1700s.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Second Chances Solid" panose="02000000000000000000" pitchFamily="2" charset="0"/>
              </a:rPr>
              <a:t>It lost the American </a:t>
            </a:r>
            <a:r>
              <a:rPr lang="en-US" sz="2800" dirty="0">
                <a:latin typeface="KG Second Chances Solid" panose="02000000000000000000" pitchFamily="2" charset="0"/>
              </a:rPr>
              <a:t>colonies in </a:t>
            </a:r>
            <a:r>
              <a:rPr lang="en-US" sz="2800" dirty="0" smtClean="0">
                <a:latin typeface="KG Second Chances Solid" panose="02000000000000000000" pitchFamily="2" charset="0"/>
              </a:rPr>
              <a:t>1776, but maintained </a:t>
            </a:r>
            <a:r>
              <a:rPr lang="en-US" sz="2800" dirty="0">
                <a:latin typeface="KG Second Chances Solid" panose="02000000000000000000" pitchFamily="2" charset="0"/>
              </a:rPr>
              <a:t>control over Canada until </a:t>
            </a:r>
            <a:r>
              <a:rPr lang="en-US" sz="2800" dirty="0" smtClean="0">
                <a:latin typeface="KG Second Chances Solid" panose="02000000000000000000" pitchFamily="2" charset="0"/>
              </a:rPr>
              <a:t>the 20</a:t>
            </a:r>
            <a:r>
              <a:rPr lang="en-US" sz="2800" baseline="30000" dirty="0" smtClean="0">
                <a:latin typeface="KG Second Chances Solid" panose="02000000000000000000" pitchFamily="2" charset="0"/>
              </a:rPr>
              <a:t>th</a:t>
            </a:r>
            <a:r>
              <a:rPr lang="en-US" sz="2800" dirty="0" smtClean="0">
                <a:latin typeface="KG Second Chances Solid" panose="02000000000000000000" pitchFamily="2" charset="0"/>
              </a:rPr>
              <a:t> century.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Great Britain colonized Australia in </a:t>
            </a:r>
            <a:r>
              <a:rPr lang="en-US" sz="2800" dirty="0" smtClean="0">
                <a:latin typeface="KG Second Chances Solid" panose="02000000000000000000" pitchFamily="2" charset="0"/>
              </a:rPr>
              <a:t>1788.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Second Chances Solid" panose="02000000000000000000" pitchFamily="2" charset="0"/>
              </a:rPr>
              <a:t>It was used as </a:t>
            </a:r>
            <a:r>
              <a:rPr lang="en-US" sz="2800" dirty="0">
                <a:latin typeface="KG Second Chances Solid" panose="02000000000000000000" pitchFamily="2" charset="0"/>
              </a:rPr>
              <a:t>a </a:t>
            </a:r>
            <a:r>
              <a:rPr lang="en-US" sz="2800" b="1" dirty="0">
                <a:latin typeface="KG Second Chances Solid" panose="02000000000000000000" pitchFamily="2" charset="0"/>
              </a:rPr>
              <a:t>penal</a:t>
            </a:r>
            <a:r>
              <a:rPr lang="en-US" sz="2800" dirty="0">
                <a:latin typeface="KG Second Chances Solid" panose="02000000000000000000" pitchFamily="2" charset="0"/>
              </a:rPr>
              <a:t> (prison) colony to relieve overcrowded jails in </a:t>
            </a:r>
            <a:r>
              <a:rPr lang="en-US" sz="2800" dirty="0" smtClean="0">
                <a:latin typeface="KG Second Chances Solid" panose="02000000000000000000" pitchFamily="2" charset="0"/>
              </a:rPr>
              <a:t>England.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78348" y="788408"/>
            <a:ext cx="9536521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France’s Empire</a:t>
            </a:r>
            <a:endParaRPr lang="en-US" sz="8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France </a:t>
            </a:r>
            <a:r>
              <a:rPr lang="en-US" sz="2800" dirty="0">
                <a:latin typeface="KG Second Chances Solid" panose="02000000000000000000" pitchFamily="2" charset="0"/>
              </a:rPr>
              <a:t>possessed colonies around the world from 1600 to </a:t>
            </a:r>
            <a:r>
              <a:rPr lang="en-US" sz="2800" dirty="0" smtClean="0">
                <a:latin typeface="KG Second Chances Solid" panose="02000000000000000000" pitchFamily="2" charset="0"/>
              </a:rPr>
              <a:t>1900.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It also </a:t>
            </a:r>
            <a:r>
              <a:rPr lang="en-US" sz="2800" dirty="0">
                <a:latin typeface="KG Second Chances Solid" panose="02000000000000000000" pitchFamily="2" charset="0"/>
              </a:rPr>
              <a:t>dominated much of the European </a:t>
            </a:r>
            <a:r>
              <a:rPr lang="en-US" sz="2800" dirty="0" smtClean="0">
                <a:latin typeface="KG Second Chances Solid" panose="02000000000000000000" pitchFamily="2" charset="0"/>
              </a:rPr>
              <a:t>continent.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Second Chances Solid" panose="02000000000000000000" pitchFamily="2" charset="0"/>
              </a:rPr>
              <a:t>By </a:t>
            </a:r>
            <a:r>
              <a:rPr lang="en-US" sz="2800" dirty="0">
                <a:latin typeface="KG Second Chances Solid" panose="02000000000000000000" pitchFamily="2" charset="0"/>
              </a:rPr>
              <a:t>1812, France controlled much of </a:t>
            </a:r>
            <a:r>
              <a:rPr lang="en-US" sz="2800" dirty="0" smtClean="0">
                <a:latin typeface="KG Second Chances Solid" panose="02000000000000000000" pitchFamily="2" charset="0"/>
              </a:rPr>
              <a:t>Germany</a:t>
            </a:r>
            <a:r>
              <a:rPr lang="en-US" sz="2800" dirty="0">
                <a:latin typeface="KG Second Chances Solid" panose="02000000000000000000" pitchFamily="2" charset="0"/>
              </a:rPr>
              <a:t> </a:t>
            </a:r>
            <a:r>
              <a:rPr lang="en-US" sz="2800" dirty="0" smtClean="0">
                <a:latin typeface="KG Second Chances Solid" panose="02000000000000000000" pitchFamily="2" charset="0"/>
              </a:rPr>
              <a:t>and Italy.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7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30016" y="788408"/>
            <a:ext cx="643317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The 3 G’s…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33" y="5074276"/>
            <a:ext cx="3954767" cy="174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3831" y="2290548"/>
            <a:ext cx="982063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KG Second Chances Solid" panose="02000000000000000000" pitchFamily="2" charset="0"/>
              </a:rPr>
              <a:t>Why did Europeans go exploring?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KG Second Chances Solid" panose="02000000000000000000" pitchFamily="2" charset="0"/>
              </a:rPr>
              <a:t>GOLD </a:t>
            </a:r>
          </a:p>
          <a:p>
            <a:pPr lvl="1"/>
            <a:r>
              <a:rPr lang="en-US" sz="2400" dirty="0" smtClean="0">
                <a:latin typeface="KG Second Chances Solid" panose="02000000000000000000" pitchFamily="2" charset="0"/>
              </a:rPr>
              <a:t>New trade routes opened up opportunities for wealth.</a:t>
            </a:r>
          </a:p>
          <a:p>
            <a:pPr lvl="1"/>
            <a:endParaRPr lang="en-US" sz="2400" dirty="0" smtClean="0">
              <a:latin typeface="KG Second Chances Solid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KG Second Chances Solid" panose="02000000000000000000" pitchFamily="2" charset="0"/>
              </a:rPr>
              <a:t>GOD </a:t>
            </a:r>
          </a:p>
          <a:p>
            <a:pPr lvl="1"/>
            <a:r>
              <a:rPr lang="en-US" sz="2400" dirty="0" smtClean="0">
                <a:latin typeface="KG Second Chances Solid" panose="02000000000000000000" pitchFamily="2" charset="0"/>
              </a:rPr>
              <a:t>Missionaries wanted to spread Christianity.</a:t>
            </a:r>
          </a:p>
          <a:p>
            <a:pPr lvl="1"/>
            <a:endParaRPr lang="en-US" sz="2400" dirty="0" smtClean="0">
              <a:latin typeface="KG Second Chances Solid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KG Second Chances Solid" panose="02000000000000000000" pitchFamily="2" charset="0"/>
              </a:rPr>
              <a:t>GLORY</a:t>
            </a:r>
          </a:p>
          <a:p>
            <a:pPr lvl="1"/>
            <a:r>
              <a:rPr lang="en-US" sz="2400" dirty="0" smtClean="0">
                <a:latin typeface="KG Second Chances Solid" panose="02000000000000000000" pitchFamily="2" charset="0"/>
              </a:rPr>
              <a:t>Explorers were considered famous heroes; countries competed for colonies.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78348" y="788408"/>
            <a:ext cx="9536521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France’s Empire</a:t>
            </a:r>
            <a:endParaRPr lang="en-US" sz="85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287" y="2410336"/>
            <a:ext cx="98206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France established </a:t>
            </a:r>
            <a:r>
              <a:rPr lang="en-US" sz="2800" dirty="0">
                <a:latin typeface="KG Second Chances Solid" panose="02000000000000000000" pitchFamily="2" charset="0"/>
              </a:rPr>
              <a:t>other colonies in the 16th-17</a:t>
            </a:r>
            <a:r>
              <a:rPr lang="en-US" sz="2800" baseline="30000" dirty="0">
                <a:latin typeface="KG Second Chances Solid" panose="02000000000000000000" pitchFamily="2" charset="0"/>
              </a:rPr>
              <a:t>th</a:t>
            </a:r>
            <a:r>
              <a:rPr lang="en-US" sz="2800" dirty="0">
                <a:latin typeface="KG Second Chances Solid" panose="02000000000000000000" pitchFamily="2" charset="0"/>
              </a:rPr>
              <a:t> centuries: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--Islands in the Caribbean, the Indian Ocean, the South Pacific, the North Pacific, &amp; the North </a:t>
            </a:r>
            <a:r>
              <a:rPr lang="en-US" sz="2800" dirty="0" smtClean="0">
                <a:latin typeface="KG Second Chances Solid" panose="02000000000000000000" pitchFamily="2" charset="0"/>
              </a:rPr>
              <a:t>Atlantic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G Second Chances Solid" panose="02000000000000000000" pitchFamily="2" charset="0"/>
              </a:rPr>
              <a:t>France also maintained influence in Canada, South America, Southeast Asia, &amp; Northwest </a:t>
            </a:r>
            <a:r>
              <a:rPr lang="en-US" sz="2800" dirty="0" smtClean="0">
                <a:latin typeface="KG Second Chances Solid" panose="02000000000000000000" pitchFamily="2" charset="0"/>
              </a:rPr>
              <a:t>Africa.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9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83877" y="0"/>
            <a:ext cx="644300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newworld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73" y="0"/>
            <a:ext cx="63868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7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758"/>
            <a:ext cx="9144000" cy="695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4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80" y="0"/>
            <a:ext cx="6130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63785" y="788408"/>
            <a:ext cx="796564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The </a:t>
            </a:r>
            <a:r>
              <a:rPr lang="en-US" sz="9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Crusades 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(1095 – 1291)</a:t>
            </a:r>
            <a:endPara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The Crusades were military expeditions sent by the Catholic Church to capture the Holy Land from the Muslim Turks.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They were not successful, but did have a few positive results: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KG Second Chances Solid" panose="02000000000000000000" pitchFamily="2" charset="0"/>
              </a:rPr>
              <a:t>Europeans learned to draw better maps and build better ships.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latin typeface="KG Second Chances Solid" panose="02000000000000000000" pitchFamily="2" charset="0"/>
              </a:rPr>
              <a:t>Exposed Europeans to spices &amp; goods from the East.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pic>
        <p:nvPicPr>
          <p:cNvPr id="8" name="Picture 4" descr="C:\Documents and Settings\e200602727\Local Settings\Temporary Internet Files\Content.IE5\OF5EORU5\MCj0149321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2" y="144600"/>
            <a:ext cx="1371600" cy="229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07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51188" y="788408"/>
            <a:ext cx="819083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Trade Routes</a:t>
            </a:r>
            <a:endParaRPr lang="en-US" sz="9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In the 1400s, major trade routes  from the East to Europe went through 2 Italian cities (Venice &amp; Genoa).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G Second Chances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Italian merchants marked up the prices on the goods &amp; sold them throughout Europe.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Other European countries resented the huge profits made by Italians &amp; began to look for other routes to the East…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pic>
        <p:nvPicPr>
          <p:cNvPr id="9" name="Picture 5" descr="C:\Documents and Settings\e200602727\Local Settings\Temporary Internet Files\Content.IE5\THIS4Z75\MCj0295588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4" y="4960074"/>
            <a:ext cx="1773238" cy="182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2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51188" y="788408"/>
            <a:ext cx="819083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Trade Routes</a:t>
            </a:r>
            <a:endParaRPr lang="en-US" sz="9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Europeans created new trade routes to bring products from Europe to India, China, &amp; the Spice Islands.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G Second Chances Soli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This greatly contributed to the expansion of the empires of Portugal, Spain, England, and France.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29" y="4513432"/>
            <a:ext cx="2284822" cy="227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29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uropeanpowers15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" b="2821"/>
          <a:stretch/>
        </p:blipFill>
        <p:spPr bwMode="auto">
          <a:xfrm>
            <a:off x="1255615" y="0"/>
            <a:ext cx="97734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70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4" y="144600"/>
            <a:ext cx="10592972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01895" y="788408"/>
            <a:ext cx="100894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Portugal’s Empire </a:t>
            </a:r>
            <a:endParaRPr lang="en-US" sz="8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31" y="2290548"/>
            <a:ext cx="98206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Second Chances Solid" panose="02000000000000000000" pitchFamily="2" charset="0"/>
              </a:rPr>
              <a:t>1n the 15</a:t>
            </a:r>
            <a:r>
              <a:rPr lang="en-US" sz="2400" baseline="30000" dirty="0" smtClean="0">
                <a:latin typeface="KG Second Chances Solid" panose="02000000000000000000" pitchFamily="2" charset="0"/>
              </a:rPr>
              <a:t>th</a:t>
            </a:r>
            <a:r>
              <a:rPr lang="en-US" sz="2400" dirty="0" smtClean="0">
                <a:latin typeface="KG Second Chances Solid" panose="02000000000000000000" pitchFamily="2" charset="0"/>
              </a:rPr>
              <a:t> century , Portugal led </a:t>
            </a:r>
            <a:r>
              <a:rPr lang="en-US" sz="2400" dirty="0">
                <a:latin typeface="KG Second Chances Solid" panose="02000000000000000000" pitchFamily="2" charset="0"/>
              </a:rPr>
              <a:t>the world in sea exploration and explored the western coast of </a:t>
            </a:r>
            <a:r>
              <a:rPr lang="en-US" sz="2400" dirty="0" smtClean="0">
                <a:latin typeface="KG Second Chances Solid" panose="02000000000000000000" pitchFamily="2" charset="0"/>
              </a:rPr>
              <a:t>Africa.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Second Chances Solid" panose="02000000000000000000" pitchFamily="2" charset="0"/>
              </a:rPr>
              <a:t>The Portuguese </a:t>
            </a:r>
            <a:r>
              <a:rPr lang="en-US" sz="2400" dirty="0">
                <a:latin typeface="KG Second Chances Solid" panose="02000000000000000000" pitchFamily="2" charset="0"/>
              </a:rPr>
              <a:t>wanted to find a trade route around Africa to </a:t>
            </a:r>
            <a:r>
              <a:rPr lang="en-US" sz="2400" dirty="0" smtClean="0">
                <a:latin typeface="KG Second Chances Solid" panose="02000000000000000000" pitchFamily="2" charset="0"/>
              </a:rPr>
              <a:t>Asia because: </a:t>
            </a:r>
            <a:endParaRPr lang="en-US" sz="2400" dirty="0">
              <a:latin typeface="KG Second Chances Solid" panose="020000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KG Second Chances Solid" panose="02000000000000000000" pitchFamily="2" charset="0"/>
              </a:rPr>
              <a:t>They believed </a:t>
            </a:r>
            <a:r>
              <a:rPr lang="en-US" sz="2400" dirty="0">
                <a:latin typeface="KG Second Chances Solid" panose="02000000000000000000" pitchFamily="2" charset="0"/>
              </a:rPr>
              <a:t>they could make a lot of money as traders if they could get Asian goods for a cheaper </a:t>
            </a:r>
            <a:r>
              <a:rPr lang="en-US" sz="2400" dirty="0" smtClean="0">
                <a:latin typeface="KG Second Chances Solid" panose="02000000000000000000" pitchFamily="2" charset="0"/>
              </a:rPr>
              <a:t>price.</a:t>
            </a:r>
            <a:endParaRPr lang="en-US" sz="2400" dirty="0">
              <a:latin typeface="KG Second Chances Solid" panose="02000000000000000000" pitchFamily="2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KG Second Chances Solid" panose="02000000000000000000" pitchFamily="2" charset="0"/>
              </a:rPr>
              <a:t>They also </a:t>
            </a:r>
            <a:r>
              <a:rPr lang="en-US" sz="2400" dirty="0">
                <a:latin typeface="KG Second Chances Solid" panose="02000000000000000000" pitchFamily="2" charset="0"/>
              </a:rPr>
              <a:t>wanted to spread Christianity along Africa’s west </a:t>
            </a:r>
            <a:r>
              <a:rPr lang="en-US" sz="2400" dirty="0" smtClean="0">
                <a:latin typeface="KG Second Chances Solid" panose="02000000000000000000" pitchFamily="2" charset="0"/>
              </a:rPr>
              <a:t>coast.</a:t>
            </a:r>
            <a:endParaRPr lang="en-US" sz="2400" dirty="0">
              <a:latin typeface="KG Second Chances Solid" panose="02000000000000000000" pitchFamily="2" charset="0"/>
            </a:endParaRP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44600"/>
            <a:ext cx="11894447" cy="65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13258" y="788408"/>
            <a:ext cx="116667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econd Chances Sketch" panose="02000000000000000000" pitchFamily="2" charset="0"/>
              </a:rPr>
              <a:t>Prince Henry the Navigator</a:t>
            </a:r>
            <a:endParaRPr lang="en-US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008" y="1948671"/>
            <a:ext cx="1046921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He was the son </a:t>
            </a:r>
            <a:r>
              <a:rPr lang="en-US" sz="2800" dirty="0">
                <a:latin typeface="KG Second Chances Solid" panose="02000000000000000000" pitchFamily="2" charset="0"/>
              </a:rPr>
              <a:t>of the Portuguese </a:t>
            </a:r>
            <a:r>
              <a:rPr lang="en-US" sz="2800" dirty="0" smtClean="0">
                <a:latin typeface="KG Second Chances Solid" panose="02000000000000000000" pitchFamily="2" charset="0"/>
              </a:rPr>
              <a:t>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He sent </a:t>
            </a:r>
            <a:r>
              <a:rPr lang="en-US" sz="2800" dirty="0">
                <a:latin typeface="KG Second Chances Solid" panose="02000000000000000000" pitchFamily="2" charset="0"/>
              </a:rPr>
              <a:t>more than 50 expeditions down the west coast of </a:t>
            </a:r>
            <a:r>
              <a:rPr lang="en-US" sz="2800" dirty="0" smtClean="0">
                <a:latin typeface="KG Second Chances Solid" panose="02000000000000000000" pitchFamily="2" charset="0"/>
              </a:rPr>
              <a:t>Africa.</a:t>
            </a:r>
            <a:endParaRPr lang="en-US" sz="2800" dirty="0">
              <a:latin typeface="KG Second Chances Solid" panose="02000000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KG Second Chances Solid" panose="02000000000000000000" pitchFamily="2" charset="0"/>
              </a:rPr>
              <a:t>He wanted </a:t>
            </a:r>
            <a:r>
              <a:rPr lang="en-US" sz="2800" dirty="0">
                <a:latin typeface="KG Second Chances Solid" panose="02000000000000000000" pitchFamily="2" charset="0"/>
              </a:rPr>
              <a:t>to establish Portuguese colonies &amp; break the Muslim hold on trade </a:t>
            </a:r>
            <a:r>
              <a:rPr lang="en-US" sz="2800" dirty="0" smtClean="0">
                <a:latin typeface="KG Second Chances Solid" panose="02000000000000000000" pitchFamily="2" charset="0"/>
              </a:rPr>
              <a:t>routes.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800" dirty="0"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G Second Chances Solid" panose="02000000000000000000" pitchFamily="2" charset="0"/>
              </a:rPr>
              <a:t>He also created </a:t>
            </a:r>
            <a:r>
              <a:rPr lang="en-US" sz="2800" dirty="0">
                <a:latin typeface="KG Second Chances Solid" panose="02000000000000000000" pitchFamily="2" charset="0"/>
              </a:rPr>
              <a:t>a naval observatory that taught students navigation, astronomy, &amp; cartography </a:t>
            </a:r>
          </a:p>
          <a:p>
            <a:endParaRPr lang="en-US" sz="26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2PrinceHenrytheNavig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3752" y="0"/>
            <a:ext cx="68844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799472" y="6119446"/>
            <a:ext cx="647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G Second Chances Solid" panose="02000000000000000000" pitchFamily="2" charset="0"/>
              </a:rPr>
              <a:t>Prince Henry the Navigator</a:t>
            </a:r>
            <a:endParaRPr lang="en-US" sz="2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848</Words>
  <Application>Microsoft Office PowerPoint</Application>
  <PresentationFormat>Custom</PresentationFormat>
  <Paragraphs>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17</cp:revision>
  <dcterms:created xsi:type="dcterms:W3CDTF">2013-08-08T13:22:08Z</dcterms:created>
  <dcterms:modified xsi:type="dcterms:W3CDTF">2015-01-19T02:05:28Z</dcterms:modified>
</cp:coreProperties>
</file>